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7" r:id="rId4"/>
    <p:sldId id="274" r:id="rId5"/>
    <p:sldId id="276" r:id="rId6"/>
    <p:sldId id="260" r:id="rId7"/>
    <p:sldId id="275" r:id="rId8"/>
    <p:sldId id="270" r:id="rId9"/>
    <p:sldId id="271" r:id="rId10"/>
    <p:sldId id="272" r:id="rId11"/>
    <p:sldId id="273" r:id="rId12"/>
    <p:sldId id="278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ko-K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ko-K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</a:t>
            </a:r>
            <a:endParaRPr lang="ko-KR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31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altLang="ko-KR" sz="3600" b="1" dirty="0" smtClean="0">
                <a:latin typeface="Monotype Corsiva" pitchFamily="66" charset="0"/>
              </a:rPr>
              <a:t>The Audiolingual Method </a:t>
            </a:r>
            <a:r>
              <a:rPr lang="en-US" altLang="ko-KR" sz="2400" b="1" dirty="0" smtClean="0">
                <a:latin typeface="Monotype Corsiva" pitchFamily="66" charset="0"/>
              </a:rPr>
              <a:t>(1950’s)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altLang="ko-KR" sz="28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Army Method”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 (Fries &amp; Bloomfield)	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ko-K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ko-KR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 (B.F. Skinner)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Dialogue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form/ mimicry &amp; memorization of set phrases/ inductive grammar teaching /error-free utterances &amp; pronunciation/very little or no use of the mother tongue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ko-KR" sz="2800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ko-KR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20733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sz="2800" b="1" smtClean="0"/>
              <a:t>		</a:t>
            </a:r>
            <a:r>
              <a:rPr lang="en-US" altLang="ko-KR" b="1" smtClean="0">
                <a:latin typeface="Monotype Corsiva" pitchFamily="66" charset="0"/>
              </a:rPr>
              <a:t>Communicative Language Teaching (1980’s)</a:t>
            </a:r>
            <a:endParaRPr lang="en-US" altLang="ko-KR" sz="2800" b="1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ko-KR" sz="2800" b="1" smtClean="0">
              <a:latin typeface="Monotype Corsiva" pitchFamily="66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ko-KR" sz="2400" smtClean="0">
                <a:latin typeface="Times New Roman" pitchFamily="18" charset="0"/>
                <a:cs typeface="Times New Roman" pitchFamily="18" charset="0"/>
              </a:rPr>
              <a:t>Learners learn a language through using it to communicate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ko-KR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ko-KR" sz="2400" smtClean="0">
                <a:latin typeface="Times New Roman" pitchFamily="18" charset="0"/>
                <a:cs typeface="Times New Roman" pitchFamily="18" charset="0"/>
              </a:rPr>
              <a:t>Authentic and meaningful communication should be the goal of classroom activities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ko-KR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ko-KR" sz="2400" smtClean="0">
                <a:latin typeface="Times New Roman" pitchFamily="18" charset="0"/>
                <a:cs typeface="Times New Roman" pitchFamily="18" charset="0"/>
              </a:rPr>
              <a:t>Fluency is an important dimension of communication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ko-KR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ko-KR" sz="2400" smtClean="0">
                <a:latin typeface="Times New Roman" pitchFamily="18" charset="0"/>
                <a:cs typeface="Times New Roman" pitchFamily="18" charset="0"/>
              </a:rPr>
              <a:t>Communication involves the integration of different language skills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ko-KR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ko-KR" sz="2400" smtClean="0">
                <a:latin typeface="Times New Roman" pitchFamily="18" charset="0"/>
                <a:cs typeface="Times New Roman" pitchFamily="18" charset="0"/>
              </a:rPr>
              <a:t>Learning is a process of creative construction and involves trial and error</a:t>
            </a:r>
          </a:p>
          <a:p>
            <a:pPr eaLnBrk="1" hangingPunct="1">
              <a:buFont typeface="Wingdings 2" pitchFamily="18" charset="2"/>
              <a:buNone/>
            </a:pPr>
            <a:endParaRPr lang="ko-KR" altLang="en-US" sz="280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74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내용 개체 틀 4"/>
          <p:cNvSpPr>
            <a:spLocks noGrp="1"/>
          </p:cNvSpPr>
          <p:nvPr>
            <p:ph idx="1"/>
          </p:nvPr>
        </p:nvSpPr>
        <p:spPr>
          <a:xfrm>
            <a:off x="228600" y="2636912"/>
            <a:ext cx="8686800" cy="391628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altLang="ko-KR" sz="2800" b="1" smtClean="0"/>
              <a:t>	</a:t>
            </a:r>
            <a:r>
              <a:rPr lang="en-US" altLang="ko-K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(p.18)</a:t>
            </a:r>
            <a:endParaRPr lang="ko-KR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6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478539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/>
              <a:t>Share your stories (p.3-4)</a:t>
            </a:r>
          </a:p>
          <a:p>
            <a:pPr marL="0" indent="0" algn="ctr">
              <a:buNone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/>
              <a:t>Successful learning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/>
              <a:t>Successful communication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/>
              <a:t>Learning context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/>
              <a:t>Purpose of learning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15164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06531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/>
              <a:t>The approach we take for this course (p.5)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634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557748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altLang="ko-KR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Q:The questions in SLA</a:t>
            </a:r>
            <a:endParaRPr lang="ko-KR" altLang="ko-KR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ko-KR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ko-K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we learn a language?</a:t>
            </a:r>
            <a:endParaRPr lang="ko-KR" altLang="ko-K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differences between a learner’s L1 acquisition and L2 learning?</a:t>
            </a:r>
            <a:endParaRPr lang="ko-KR" altLang="ko-K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age of learning make a difference?</a:t>
            </a:r>
            <a:endParaRPr lang="ko-KR" altLang="ko-K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ESL vs. EFL context</a:t>
            </a:r>
            <a:endParaRPr lang="ko-KR" altLang="ko-K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learners’ purpose of learning</a:t>
            </a:r>
            <a:endParaRPr lang="ko-KR" altLang="ko-K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265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478539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/>
              <a:t>Explain the followings in plain English (p.7)</a:t>
            </a:r>
          </a:p>
          <a:p>
            <a:pPr marL="0" indent="0" algn="ctr">
              <a:buNone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/>
              <a:t>Phonetics, syntax, semantics,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/>
              <a:t>Sociolinguistics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/>
              <a:t>Bilingualism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562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definition of learning and teaching (p.8) and provide your own definition.</a:t>
            </a:r>
            <a:endParaRPr lang="ko-KR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218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perspectives on SLA (p.14)</a:t>
            </a:r>
            <a:endParaRPr lang="ko-KR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175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내용 개체 틀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7451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ko-KR" b="1" dirty="0" smtClean="0">
                <a:latin typeface="Monotype Corsiva" panose="03010101010201010101" pitchFamily="66" charset="0"/>
                <a:cs typeface="Times New Roman" pitchFamily="18" charset="0"/>
              </a:rPr>
              <a:t>The Grammar  Translation   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(1850’s-1950’s)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20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“What is taught is learned”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tr-TR" altLang="ko-KR" dirty="0" smtClean="0">
                <a:latin typeface="Times New Roman" pitchFamily="18" charset="0"/>
                <a:cs typeface="Times New Roman" pitchFamily="18" charset="0"/>
              </a:rPr>
              <a:t>Medium of instruction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: mother tongue 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tr-TR" altLang="ko-KR" dirty="0" smtClean="0">
                <a:latin typeface="Times New Roman" pitchFamily="18" charset="0"/>
                <a:cs typeface="Times New Roman" pitchFamily="18" charset="0"/>
              </a:rPr>
              <a:t>Emphasis o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n reading &amp; writing</a:t>
            </a:r>
            <a:endParaRPr lang="ko-KR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4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685800" y="304800"/>
            <a:ext cx="7924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800" dirty="0" smtClean="0"/>
              <a:t>		</a:t>
            </a:r>
            <a:r>
              <a:rPr lang="en-US" altLang="ko-KR" sz="4000" b="1" dirty="0" smtClean="0">
                <a:latin typeface="Monotype Corsiva" pitchFamily="66" charset="0"/>
              </a:rPr>
              <a:t>The Direct Method </a:t>
            </a:r>
            <a:r>
              <a:rPr lang="en-US" altLang="ko-KR" sz="1800" b="1" dirty="0" smtClean="0">
                <a:latin typeface="Monotype Corsiva" pitchFamily="66" charset="0"/>
              </a:rPr>
              <a:t>(</a:t>
            </a:r>
            <a:r>
              <a:rPr lang="en-US" altLang="ko-KR" sz="2400" b="1" dirty="0" smtClean="0">
                <a:latin typeface="Monotype Corsiva" pitchFamily="66" charset="0"/>
              </a:rPr>
              <a:t>Berlitz</a:t>
            </a:r>
            <a:r>
              <a:rPr lang="en-US" altLang="ko-KR" sz="1800" b="1" dirty="0" smtClean="0">
                <a:latin typeface="Monotype Corsiva" pitchFamily="66" charset="0"/>
              </a:rPr>
              <a:t> 1984</a:t>
            </a:r>
            <a:r>
              <a:rPr lang="en-US" altLang="ko-KR" sz="2400" b="1" dirty="0" smtClean="0">
                <a:latin typeface="Monotype Corsiva" pitchFamily="66" charset="0"/>
              </a:rPr>
              <a:t>)</a:t>
            </a:r>
            <a:endParaRPr lang="en-US" altLang="ko-KR" sz="1600" b="1" dirty="0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ko-KR" sz="1600" dirty="0" smtClean="0"/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 language only			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 interaction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 use of language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translation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Inductive grammar teaching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ocabulary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tr-TR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pictures and objects</a:t>
            </a: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ko-KR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2263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165</Words>
  <Application>Microsoft Office PowerPoint</Application>
  <PresentationFormat>화면 슬라이드 쇼(4:3)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10</cp:revision>
  <dcterms:created xsi:type="dcterms:W3CDTF">2018-09-03T05:59:20Z</dcterms:created>
  <dcterms:modified xsi:type="dcterms:W3CDTF">2019-09-05T05:40:29Z</dcterms:modified>
</cp:coreProperties>
</file>