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88" r:id="rId4"/>
    <p:sldId id="284" r:id="rId5"/>
    <p:sldId id="285" r:id="rId6"/>
    <p:sldId id="275" r:id="rId7"/>
    <p:sldId id="276" r:id="rId8"/>
    <p:sldId id="280" r:id="rId9"/>
    <p:sldId id="286" r:id="rId10"/>
    <p:sldId id="281" r:id="rId11"/>
    <p:sldId id="287" r:id="rId12"/>
    <p:sldId id="282" r:id="rId13"/>
    <p:sldId id="283" r:id="rId14"/>
    <p:sldId id="27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ko-K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</a:t>
            </a:r>
          </a:p>
          <a:p>
            <a:pPr marL="0" indent="0" algn="ctr">
              <a:buNone/>
            </a:pPr>
            <a:endParaRPr lang="en-US" altLang="ko-K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ko-KR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Acquisition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60648"/>
            <a:ext cx="8445624" cy="6336704"/>
          </a:xfrm>
        </p:spPr>
        <p:txBody>
          <a:bodyPr>
            <a:normAutofit/>
          </a:bodyPr>
          <a:lstStyle/>
          <a:p>
            <a:pPr marL="0" lvl="0" indent="0" algn="ctr" latinLnBrk="0">
              <a:buNone/>
            </a:pPr>
            <a:r>
              <a:rPr lang="ko-KR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Additive </a:t>
            </a:r>
            <a:r>
              <a:rPr lang="ko-KR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bilingualism 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ko-KR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subtractive bilingualism</a:t>
            </a:r>
            <a:endParaRPr lang="en-US" altLang="ko-K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latinLnBrk="0">
              <a:buNone/>
            </a:pPr>
            <a:r>
              <a:rPr lang="ko-KR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0"/>
            <a:r>
              <a:rPr lang="ko-KR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additive </a:t>
            </a:r>
            <a:r>
              <a:rPr lang="ko-KR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bilingualism refers to the situation where a person has acquired the two languages in a balanced manner</a:t>
            </a:r>
            <a:endParaRPr lang="ko-KR" altLang="ko-K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o-KR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Subtractive bilingualism refers to the situation where a person learns the second language to the detriment of the first language, especially if the first language is a minority language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60648"/>
            <a:ext cx="8445624" cy="6336704"/>
          </a:xfrm>
        </p:spPr>
        <p:txBody>
          <a:bodyPr>
            <a:normAutofit/>
          </a:bodyPr>
          <a:lstStyle/>
          <a:p>
            <a:pPr lvl="0" latinLnBrk="0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 bilingual has two sets of concepts and two lexicons connected to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them.</a:t>
            </a:r>
          </a:p>
          <a:p>
            <a:pPr lvl="0" latinLnBrk="0">
              <a:buFont typeface="Wingdings" panose="05000000000000000000" pitchFamily="2" charset="2"/>
              <a:buChar char="Ø"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0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bilingual has one set of conceptions and two lexicons connected to them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latinLnBrk="0">
              <a:buFont typeface="Wingdings" panose="05000000000000000000" pitchFamily="2" charset="2"/>
              <a:buChar char="Ø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0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sub-coordinate bilingual has a primary set of meaning established through their first language, and another linguistic system attached to them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L2 acquisition follow the same order of L1 acquisition? (p.67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determinants of acquisition order (p.68)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21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‘age and acquisition’ inspired teaching methods? (p.73)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25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your L1 interfere your L2?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35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78539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topics (p.52)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78539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Critical Period Hypothesis (p.54)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45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smtClean="0"/>
              <a:t>   </a:t>
            </a:r>
            <a:r>
              <a:rPr lang="en-US" altLang="ko-KR" smtClean="0">
                <a:latin typeface="Monotype Corsiva" pitchFamily="66" charset="0"/>
              </a:rPr>
              <a:t>Brain lateralization</a:t>
            </a:r>
            <a:endParaRPr lang="en-US" altLang="ko-KR" sz="2800" smtClean="0">
              <a:latin typeface="Monotype Corsiva" pitchFamily="66" charset="0"/>
            </a:endParaRP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altLang="ko-KR" sz="1400" smtClean="0">
              <a:latin typeface="Monotype Corsiva" pitchFamily="66" charset="0"/>
            </a:endParaRP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smtClean="0"/>
              <a:t> </a:t>
            </a:r>
            <a:r>
              <a:rPr lang="en-US" altLang="ko-KR" sz="2800" i="1" smtClean="0">
                <a:latin typeface="Times New Roman" pitchFamily="18" charset="0"/>
                <a:cs typeface="Times New Roman" pitchFamily="18" charset="0"/>
              </a:rPr>
              <a:t>   The left brain does not want the student to take risks because the person may make a mistake. The right brain, for comparison, encourages playfulness without fear. The right brain tells the student: “Take a chance!. You won’t go to jail! Enjoy it! Just start doodling in this new language.”</a:t>
            </a:r>
          </a:p>
          <a:p>
            <a:pPr eaLnBrk="1" hangingPunct="1">
              <a:buFont typeface="Wingdings 2" pitchFamily="18" charset="2"/>
              <a:buNone/>
            </a:pPr>
            <a:endParaRPr lang="ko-KR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7413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내용 개체 틀 3" descr="brain.bm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33913" cy="3641725"/>
          </a:xfrm>
        </p:spPr>
      </p:pic>
      <p:pic>
        <p:nvPicPr>
          <p:cNvPr id="6147" name="그림 4" descr="neuro_right_left_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0"/>
            <a:ext cx="457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4625360" y="908720"/>
            <a:ext cx="4514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Hemispheric lateralization (p.55)</a:t>
            </a:r>
            <a:endParaRPr lang="ko-KR" alt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4581128"/>
            <a:ext cx="446449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pc="-100" dirty="0" smtClean="0">
                <a:solidFill>
                  <a:srgbClr val="7030A0"/>
                </a:solidFill>
              </a:rPr>
              <a:t>Issues</a:t>
            </a:r>
          </a:p>
          <a:p>
            <a:endParaRPr lang="en-US" altLang="ko-KR" sz="2000" b="1" spc="-100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1900" b="1" spc="-100" dirty="0" smtClean="0">
                <a:solidFill>
                  <a:srgbClr val="7030A0"/>
                </a:solidFill>
              </a:rPr>
              <a:t>When does lateralization take place?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1900" b="1" spc="-100" dirty="0" smtClean="0">
                <a:solidFill>
                  <a:srgbClr val="7030A0"/>
                </a:solidFill>
              </a:rPr>
              <a:t>Does it affect language acquisition? (p.56-57)</a:t>
            </a:r>
            <a:endParaRPr lang="ko-KR" altLang="en-US" sz="1900" b="1" spc="-1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achieving native-like accent significant in L2 acquisition? (p.59)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17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children better language learners than adults? Why? Why not? (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p.61-63)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845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affective domain in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SLA </a:t>
            </a:r>
            <a:endParaRPr lang="en-US" altLang="ko-KR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(p.63-65)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06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60648"/>
            <a:ext cx="8445624" cy="63367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bilingualism</a:t>
            </a:r>
          </a:p>
          <a:p>
            <a:pPr marL="0" indent="0" algn="ctr">
              <a:buNone/>
            </a:pPr>
            <a:endParaRPr lang="ko-KR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latinLnBrk="0">
              <a:buNone/>
            </a:pPr>
            <a:r>
              <a:rPr lang="ko-KR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</a:t>
            </a:r>
            <a:r>
              <a:rPr lang="ko-KR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bilingualism</a:t>
            </a:r>
            <a:r>
              <a:rPr lang="ko-KR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ko-K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0">
              <a:buFont typeface="Wingdings" panose="05000000000000000000" pitchFamily="2" charset="2"/>
              <a:buChar char="§"/>
            </a:pPr>
            <a:r>
              <a:rPr lang="ko-KR" altLang="ko-K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 early bilingualism refers to a child who learns two languages at the same time, from birth. </a:t>
            </a:r>
            <a:endParaRPr lang="en-US" altLang="ko-K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0">
              <a:buFont typeface="Wingdings" panose="05000000000000000000" pitchFamily="2" charset="2"/>
              <a:buChar char="§"/>
            </a:pPr>
            <a:r>
              <a:rPr lang="ko-KR" altLang="ko-K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Successive </a:t>
            </a:r>
            <a:r>
              <a:rPr lang="ko-KR" altLang="ko-K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bilingualism refers to a child who has already partially acquired a first language and then learns a second language early in </a:t>
            </a:r>
            <a:r>
              <a:rPr lang="ko-KR" altLang="ko-K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childhood</a:t>
            </a:r>
            <a:endParaRPr lang="en-US" altLang="ko-K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latinLnBrk="0">
              <a:buNone/>
            </a:pPr>
            <a:endParaRPr lang="ko-KR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latinLnBrk="0">
              <a:buNone/>
            </a:pPr>
            <a:r>
              <a:rPr lang="ko-KR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bilingualism</a:t>
            </a:r>
            <a:r>
              <a:rPr lang="ko-KR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0">
              <a:buFont typeface="Wingdings" panose="05000000000000000000" pitchFamily="2" charset="2"/>
              <a:buChar char="§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ko-KR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 </a:t>
            </a:r>
            <a:r>
              <a:rPr lang="ko-KR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bilingualism when the second language is learned after the age of 6 or 7; Late bilingualism is a consecutive bilingualism which occurs after the acquisition of the first </a:t>
            </a:r>
            <a:r>
              <a:rPr lang="ko-KR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395</Words>
  <Application>Microsoft Office PowerPoint</Application>
  <PresentationFormat>화면 슬라이드 쇼(4:3)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19</cp:revision>
  <dcterms:created xsi:type="dcterms:W3CDTF">2018-09-03T05:59:20Z</dcterms:created>
  <dcterms:modified xsi:type="dcterms:W3CDTF">2019-10-01T05:47:19Z</dcterms:modified>
</cp:coreProperties>
</file>