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4" r:id="rId4"/>
    <p:sldId id="285" r:id="rId5"/>
    <p:sldId id="275" r:id="rId6"/>
    <p:sldId id="276" r:id="rId7"/>
    <p:sldId id="286" r:id="rId8"/>
    <p:sldId id="277" r:id="rId9"/>
    <p:sldId id="278" r:id="rId10"/>
    <p:sldId id="279" r:id="rId11"/>
    <p:sldId id="287" r:id="rId12"/>
    <p:sldId id="284" r:id="rId13"/>
    <p:sldId id="270" r:id="rId14"/>
    <p:sldId id="281" r:id="rId15"/>
    <p:sldId id="280" r:id="rId16"/>
    <p:sldId id="282" r:id="rId17"/>
    <p:sldId id="283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978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4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649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075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56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635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2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93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43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225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743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09E7E-6C9E-45D6-A73B-EDFBA08EAD8C}" type="datetimeFigureOut">
              <a:rPr lang="ko-KR" altLang="en-US" smtClean="0"/>
              <a:t>2019-10-07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30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ebzFxkXRPE&amp;feature=related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4</a:t>
            </a:r>
          </a:p>
          <a:p>
            <a:pPr marL="0" indent="0" algn="ctr">
              <a:buNone/>
            </a:pPr>
            <a:endParaRPr lang="en-US" altLang="ko-K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Learning</a:t>
            </a:r>
            <a:endParaRPr lang="ko-KR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43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inductive and deductive reasoning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65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think you are ‘smart’? </a:t>
            </a:r>
          </a:p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(Sternberg’s types p.102)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13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내용 개체 틀 4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44616"/>
          </a:xfrm>
        </p:spPr>
        <p:txBody>
          <a:bodyPr>
            <a:normAutofit fontScale="25000" lnSpcReduction="20000"/>
          </a:bodyPr>
          <a:lstStyle/>
          <a:p>
            <a:pPr marL="0" indent="0" algn="ctr" eaLnBrk="1" hangingPunct="1">
              <a:lnSpc>
                <a:spcPct val="200000"/>
              </a:lnSpc>
              <a:buNone/>
            </a:pPr>
            <a:r>
              <a:rPr lang="en-US" altLang="ko-KR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intelligences</a:t>
            </a:r>
          </a:p>
          <a:p>
            <a:pPr marL="0" indent="0" algn="ctr" eaLnBrk="1" hangingPunct="1">
              <a:lnSpc>
                <a:spcPct val="200000"/>
              </a:lnSpc>
              <a:buNone/>
            </a:pPr>
            <a:r>
              <a:rPr lang="en-US" altLang="ko-KR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ko-KR" sz="5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ko-K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is not limited to a linguistics perspectives but encompasses all aspects of communication.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altLang="ko-K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ko-K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is integrated with music, bodily activity, interpersonal relationships, and so on.</a:t>
            </a:r>
          </a:p>
          <a:p>
            <a:pPr marL="0" indent="0" algn="ctr" eaLnBrk="1" hangingPunct="1">
              <a:lnSpc>
                <a:spcPct val="200000"/>
              </a:lnSpc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200000"/>
              </a:lnSpc>
              <a:buNone/>
            </a:pPr>
            <a:endParaRPr lang="en-US" altLang="ko-K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200000"/>
              </a:lnSpc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26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내용 개체 틀 4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62484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ko-KR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Verbal/Linguistic</a:t>
            </a:r>
            <a:r>
              <a:rPr lang="en-US" altLang="ko-KR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Intelligence: 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in using language in a variety of ways--to convince others to do something, to remember information, and to talk about language itself. </a:t>
            </a:r>
          </a:p>
          <a:p>
            <a:pPr eaLnBrk="1" hangingPunct="1">
              <a:defRPr/>
            </a:pPr>
            <a:r>
              <a:rPr lang="en-US" altLang="ko-KR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Logical-Mathematical</a:t>
            </a:r>
            <a:r>
              <a:rPr lang="en-US" altLang="ko-KR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Intelligence: 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en-US" altLang="ko-K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at categorizing, classifying, </a:t>
            </a:r>
            <a:r>
              <a:rPr lang="en-US" altLang="ko-K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inferencing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generalizing, calculating, and hypothesis testing. </a:t>
            </a:r>
          </a:p>
          <a:p>
            <a:pPr eaLnBrk="1" hangingPunct="1">
              <a:defRPr/>
            </a:pPr>
            <a:r>
              <a:rPr lang="en-US" altLang="ko-KR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Visual/Spatial</a:t>
            </a:r>
            <a:r>
              <a:rPr lang="en-US" altLang="ko-KR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Intelligence: 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sensitive to form, space, color, line, and shape.  Good at graphically representing  visual or spatial ideas. </a:t>
            </a:r>
          </a:p>
          <a:p>
            <a:pPr eaLnBrk="1" hangingPunct="1">
              <a:defRPr/>
            </a:pPr>
            <a:r>
              <a:rPr lang="en-US" altLang="ko-KR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Bodily/Kinesthetic</a:t>
            </a:r>
            <a:r>
              <a:rPr lang="en-US" altLang="ko-KR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Intelligence: 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en-US" altLang="ko-K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 ideas and feelings with the entire body. </a:t>
            </a:r>
          </a:p>
          <a:p>
            <a:pPr eaLnBrk="1" hangingPunct="1">
              <a:defRPr/>
            </a:pPr>
            <a:r>
              <a:rPr lang="en-US" altLang="ko-KR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Musical</a:t>
            </a:r>
            <a:r>
              <a:rPr lang="en-US" altLang="ko-KR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Intelligence: 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en-US" altLang="ko-K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sensitive to rhythm, pitch or melody. </a:t>
            </a:r>
          </a:p>
          <a:p>
            <a:pPr eaLnBrk="1" hangingPunct="1">
              <a:defRPr/>
            </a:pPr>
            <a:r>
              <a:rPr lang="en-US" altLang="ko-KR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Interpersonal </a:t>
            </a:r>
            <a:r>
              <a:rPr lang="en-US" altLang="ko-KR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Intelligence: 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sense another person's moods, feelings, motivations, and intentions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respond effectively to other people in some pragmatic way</a:t>
            </a:r>
          </a:p>
          <a:p>
            <a:pPr eaLnBrk="1" hangingPunct="1">
              <a:defRPr/>
            </a:pPr>
            <a:r>
              <a:rPr lang="en-US" altLang="ko-KR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Intrapersonal</a:t>
            </a:r>
            <a:r>
              <a:rPr lang="en-US" altLang="ko-KR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Intelligence: 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en-US" altLang="ko-K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Having an accurate picture of yourself and being aware of your inner moods and intentions</a:t>
            </a:r>
            <a:endParaRPr lang="en-US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72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sz="2800" smtClean="0"/>
              <a:t>				</a:t>
            </a:r>
            <a:r>
              <a:rPr lang="en-US" altLang="ko-KR" sz="2800" smtClean="0">
                <a:latin typeface="Monotype Corsiva" pitchFamily="66" charset="0"/>
              </a:rPr>
              <a:t>Audiolingual Method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endParaRPr lang="en-US" altLang="ko-KR" sz="2800" smtClean="0">
              <a:latin typeface="Monotype Corsiva" pitchFamily="66" charset="0"/>
            </a:endParaRP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sz="2800" smtClean="0">
                <a:latin typeface="Monotype Corsiva" pitchFamily="66" charset="0"/>
              </a:rPr>
              <a:t>     Structural linguistic theory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sz="2800" smtClean="0">
                <a:latin typeface="Monotype Corsiva" pitchFamily="66" charset="0"/>
              </a:rPr>
              <a:t>							Contrastive analysis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sz="2800" smtClean="0">
                <a:latin typeface="Monotype Corsiva" pitchFamily="66" charset="0"/>
              </a:rPr>
              <a:t>     Aural-oral procedures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sz="2800" smtClean="0">
                <a:latin typeface="Monotype Corsiva" pitchFamily="66" charset="0"/>
              </a:rPr>
              <a:t>							Behaviorist psychology </a:t>
            </a:r>
          </a:p>
          <a:p>
            <a:pPr eaLnBrk="1" hangingPunct="1">
              <a:buFont typeface="Wingdings 2" pitchFamily="18" charset="2"/>
              <a:buNone/>
            </a:pPr>
            <a:endParaRPr lang="ko-KR" altLang="en-US" sz="2800" smtClean="0"/>
          </a:p>
        </p:txBody>
      </p:sp>
      <p:sp>
        <p:nvSpPr>
          <p:cNvPr id="3" name="직사각형 2"/>
          <p:cNvSpPr/>
          <p:nvPr/>
        </p:nvSpPr>
        <p:spPr>
          <a:xfrm>
            <a:off x="381000" y="1600200"/>
            <a:ext cx="8458200" cy="342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913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Monotype Corsiva" pitchFamily="66" charset="0"/>
              </a:rPr>
              <a:t>Use of L1 is highly discouraged in the classroom.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ko-KR" sz="2400" dirty="0" smtClean="0">
              <a:latin typeface="Monotype Corsiva" pitchFamily="66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Monotype Corsiva" pitchFamily="66" charset="0"/>
              </a:rPr>
              <a:t>The development of language skills is a matter of habit formulation.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ko-KR" sz="2800" dirty="0" smtClean="0">
              <a:latin typeface="Monotype Corsiva" pitchFamily="66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Monotype Corsiva" pitchFamily="66" charset="0"/>
              </a:rPr>
              <a:t>Students practice particular patterns of language through structured dialogue and drill until response is automatic.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ko-KR" sz="2800" dirty="0" smtClean="0">
              <a:latin typeface="Monotype Corsiva" pitchFamily="66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Monotype Corsiva" pitchFamily="66" charset="0"/>
              </a:rPr>
              <a:t>Structured patterns in language are taught using repetitive drills.</a:t>
            </a:r>
          </a:p>
          <a:p>
            <a:pPr marL="0" indent="0" eaLnBrk="1" hangingPunct="1">
              <a:buNone/>
            </a:pPr>
            <a:r>
              <a:rPr lang="en-US" altLang="ko-KR" sz="2800" dirty="0" smtClean="0">
                <a:latin typeface="Monotype Corsiva" pitchFamily="66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Monotype Corsiva" pitchFamily="66" charset="0"/>
              </a:rPr>
              <a:t>The emphasis is on having students produce error free utterances.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ko-KR" sz="2800" dirty="0" smtClean="0">
              <a:latin typeface="Monotype Corsiva" pitchFamily="66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Monotype Corsiva" pitchFamily="66" charset="0"/>
              </a:rPr>
              <a:t>This method of language learning supports kinesthetic learning styles.</a:t>
            </a:r>
          </a:p>
          <a:p>
            <a:pPr marL="0" indent="0" eaLnBrk="1" hangingPunct="1">
              <a:buNone/>
            </a:pPr>
            <a:r>
              <a:rPr lang="en-US" altLang="ko-KR" sz="2800" dirty="0" smtClean="0">
                <a:latin typeface="Monotype Corsiva" pitchFamily="66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Monotype Corsiva" pitchFamily="66" charset="0"/>
              </a:rPr>
              <a:t>Only everyday vocabulary and sentences are taught.</a:t>
            </a:r>
          </a:p>
          <a:p>
            <a:pPr eaLnBrk="1" hangingPunct="1">
              <a:buFont typeface="Wingdings 2" pitchFamily="18" charset="2"/>
              <a:buNone/>
            </a:pPr>
            <a:endParaRPr lang="ko-KR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4816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Backward build up drill (expansion drill)</a:t>
            </a:r>
            <a:endParaRPr lang="ko-KR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Repetition drill</a:t>
            </a:r>
            <a:endParaRPr lang="ko-KR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Chain drill </a:t>
            </a:r>
            <a:endParaRPr lang="ko-KR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Single-slot substitution drill</a:t>
            </a:r>
            <a:endParaRPr lang="ko-KR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Multiple-slot substitution drill </a:t>
            </a:r>
            <a:endParaRPr lang="ko-KR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Transformation drill</a:t>
            </a:r>
            <a:endParaRPr lang="ko-KR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Question-and-answer drill</a:t>
            </a:r>
            <a:endParaRPr lang="ko-KR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Use of minimal pairs</a:t>
            </a:r>
            <a:endParaRPr lang="ko-KR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Complete the dialogue</a:t>
            </a:r>
            <a:endParaRPr lang="ko-KR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Grammar game </a:t>
            </a:r>
            <a:endParaRPr lang="ko-KR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ko-KR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3777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ko-KR" sz="2400" dirty="0" smtClean="0">
                <a:latin typeface="Monotype Corsiva" pitchFamily="66" charset="0"/>
              </a:rPr>
              <a:t>Disadvantages</a:t>
            </a:r>
          </a:p>
          <a:p>
            <a:pPr>
              <a:buFont typeface="Wingdings" pitchFamily="2" charset="2"/>
              <a:buChar char="§"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Human language use is not imitated behavior but is created anew from underlying knowledge of abstract rules (Chomsky, 1966)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Basic method of teaching is repetition, speech is standardized and pupils turn into parrots who can reproduce many things but never create anything new or spontaneous.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are unable to transfer knowledge to real communication outside the classroom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ko-KR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3909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내용 개체 틀 4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129930"/>
          </a:xfrm>
        </p:spPr>
        <p:txBody>
          <a:bodyPr>
            <a:normAutofit fontScale="40000" lnSpcReduction="20000"/>
          </a:bodyPr>
          <a:lstStyle/>
          <a:p>
            <a:pPr marL="0" indent="0" algn="ctr" eaLnBrk="1" hangingPunct="1">
              <a:lnSpc>
                <a:spcPct val="200000"/>
              </a:lnSpc>
              <a:buNone/>
            </a:pPr>
            <a:r>
              <a:rPr lang="en-US" altLang="ko-KR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</a:t>
            </a:r>
            <a:r>
              <a:rPr lang="en-US" altLang="ko-KR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Learning</a:t>
            </a:r>
            <a:endParaRPr lang="en-US" altLang="ko-KR" sz="7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200000"/>
              </a:lnSpc>
              <a:buNone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200000"/>
              </a:lnSpc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200000"/>
              </a:lnSpc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http://www.youtube.com/watch?v=TebzFxkXRPE&amp;feature=related</a:t>
            </a:r>
            <a:endParaRPr lang="en-US" altLang="ko-K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200000"/>
              </a:lnSpc>
              <a:buNone/>
            </a:pPr>
            <a:endParaRPr lang="en-US" altLang="ko-K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200000"/>
              </a:lnSpc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57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sz="2800" dirty="0" smtClean="0">
                <a:latin typeface="Monotype Corsiva" pitchFamily="66" charset="0"/>
              </a:rPr>
              <a:t>		</a:t>
            </a:r>
            <a:r>
              <a:rPr lang="en-US" altLang="ko-KR" sz="2800" b="1" dirty="0" smtClean="0">
                <a:latin typeface="Monotype Corsiva" pitchFamily="66" charset="0"/>
              </a:rPr>
              <a:t>The techniques of Community Language Learning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endParaRPr lang="en-US" altLang="ko-KR" sz="1200" dirty="0" smtClean="0">
              <a:latin typeface="Monotype Corsiva" pitchFamily="66" charset="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Monotype Corsiva" pitchFamily="66" charset="0"/>
              </a:rPr>
              <a:t>Tape recording student conversation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Monotype Corsiva" pitchFamily="66" charset="0"/>
              </a:rPr>
              <a:t>Transcription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Monotype Corsiva" pitchFamily="66" charset="0"/>
              </a:rPr>
              <a:t>Reflection on experience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Monotype Corsiva" pitchFamily="66" charset="0"/>
              </a:rPr>
              <a:t>Reflective listening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Monotype Corsiva" pitchFamily="66" charset="0"/>
              </a:rPr>
              <a:t>Human computer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Monotype Corsiva" pitchFamily="66" charset="0"/>
              </a:rPr>
              <a:t>Small group tasks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>
              <a:latin typeface="Monotype Corsiva" pitchFamily="66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ko-KR" altLang="en-US" sz="2800" dirty="0" smtClean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91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learning in Behavioral perspectives 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64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내용 개체 틀 4"/>
          <p:cNvSpPr>
            <a:spLocks noGrp="1"/>
          </p:cNvSpPr>
          <p:nvPr>
            <p:ph idx="1"/>
          </p:nvPr>
        </p:nvSpPr>
        <p:spPr>
          <a:xfrm>
            <a:off x="539552" y="304800"/>
            <a:ext cx="8375848" cy="62484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Monotype Corsiva" pitchFamily="66" charset="0"/>
              </a:rPr>
              <a:t>Cooperation, not competition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Monotype Corsiva" pitchFamily="66" charset="0"/>
              </a:rPr>
              <a:t>Students feel in control, not the teacher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Monotype Corsiva" pitchFamily="66" charset="0"/>
              </a:rPr>
              <a:t>‘counseling’, rather than teaching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Monotype Corsiva" pitchFamily="66" charset="0"/>
              </a:rPr>
              <a:t>Ss’ native language builds a bridge from the known to the unknown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Monotype Corsiva" pitchFamily="66" charset="0"/>
              </a:rPr>
              <a:t>The syllabus is generated primarily by the students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Monotype Corsiva" pitchFamily="66" charset="0"/>
              </a:rPr>
              <a:t>Teacher-student-centered 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ko-KR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8791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language learning in Cognitive perspectives 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60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do we forget L2 items? </a:t>
            </a:r>
          </a:p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this in Behavioral and Cognitive perspectives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66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language learning in Socio-Constructivist perspectives 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97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human learning in the Behavioral, Cognitive,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Socio-Constructivist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perspectives (p.92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60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own learning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(p.93)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59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transfer and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interference (p.95) 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5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overgeneralization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8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362</Words>
  <Application>Microsoft Office PowerPoint</Application>
  <PresentationFormat>화면 슬라이드 쇼(4:3)</PresentationFormat>
  <Paragraphs>107</Paragraphs>
  <Slides>20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com</dc:creator>
  <cp:lastModifiedBy>com</cp:lastModifiedBy>
  <cp:revision>14</cp:revision>
  <dcterms:created xsi:type="dcterms:W3CDTF">2018-09-03T05:59:20Z</dcterms:created>
  <dcterms:modified xsi:type="dcterms:W3CDTF">2019-10-07T05:47:56Z</dcterms:modified>
</cp:coreProperties>
</file>