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1" r:id="rId3"/>
    <p:sldId id="259" r:id="rId4"/>
    <p:sldId id="260" r:id="rId5"/>
    <p:sldId id="261" r:id="rId6"/>
    <p:sldId id="262" r:id="rId7"/>
    <p:sldId id="276" r:id="rId8"/>
    <p:sldId id="266" r:id="rId9"/>
    <p:sldId id="263" r:id="rId10"/>
    <p:sldId id="269" r:id="rId11"/>
    <p:sldId id="270" r:id="rId12"/>
    <p:sldId id="265" r:id="rId13"/>
    <p:sldId id="272" r:id="rId14"/>
    <p:sldId id="273" r:id="rId15"/>
    <p:sldId id="267" r:id="rId16"/>
    <p:sldId id="274" r:id="rId17"/>
    <p:sldId id="275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08BD3-FF64-4A09-A675-AA2B725DF792}" type="datetimeFigureOut">
              <a:rPr lang="ko-KR" altLang="en-US" smtClean="0"/>
              <a:t>2019-11-26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E1201-B635-4A34-A61D-2EF4A456C5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4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491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753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6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3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4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2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43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9E7E-6C9E-45D6-A73B-EDFBA08EAD8C}" type="datetimeFigureOut">
              <a:rPr lang="ko-KR" altLang="en-US" smtClean="0"/>
              <a:t>2019-11-26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8</a:t>
            </a:r>
          </a:p>
          <a:p>
            <a:pPr marL="0" indent="0" algn="ctr">
              <a:buNone/>
            </a:pPr>
            <a:endParaRPr lang="en-US" altLang="ko-K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Communicative competence</a:t>
            </a:r>
            <a:endParaRPr lang="en-US" altLang="ko-K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2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61261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dirty="0" smtClean="0"/>
              <a:t>		</a:t>
            </a:r>
            <a:r>
              <a:rPr lang="en-US" altLang="ko-KR" dirty="0" smtClean="0">
                <a:latin typeface="Monotype Corsiva" pitchFamily="66" charset="0"/>
              </a:rPr>
              <a:t>      </a:t>
            </a:r>
            <a:r>
              <a:rPr lang="en-US" altLang="ko-KR" b="1" dirty="0" smtClean="0">
                <a:latin typeface="Monotype Corsiva" pitchFamily="66" charset="0"/>
              </a:rPr>
              <a:t>Nonverbal communication</a:t>
            </a:r>
          </a:p>
          <a:p>
            <a:pPr eaLnBrk="1" hangingPunct="1">
              <a:buFont typeface="Wingdings 2" pitchFamily="18" charset="2"/>
              <a:buNone/>
            </a:pPr>
            <a:endParaRPr lang="en-US" altLang="ko-KR" sz="1800" b="1" dirty="0" smtClean="0">
              <a:latin typeface="Monotype Corsiva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Monotype Corsiva" pitchFamily="66" charset="0"/>
              </a:rPr>
              <a:t>Gestures, </a:t>
            </a:r>
            <a:r>
              <a:rPr lang="en-US" altLang="ko-KR" dirty="0" smtClean="0">
                <a:latin typeface="Monotype Corsiva" pitchFamily="66" charset="0"/>
              </a:rPr>
              <a:t>Posture </a:t>
            </a:r>
            <a:r>
              <a:rPr lang="en-US" altLang="ko-KR" dirty="0" smtClean="0">
                <a:latin typeface="Monotype Corsiva" pitchFamily="66" charset="0"/>
              </a:rPr>
              <a:t>(Kinesics)</a:t>
            </a:r>
            <a:endParaRPr lang="en-US" altLang="ko-KR" dirty="0" smtClean="0">
              <a:latin typeface="Monotype Corsiva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Monotype Corsiva" pitchFamily="66" charset="0"/>
              </a:rPr>
              <a:t>Touch (Haptic communication)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Monotype Corsiva" pitchFamily="66" charset="0"/>
              </a:rPr>
              <a:t>Facial expressions </a:t>
            </a:r>
            <a:endParaRPr lang="en-US" altLang="ko-KR" dirty="0" smtClean="0">
              <a:latin typeface="Monotype Corsiva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Monotype Corsiva" pitchFamily="66" charset="0"/>
              </a:rPr>
              <a:t>Eye </a:t>
            </a:r>
            <a:r>
              <a:rPr lang="en-US" altLang="ko-KR" dirty="0" smtClean="0">
                <a:latin typeface="Monotype Corsiva" pitchFamily="66" charset="0"/>
              </a:rPr>
              <a:t>contact</a:t>
            </a:r>
            <a:endParaRPr lang="en-US" altLang="ko-KR" dirty="0" smtClean="0">
              <a:latin typeface="Monotype Corsiva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ko-KR" dirty="0" smtClean="0">
                <a:latin typeface="Monotype Corsiva" pitchFamily="66" charset="0"/>
              </a:rPr>
              <a:t>Paralanguage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altLang="ko-KR" dirty="0" smtClean="0">
                <a:latin typeface="Monotype Corsiva" pitchFamily="66" charset="0"/>
              </a:rPr>
              <a:t>		</a:t>
            </a:r>
            <a:r>
              <a:rPr lang="en-US" altLang="ko-KR" sz="2400" dirty="0" smtClean="0">
                <a:latin typeface="Monotype Corsiva" pitchFamily="66" charset="0"/>
              </a:rPr>
              <a:t>voice quality, emotion, speaking style, and prosodic 	features (tone, pitch, rhythm, intonation, and accent)</a:t>
            </a:r>
            <a:endParaRPr lang="ko-KR" altLang="en-US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64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35496" y="260350"/>
            <a:ext cx="9001000" cy="5865813"/>
          </a:xfrm>
        </p:spPr>
        <p:txBody>
          <a:bodyPr>
            <a:normAutofit/>
          </a:bodyPr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altLang="ko-KR" sz="3000" dirty="0" smtClean="0">
                <a:latin typeface="Monotype Corsiva" pitchFamily="66" charset="0"/>
              </a:rPr>
              <a:t>Five functions of nonverbal bodily behavior in communication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ko-KR" sz="1050" dirty="0" smtClean="0">
              <a:latin typeface="Monotype Corsiva" pitchFamily="66" charset="0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2800" dirty="0" smtClean="0">
                <a:latin typeface="Monotype Corsiva" pitchFamily="66" charset="0"/>
              </a:rPr>
              <a:t>Express emotions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2800" dirty="0" smtClean="0">
                <a:latin typeface="Monotype Corsiva" pitchFamily="66" charset="0"/>
              </a:rPr>
              <a:t>Express interpersonal attitudes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2800" dirty="0" smtClean="0">
                <a:latin typeface="Monotype Corsiva" pitchFamily="66" charset="0"/>
              </a:rPr>
              <a:t>To accompany speech in managing the cues of interaction between speakers and listeners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2800" dirty="0" smtClean="0">
                <a:latin typeface="Monotype Corsiva" pitchFamily="66" charset="0"/>
              </a:rPr>
              <a:t>Self-presentation of one’s personality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en-US" altLang="ko-KR" sz="2800" dirty="0" smtClean="0">
                <a:latin typeface="Monotype Corsiva" pitchFamily="66" charset="0"/>
              </a:rPr>
              <a:t>Rituals (greetings)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24893493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298519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Communicative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Teaching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p.236)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975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내용 개체 틀 4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altLang="ko-KR" dirty="0" smtClean="0">
                <a:latin typeface="Monotype Corsiva" pitchFamily="66" charset="0"/>
              </a:rPr>
              <a:t>Common misconceptions concerning the meaning of CLT</a:t>
            </a:r>
          </a:p>
          <a:p>
            <a:pPr eaLnBrk="1" hangingPunct="1">
              <a:lnSpc>
                <a:spcPct val="200000"/>
              </a:lnSpc>
              <a:buFont typeface="Wingdings" pitchFamily="2" charset="2"/>
              <a:buChar char="§"/>
            </a:pPr>
            <a:endParaRPr lang="en-US" altLang="ko-KR" sz="1400" dirty="0" smtClean="0"/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teaching grammar, 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teaching only speaking, 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expecting too much from teachers</a:t>
            </a:r>
          </a:p>
          <a:p>
            <a:pPr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Fluency at the expense of accuracy</a:t>
            </a:r>
          </a:p>
          <a:p>
            <a:pPr eaLnBrk="1" hangingPunct="1">
              <a:lnSpc>
                <a:spcPct val="200000"/>
              </a:lnSpc>
              <a:buFont typeface="Wingdings 2" pitchFamily="18" charset="2"/>
              <a:buNone/>
            </a:pPr>
            <a:endParaRPr lang="ko-KR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0753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내용 개체 틀 4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43656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600" dirty="0" smtClean="0">
                <a:latin typeface="Monotype Corsiva" pitchFamily="66" charset="0"/>
              </a:rPr>
              <a:t>In an ideal communicative language teaching…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ko-KR" sz="24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400" dirty="0" smtClean="0"/>
              <a:t>Classroom goals are focused on </a:t>
            </a:r>
            <a:r>
              <a:rPr lang="en-US" altLang="ko-K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all</a:t>
            </a:r>
            <a:r>
              <a:rPr lang="en-US" altLang="ko-KR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ko-KR" sz="2400" dirty="0" smtClean="0"/>
              <a:t>of the components of communicative competence.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altLang="ko-KR" sz="24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400" dirty="0" smtClean="0"/>
              <a:t>Language techniques are designed to engage learners in the </a:t>
            </a:r>
            <a:r>
              <a:rPr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pragmatic, authentic, functional </a:t>
            </a:r>
            <a:r>
              <a:rPr lang="en-US" altLang="ko-KR" sz="2400" dirty="0" smtClean="0"/>
              <a:t>use of language for meaningful purposes.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altLang="ko-KR" sz="24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Fluency and accuracy are seen as complementary principles </a:t>
            </a:r>
            <a:r>
              <a:rPr lang="en-US" altLang="ko-KR" sz="2400" dirty="0" smtClean="0"/>
              <a:t>underlying communicative techniques.</a:t>
            </a:r>
          </a:p>
          <a:p>
            <a:pPr eaLnBrk="1" hangingPunct="1">
              <a:buFont typeface="Wingdings" pitchFamily="2" charset="2"/>
              <a:buChar char="§"/>
              <a:defRPr/>
            </a:pPr>
            <a:endParaRPr lang="en-US" altLang="ko-KR" sz="2400" dirty="0" smtClean="0"/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en-US" altLang="ko-KR" sz="2400" dirty="0" smtClean="0"/>
              <a:t>Students ultimately have to </a:t>
            </a:r>
            <a:r>
              <a:rPr lang="en-US" altLang="ko-K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use</a:t>
            </a:r>
            <a:r>
              <a:rPr lang="en-US" altLang="ko-KR" dirty="0" smtClean="0">
                <a:solidFill>
                  <a:srgbClr val="FF0000"/>
                </a:solidFill>
              </a:rPr>
              <a:t> </a:t>
            </a:r>
            <a:r>
              <a:rPr lang="en-US" altLang="ko-KR" sz="2400" dirty="0" smtClean="0"/>
              <a:t>the language, productively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en-US" altLang="ko-KR" sz="2400" dirty="0" smtClean="0"/>
              <a:t>	and receptively (Brown, 1994, p. 245)</a:t>
            </a:r>
            <a:endParaRPr lang="ko-KR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995332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Task-Based Language Teaching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(p.237)</a:t>
            </a:r>
            <a:endParaRPr lang="ko-KR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15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내용 개체 틀 4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2484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buFont typeface="Wingdings 2" pitchFamily="18" charset="2"/>
              <a:buNone/>
            </a:pPr>
            <a:endParaRPr lang="en-US" altLang="ko-KR" sz="2800" dirty="0" smtClean="0"/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en-US" altLang="ko-KR" dirty="0" smtClean="0">
                <a:latin typeface="Monotype Corsiva" pitchFamily="66" charset="0"/>
              </a:rPr>
              <a:t>   Language learning is believed to depend on immersing students not merely in “comprehensible input” but in tasks that require them to negotiate meaning and engage in naturalistic and meaningful communication </a:t>
            </a:r>
            <a:endParaRPr lang="ko-KR" altLang="en-US" dirty="0" smtClean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04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내용 개체 틀 4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741368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The focus is on process rather than product.</a:t>
            </a:r>
          </a:p>
          <a:p>
            <a:pPr marL="0" indent="0" eaLnBrk="1" hangingPunct="1">
              <a:buNone/>
            </a:pPr>
            <a:endParaRPr lang="en-US" altLang="ko-KR" sz="1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Basic elements are purposeful activities and tasks that emphasize communication and meaning.</a:t>
            </a:r>
          </a:p>
          <a:p>
            <a:pPr marL="0" indent="0" eaLnBrk="1" hangingPunct="1">
              <a:buNone/>
            </a:pPr>
            <a:r>
              <a:rPr lang="en-US" altLang="ko-KR" sz="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Learners learn language by interacting communicatively and purposefully while engaged in the activities and tasks.</a:t>
            </a:r>
          </a:p>
          <a:p>
            <a:pPr marL="0" indent="0" eaLnBrk="1" hangingPunct="1">
              <a:buNone/>
            </a:pPr>
            <a:r>
              <a:rPr lang="en-US" altLang="ko-KR" sz="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Activities and tasks can be either:</a:t>
            </a:r>
          </a:p>
          <a:p>
            <a:pPr marL="0" indent="0" eaLnBrk="1" hangingPunct="1"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 those that learners might need to achieve in real life:</a:t>
            </a:r>
          </a:p>
          <a:p>
            <a:pPr marL="0" indent="0" eaLnBrk="1" hangingPunct="1">
              <a:buNone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 those that have a pedagogical purpose specific to the classroom.</a:t>
            </a:r>
          </a:p>
          <a:p>
            <a:pPr marL="0" indent="0" eaLnBrk="1" hangingPunct="1">
              <a:buNone/>
            </a:pPr>
            <a:r>
              <a:rPr lang="en-US" altLang="ko-KR" sz="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Activities and tasks of a task-based syllabus are sequenced according to difficulty.</a:t>
            </a:r>
          </a:p>
          <a:p>
            <a:pPr marL="0" indent="0" eaLnBrk="1" hangingPunct="1">
              <a:buNone/>
            </a:pPr>
            <a:r>
              <a:rPr lang="en-US" altLang="ko-KR" sz="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ko-KR" sz="2400" dirty="0" smtClean="0">
                <a:latin typeface="Times New Roman" pitchFamily="18" charset="0"/>
                <a:cs typeface="Times New Roman" pitchFamily="18" charset="0"/>
              </a:rPr>
              <a:t>The difficulty of a task depends on a range of factors including the previous experience of the learner, the complexity of the task, the language required to undertake the task, and the degree of support available. </a:t>
            </a:r>
          </a:p>
        </p:txBody>
      </p:sp>
    </p:spTree>
    <p:extLst>
      <p:ext uri="{BB962C8B-B14F-4D97-AF65-F5344CB8AC3E}">
        <p14:creationId xmlns:p14="http://schemas.microsoft.com/office/powerpoint/2010/main" val="156688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내용 개체 틀 4"/>
          <p:cNvSpPr>
            <a:spLocks noGrp="1"/>
          </p:cNvSpPr>
          <p:nvPr>
            <p:ph idx="1"/>
          </p:nvPr>
        </p:nvSpPr>
        <p:spPr>
          <a:xfrm>
            <a:off x="107504" y="152400"/>
            <a:ext cx="8928992" cy="6400800"/>
          </a:xfrm>
        </p:spPr>
        <p:txBody>
          <a:bodyPr>
            <a:normAutofit/>
          </a:bodyPr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en-US" altLang="ko-KR" b="1" dirty="0" smtClean="0">
                <a:latin typeface="Monotype Corsiva" pitchFamily="66" charset="0"/>
              </a:rPr>
              <a:t>Communicative Competence </a:t>
            </a:r>
            <a:r>
              <a:rPr lang="en-US" altLang="ko-KR" sz="2800" b="1" dirty="0" smtClean="0">
                <a:latin typeface="Monotype Corsiva" pitchFamily="66" charset="0"/>
              </a:rPr>
              <a:t>(</a:t>
            </a:r>
            <a:r>
              <a:rPr lang="en-US" altLang="ko-KR" sz="2800" b="1" dirty="0" err="1" smtClean="0">
                <a:latin typeface="Monotype Corsiva" pitchFamily="66" charset="0"/>
              </a:rPr>
              <a:t>Canale</a:t>
            </a:r>
            <a:r>
              <a:rPr lang="en-US" altLang="ko-KR" sz="2800" b="1" dirty="0" smtClean="0">
                <a:latin typeface="Monotype Corsiva" pitchFamily="66" charset="0"/>
              </a:rPr>
              <a:t> and Swain, 1980) </a:t>
            </a:r>
            <a:endParaRPr lang="ko-KR" altLang="en-US" sz="2800" b="1" dirty="0" smtClean="0">
              <a:latin typeface="Monotype Corsiva" pitchFamily="66" charset="0"/>
            </a:endParaRPr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ko-KR" sz="1800" dirty="0" smtClean="0">
              <a:latin typeface="Monotype Corsiva" pitchFamily="66" charset="0"/>
            </a:endParaRP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Grammatical competence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words and rules </a:t>
            </a:r>
          </a:p>
          <a:p>
            <a:pPr marL="0" indent="0" eaLnBrk="1" hangingPunct="1">
              <a:buNone/>
              <a:defRPr/>
            </a:pP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words do I use? How do I put them into phrases and sentences?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Sociolinguistic competence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appropriateness </a:t>
            </a:r>
          </a:p>
          <a:p>
            <a:pPr marL="0" indent="0" eaLnBrk="1" hangingPunct="1">
              <a:buNone/>
              <a:defRPr/>
            </a:pP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words and phrases fit this setting and this topic? How can I express a specific attitude (courtesy, authority, friendliness, respect) when I need to? How do I know what attitude another person is expressing? </a:t>
            </a:r>
          </a:p>
          <a:p>
            <a:pPr marL="0" indent="0"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Strategic competence</a:t>
            </a:r>
            <a:r>
              <a:rPr lang="en-US" altLang="ko-KR" sz="28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ko-KR" sz="2500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appropriate use of communication strategies </a:t>
            </a:r>
          </a:p>
          <a:p>
            <a:pPr marL="0" indent="0" eaLnBrk="1" hangingPunct="1">
              <a:buNone/>
              <a:defRPr/>
            </a:pP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I express my ideas if I don’t know the name of something or the right verb form to use?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en-US" altLang="ko-KR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Discourse competence </a:t>
            </a: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(Canale,1983)</a:t>
            </a:r>
          </a:p>
          <a:p>
            <a:pPr marL="0" indent="0" eaLnBrk="1" hangingPunct="1">
              <a:buNone/>
              <a:defRPr/>
            </a:pPr>
            <a:r>
              <a:rPr lang="en-US" altLang="ko-K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Cohesion/ Coherence ---How are words, phrases and sentences put together to create conversations, speeches, email messages, newspaper articles? </a:t>
            </a:r>
          </a:p>
          <a:p>
            <a:pPr eaLnBrk="1" hangingPunct="1">
              <a:buFont typeface="Wingdings 2" pitchFamily="18" charset="2"/>
              <a:buNone/>
              <a:defRPr/>
            </a:pPr>
            <a:endParaRPr lang="en-US" altLang="ko-KR" sz="2800" dirty="0" smtClean="0"/>
          </a:p>
        </p:txBody>
      </p:sp>
    </p:spTree>
    <p:extLst>
      <p:ext uri="{BB962C8B-B14F-4D97-AF65-F5344CB8AC3E}">
        <p14:creationId xmlns:p14="http://schemas.microsoft.com/office/powerpoint/2010/main" val="833030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Models of communicative competence (p.210)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language forms and functions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p.211, 214)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0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speech act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altLang="ko-KR" dirty="0">
                <a:latin typeface="Monotype Corsiva" panose="03010101010201010101" pitchFamily="66" charset="0"/>
                <a:cs typeface="Times New Roman" panose="02020603050405020304" pitchFamily="18" charset="0"/>
              </a:rPr>
              <a:t>A</a:t>
            </a:r>
            <a:r>
              <a:rPr lang="en-US" altLang="ko-KR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n </a:t>
            </a:r>
            <a:r>
              <a:rPr lang="en-US" altLang="ko-KR" dirty="0">
                <a:latin typeface="Monotype Corsiva" panose="03010101010201010101" pitchFamily="66" charset="0"/>
                <a:cs typeface="Times New Roman" panose="02020603050405020304" pitchFamily="18" charset="0"/>
              </a:rPr>
              <a:t>act that a speaker performs when making an </a:t>
            </a:r>
            <a:r>
              <a:rPr lang="en-US" altLang="ko-KR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utterance</a:t>
            </a: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p.212)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239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556792"/>
            <a:ext cx="8856984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Provide examples of </a:t>
            </a:r>
          </a:p>
          <a:p>
            <a:pPr marL="0" indent="0" algn="ctr">
              <a:buNone/>
            </a:pPr>
            <a:r>
              <a:rPr lang="en-US" altLang="ko-K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locutionary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meaning, illocutionary force, and </a:t>
            </a:r>
            <a:r>
              <a:rPr lang="en-US" altLang="ko-K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perlocutionary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force (p.212)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76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does social interaction entail? (p.216)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20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제목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en-US" altLang="ko-KR" sz="4000" dirty="0" smtClean="0">
                <a:latin typeface="Times New Roman" pitchFamily="18" charset="0"/>
                <a:ea typeface="Arial Unicode MS" pitchFamily="50" charset="-127"/>
                <a:cs typeface="Times New Roman" pitchFamily="18" charset="0"/>
              </a:rPr>
              <a:t>Register</a:t>
            </a:r>
            <a:br>
              <a:rPr lang="en-US" altLang="ko-KR" sz="4000" dirty="0" smtClean="0">
                <a:latin typeface="Times New Roman" pitchFamily="18" charset="0"/>
                <a:ea typeface="Arial Unicode MS" pitchFamily="50" charset="-127"/>
                <a:cs typeface="Times New Roman" pitchFamily="18" charset="0"/>
              </a:rPr>
            </a:br>
            <a:r>
              <a:rPr lang="en-US" altLang="ko-KR" sz="3600" dirty="0">
                <a:latin typeface="Times New Roman" pitchFamily="18" charset="0"/>
                <a:ea typeface="Arial Unicode MS" pitchFamily="50" charset="-127"/>
                <a:cs typeface="Times New Roman" pitchFamily="18" charset="0"/>
              </a:rPr>
              <a:t/>
            </a:r>
            <a:br>
              <a:rPr lang="en-US" altLang="ko-KR" sz="3600" dirty="0">
                <a:latin typeface="Times New Roman" pitchFamily="18" charset="0"/>
                <a:ea typeface="Arial Unicode MS" pitchFamily="50" charset="-127"/>
                <a:cs typeface="Times New Roman" pitchFamily="18" charset="0"/>
              </a:rPr>
            </a:br>
            <a:r>
              <a:rPr lang="en-US" altLang="ko-KR" sz="2700" dirty="0" smtClean="0">
                <a:latin typeface="Monotype Corsiva" panose="03010101010201010101" pitchFamily="66" charset="0"/>
                <a:ea typeface="Arial Unicode MS" pitchFamily="50" charset="-127"/>
                <a:cs typeface="Times New Roman" pitchFamily="18" charset="0"/>
              </a:rPr>
              <a:t>: a </a:t>
            </a:r>
            <a:r>
              <a:rPr lang="en-US" altLang="ko-KR" sz="2700" dirty="0">
                <a:latin typeface="Monotype Corsiva" panose="03010101010201010101" pitchFamily="66" charset="0"/>
                <a:ea typeface="Arial Unicode MS" pitchFamily="50" charset="-127"/>
                <a:cs typeface="Times New Roman" pitchFamily="18" charset="0"/>
              </a:rPr>
              <a:t>variety of a language used for a particular purpose or in a particular social setting</a:t>
            </a:r>
            <a:endParaRPr lang="ko-KR" altLang="en-US" sz="2700" dirty="0" smtClean="0">
              <a:latin typeface="Monotype Corsiva" panose="03010101010201010101" pitchFamily="66" charset="0"/>
              <a:ea typeface="Arial Unicode MS" pitchFamily="50" charset="-127"/>
              <a:cs typeface="Times New Roman" pitchFamily="18" charset="0"/>
            </a:endParaRPr>
          </a:p>
        </p:txBody>
      </p:sp>
      <p:sp>
        <p:nvSpPr>
          <p:cNvPr id="18435" name="내용 개체 틀 2"/>
          <p:cNvSpPr>
            <a:spLocks noGrp="1"/>
          </p:cNvSpPr>
          <p:nvPr>
            <p:ph idx="1"/>
          </p:nvPr>
        </p:nvSpPr>
        <p:spPr>
          <a:xfrm>
            <a:off x="457200" y="2276872"/>
            <a:ext cx="5051425" cy="4022328"/>
          </a:xfrm>
        </p:spPr>
        <p:txBody>
          <a:bodyPr>
            <a:normAutofit fontScale="40000" lnSpcReduction="20000"/>
          </a:bodyPr>
          <a:lstStyle/>
          <a:p>
            <a:pPr marL="0" indent="0">
              <a:buFont typeface="Arial" charset="0"/>
              <a:buNone/>
            </a:pPr>
            <a:r>
              <a:rPr lang="en-US" altLang="ko-KR" sz="4400" b="1" dirty="0" smtClean="0">
                <a:latin typeface="Times New Roman" pitchFamily="18" charset="0"/>
                <a:cs typeface="Times New Roman" pitchFamily="18" charset="0"/>
              </a:rPr>
              <a:t>To your brother:</a:t>
            </a:r>
            <a: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Arial" charset="0"/>
              <a:buNone/>
            </a:pPr>
            <a:endParaRPr lang="en-US" altLang="ko-KR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  <a:t>What's up? It's awesome that you came to visit!</a:t>
            </a:r>
          </a:p>
          <a:p>
            <a:pPr marL="0" indent="0">
              <a:buFont typeface="Arial" charset="0"/>
              <a:buNone/>
            </a:pPr>
            <a:endParaRPr lang="en-US" altLang="ko-KR" sz="4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en-US" altLang="ko-KR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sz="4400" b="1" dirty="0" smtClean="0">
                <a:latin typeface="Times New Roman" pitchFamily="18" charset="0"/>
                <a:cs typeface="Times New Roman" pitchFamily="18" charset="0"/>
              </a:rPr>
              <a:t>To the President:</a:t>
            </a:r>
            <a: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Font typeface="Arial" charset="0"/>
              <a:buNone/>
            </a:pPr>
            <a:endParaRPr lang="en-US" altLang="ko-KR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altLang="ko-KR" sz="4400" dirty="0" smtClean="0">
                <a:latin typeface="Times New Roman" pitchFamily="18" charset="0"/>
                <a:cs typeface="Times New Roman" pitchFamily="18" charset="0"/>
              </a:rPr>
              <a:t>Good morning, Mr. President. We appreciate your visit.</a:t>
            </a:r>
            <a: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ko-KR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pPr marL="0" indent="0">
              <a:buFont typeface="Arial" charset="0"/>
              <a:buNone/>
            </a:pPr>
            <a:endParaRPr lang="ko-KR" altLang="en-US" dirty="0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325" y="2348880"/>
            <a:ext cx="2381250" cy="1622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1325" y="4000745"/>
            <a:ext cx="2381250" cy="1732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9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1268760"/>
            <a:ext cx="8712968" cy="377728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Pragmatic </a:t>
            </a:r>
            <a:r>
              <a:rPr lang="en-US" altLang="ko-KR" dirty="0">
                <a:latin typeface="Monotype Corsiva" panose="03010101010201010101" pitchFamily="66" charset="0"/>
                <a:cs typeface="Times New Roman" panose="02020603050405020304" pitchFamily="18" charset="0"/>
              </a:rPr>
              <a:t>competence is the ability to use language effectively in a contextually appropriate fashion</a:t>
            </a:r>
            <a:r>
              <a:rPr lang="en-US" altLang="ko-KR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endParaRPr lang="en-US" altLang="ko-KR" dirty="0" smtClean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the pragmatic competence important? (p.225)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83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</TotalTime>
  <Words>547</Words>
  <Application>Microsoft Office PowerPoint</Application>
  <PresentationFormat>화면 슬라이드 쇼(4:3)</PresentationFormat>
  <Paragraphs>98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Register  : a variety of a language used for a particular purpose or in a particular social setting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31</cp:revision>
  <dcterms:created xsi:type="dcterms:W3CDTF">2018-09-03T05:59:20Z</dcterms:created>
  <dcterms:modified xsi:type="dcterms:W3CDTF">2019-11-26T07:33:34Z</dcterms:modified>
</cp:coreProperties>
</file>