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7" r:id="rId3"/>
    <p:sldId id="266" r:id="rId4"/>
    <p:sldId id="256" r:id="rId5"/>
    <p:sldId id="267" r:id="rId6"/>
    <p:sldId id="265" r:id="rId7"/>
    <p:sldId id="269" r:id="rId8"/>
    <p:sldId id="268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E458F-A6D0-475B-8A17-D996CD1C0A6C}" type="datetimeFigureOut">
              <a:rPr lang="ko-KR" altLang="en-US" smtClean="0"/>
              <a:pPr/>
              <a:t>2012-10-19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2DC8F-AF0F-47AC-BEF2-1C2576CA15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2DC8F-AF0F-47AC-BEF2-1C2576CA15E9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ADE7-08F5-4E60-8EC3-3D4F9E331C18}" type="datetimeFigureOut">
              <a:rPr lang="ko-KR" altLang="en-US" smtClean="0"/>
              <a:pPr/>
              <a:t>2012-10-19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7E17-1214-4C00-928A-514CF85280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ADE7-08F5-4E60-8EC3-3D4F9E331C18}" type="datetimeFigureOut">
              <a:rPr lang="ko-KR" altLang="en-US" smtClean="0"/>
              <a:pPr/>
              <a:t>2012-10-19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7E17-1214-4C00-928A-514CF85280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ADE7-08F5-4E60-8EC3-3D4F9E331C18}" type="datetimeFigureOut">
              <a:rPr lang="ko-KR" altLang="en-US" smtClean="0"/>
              <a:pPr/>
              <a:t>2012-10-19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7E17-1214-4C00-928A-514CF85280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B1AF2-82AA-48BE-A24B-CE323A44BFE8}" type="slidenum">
              <a:rPr lang="es-ES" altLang="ko-KR">
                <a:solidFill>
                  <a:srgbClr val="000000"/>
                </a:solidFill>
              </a:rPr>
              <a:pPr/>
              <a:t>‹#›</a:t>
            </a:fld>
            <a:endParaRPr lang="es-E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01AC3-81A2-4A44-B08D-EAF80C87D37D}" type="slidenum">
              <a:rPr lang="es-ES" altLang="ko-KR">
                <a:solidFill>
                  <a:srgbClr val="000000"/>
                </a:solidFill>
              </a:rPr>
              <a:pPr/>
              <a:t>‹#›</a:t>
            </a:fld>
            <a:endParaRPr lang="es-E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10940-6AFF-4A32-BADB-F6FA1774CD1A}" type="slidenum">
              <a:rPr lang="es-ES" altLang="ko-KR">
                <a:solidFill>
                  <a:srgbClr val="000000"/>
                </a:solidFill>
              </a:rPr>
              <a:pPr/>
              <a:t>‹#›</a:t>
            </a:fld>
            <a:endParaRPr lang="es-E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D98B0-5D9C-4858-9167-124FC9F140D3}" type="slidenum">
              <a:rPr lang="es-ES" altLang="ko-KR">
                <a:solidFill>
                  <a:srgbClr val="000000"/>
                </a:solidFill>
              </a:rPr>
              <a:pPr/>
              <a:t>‹#›</a:t>
            </a:fld>
            <a:endParaRPr lang="es-E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03B72-5BB2-4155-AD52-58147A4E1EF1}" type="slidenum">
              <a:rPr lang="es-ES" altLang="ko-KR">
                <a:solidFill>
                  <a:srgbClr val="000000"/>
                </a:solidFill>
              </a:rPr>
              <a:pPr/>
              <a:t>‹#›</a:t>
            </a:fld>
            <a:endParaRPr lang="es-E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7A18-260B-423F-90CA-2D40AE10329F}" type="slidenum">
              <a:rPr lang="es-ES" altLang="ko-KR">
                <a:solidFill>
                  <a:srgbClr val="000000"/>
                </a:solidFill>
              </a:rPr>
              <a:pPr/>
              <a:t>‹#›</a:t>
            </a:fld>
            <a:endParaRPr lang="es-E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83D12-1799-45D8-9668-D05CFC8B4490}" type="slidenum">
              <a:rPr lang="es-ES" altLang="ko-KR">
                <a:solidFill>
                  <a:srgbClr val="000000"/>
                </a:solidFill>
              </a:rPr>
              <a:pPr/>
              <a:t>‹#›</a:t>
            </a:fld>
            <a:endParaRPr lang="es-E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AF338-1EE1-4207-8DCF-3326FE639421}" type="slidenum">
              <a:rPr lang="es-ES" altLang="ko-KR">
                <a:solidFill>
                  <a:srgbClr val="000000"/>
                </a:solidFill>
              </a:rPr>
              <a:pPr/>
              <a:t>‹#›</a:t>
            </a:fld>
            <a:endParaRPr lang="es-E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ADE7-08F5-4E60-8EC3-3D4F9E331C18}" type="datetimeFigureOut">
              <a:rPr lang="ko-KR" altLang="en-US" smtClean="0"/>
              <a:pPr/>
              <a:t>2012-10-19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7E17-1214-4C00-928A-514CF85280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9370D-A348-4DA1-A504-A37B8179ED30}" type="slidenum">
              <a:rPr lang="es-ES" altLang="ko-KR">
                <a:solidFill>
                  <a:srgbClr val="000000"/>
                </a:solidFill>
              </a:rPr>
              <a:pPr/>
              <a:t>‹#›</a:t>
            </a:fld>
            <a:endParaRPr lang="es-E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2685D-3CDF-4315-9B26-BBD2C2469DFA}" type="slidenum">
              <a:rPr lang="es-ES" altLang="ko-KR">
                <a:solidFill>
                  <a:srgbClr val="000000"/>
                </a:solidFill>
              </a:rPr>
              <a:pPr/>
              <a:t>‹#›</a:t>
            </a:fld>
            <a:endParaRPr lang="es-E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8D845-E777-43A3-8673-7244CE1F1175}" type="slidenum">
              <a:rPr lang="es-ES" altLang="ko-KR">
                <a:solidFill>
                  <a:srgbClr val="000000"/>
                </a:solidFill>
              </a:rPr>
              <a:pPr/>
              <a:t>‹#›</a:t>
            </a:fld>
            <a:endParaRPr lang="es-E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ADE7-08F5-4E60-8EC3-3D4F9E331C18}" type="datetimeFigureOut">
              <a:rPr lang="ko-KR" altLang="en-US" smtClean="0"/>
              <a:pPr/>
              <a:t>2012-10-19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7E17-1214-4C00-928A-514CF85280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ADE7-08F5-4E60-8EC3-3D4F9E331C18}" type="datetimeFigureOut">
              <a:rPr lang="ko-KR" altLang="en-US" smtClean="0"/>
              <a:pPr/>
              <a:t>2012-10-19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7E17-1214-4C00-928A-514CF85280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ADE7-08F5-4E60-8EC3-3D4F9E331C18}" type="datetimeFigureOut">
              <a:rPr lang="ko-KR" altLang="en-US" smtClean="0"/>
              <a:pPr/>
              <a:t>2012-10-19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7E17-1214-4C00-928A-514CF85280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ADE7-08F5-4E60-8EC3-3D4F9E331C18}" type="datetimeFigureOut">
              <a:rPr lang="ko-KR" altLang="en-US" smtClean="0"/>
              <a:pPr/>
              <a:t>2012-10-19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7E17-1214-4C00-928A-514CF85280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ADE7-08F5-4E60-8EC3-3D4F9E331C18}" type="datetimeFigureOut">
              <a:rPr lang="ko-KR" altLang="en-US" smtClean="0"/>
              <a:pPr/>
              <a:t>2012-10-19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7E17-1214-4C00-928A-514CF85280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ADE7-08F5-4E60-8EC3-3D4F9E331C18}" type="datetimeFigureOut">
              <a:rPr lang="ko-KR" altLang="en-US" smtClean="0"/>
              <a:pPr/>
              <a:t>2012-10-19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7E17-1214-4C00-928A-514CF85280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ADE7-08F5-4E60-8EC3-3D4F9E331C18}" type="datetimeFigureOut">
              <a:rPr lang="ko-KR" altLang="en-US" smtClean="0"/>
              <a:pPr/>
              <a:t>2012-10-19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7E17-1214-4C00-928A-514CF85280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4ADE7-08F5-4E60-8EC3-3D4F9E331C18}" type="datetimeFigureOut">
              <a:rPr lang="ko-KR" altLang="en-US" smtClean="0"/>
              <a:pPr/>
              <a:t>2012-10-19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A7E17-1214-4C00-928A-514CF85280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ko-K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ko-KR" smtClean="0"/>
              <a:t>Haga clic para modificar el estilo de texto del patrón</a:t>
            </a:r>
          </a:p>
          <a:p>
            <a:pPr lvl="1"/>
            <a:r>
              <a:rPr lang="es-ES" altLang="ko-KR" smtClean="0"/>
              <a:t>Segundo nivel</a:t>
            </a:r>
          </a:p>
          <a:p>
            <a:pPr lvl="2"/>
            <a:r>
              <a:rPr lang="es-ES" altLang="ko-KR" smtClean="0"/>
              <a:t>Tercer nivel</a:t>
            </a:r>
          </a:p>
          <a:p>
            <a:pPr lvl="3"/>
            <a:r>
              <a:rPr lang="es-ES" altLang="ko-KR" smtClean="0"/>
              <a:t>Cuarto nivel</a:t>
            </a:r>
          </a:p>
          <a:p>
            <a:pPr lvl="4"/>
            <a:r>
              <a:rPr lang="es-ES" altLang="ko-K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굴림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굴림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914292F5-1317-4017-8125-5F52E04FE278}" type="slidenum">
              <a:rPr lang="es-ES" altLang="ko-KR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419872" y="1844824"/>
            <a:ext cx="5294312" cy="3024336"/>
          </a:xfrm>
        </p:spPr>
        <p:txBody>
          <a:bodyPr/>
          <a:lstStyle/>
          <a:p>
            <a:pPr algn="l"/>
            <a:r>
              <a:rPr lang="en-US" altLang="ko-KR" sz="4000" b="1" dirty="0">
                <a:solidFill>
                  <a:schemeClr val="bg1"/>
                </a:solidFill>
                <a:latin typeface="+mn-lt"/>
              </a:rPr>
              <a:t>Korean L2 learners' perceptions of the language cue: </a:t>
            </a:r>
            <a:r>
              <a:rPr lang="en-US" altLang="ko-KR" sz="3600" b="1" dirty="0">
                <a:solidFill>
                  <a:schemeClr val="bg1"/>
                </a:solidFill>
                <a:latin typeface="+mn-lt"/>
              </a:rPr>
              <a:t>Konglish vs. English</a:t>
            </a:r>
            <a:r>
              <a:rPr lang="en-US" altLang="ko-KR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ko-KR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s-ES" altLang="ko-KR" b="1" dirty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2209" name="Rectangle 161"/>
          <p:cNvSpPr>
            <a:spLocks noChangeArrowheads="1"/>
          </p:cNvSpPr>
          <p:nvPr/>
        </p:nvSpPr>
        <p:spPr bwMode="auto">
          <a:xfrm>
            <a:off x="7020272" y="6021288"/>
            <a:ext cx="2123728" cy="836712"/>
          </a:xfrm>
          <a:prstGeom prst="rect">
            <a:avLst/>
          </a:prstGeom>
          <a:solidFill>
            <a:srgbClr val="0014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s-ES" altLang="ko-KR" sz="1600" b="1" dirty="0">
                <a:solidFill>
                  <a:srgbClr val="FFFFFF"/>
                </a:solidFill>
                <a:ea typeface="굴림" charset="-127"/>
              </a:rPr>
              <a:t>Hyunjeong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323528" y="1484784"/>
          <a:ext cx="4176464" cy="4824536"/>
        </p:xfrm>
        <a:graphic>
          <a:graphicData uri="http://schemas.openxmlformats.org/drawingml/2006/table">
            <a:tbl>
              <a:tblPr/>
              <a:tblGrid>
                <a:gridCol w="3096344"/>
                <a:gridCol w="1080120"/>
              </a:tblGrid>
              <a:tr h="120613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Language</a:t>
                      </a:r>
                      <a:endParaRPr lang="ko-KR" sz="1400" b="1" kern="100" dirty="0">
                        <a:solidFill>
                          <a:schemeClr val="bg1"/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Mean</a:t>
                      </a:r>
                      <a:endParaRPr lang="ko-KR" sz="1400" b="1" kern="100" dirty="0">
                        <a:solidFill>
                          <a:schemeClr val="bg1"/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20613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Korean</a:t>
                      </a:r>
                      <a:endParaRPr lang="ko-KR" sz="1400" b="1" kern="100" dirty="0">
                        <a:solidFill>
                          <a:schemeClr val="bg1"/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83</a:t>
                      </a:r>
                      <a:endParaRPr lang="ko-KR" sz="1400" b="1" kern="100" dirty="0">
                        <a:solidFill>
                          <a:schemeClr val="bg1"/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20613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Depends on the individual word</a:t>
                      </a:r>
                      <a:endParaRPr lang="ko-KR" sz="1400" b="1" kern="100" dirty="0">
                        <a:solidFill>
                          <a:schemeClr val="bg1"/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15</a:t>
                      </a:r>
                      <a:endParaRPr lang="ko-KR" sz="1400" b="1" kern="100" dirty="0">
                        <a:solidFill>
                          <a:schemeClr val="bg1"/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20613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bg1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English</a:t>
                      </a:r>
                      <a:endParaRPr lang="ko-KR" sz="1400" b="1" kern="100">
                        <a:solidFill>
                          <a:schemeClr val="bg1"/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02</a:t>
                      </a:r>
                      <a:endParaRPr lang="ko-KR" sz="1400" b="1" kern="100" dirty="0">
                        <a:solidFill>
                          <a:schemeClr val="bg1"/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764704"/>
            <a:ext cx="9311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바탕" pitchFamily="18" charset="-127"/>
                <a:cs typeface="Arial" pitchFamily="34" charset="0"/>
              </a:rPr>
              <a:t>The Language Mediating in Accessing English Words</a:t>
            </a:r>
            <a:endParaRPr kumimoji="1" lang="en-US" altLang="ko-KR" sz="4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pic>
        <p:nvPicPr>
          <p:cNvPr id="4" name="그림 3" descr="RH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484784"/>
            <a:ext cx="4104456" cy="4536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6021288"/>
            <a:ext cx="4104456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Revised Hierarchical </a:t>
            </a:r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 (Kroll </a:t>
            </a:r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Stewart,1994) </a:t>
            </a:r>
            <a:endParaRPr lang="ko-KR" altLang="en-US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70389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827584" y="332656"/>
            <a:ext cx="5311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Implications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568325" y="1570038"/>
            <a:ext cx="8001000" cy="1138882"/>
            <a:chOff x="430" y="906"/>
            <a:chExt cx="4905" cy="528"/>
          </a:xfrm>
        </p:grpSpPr>
        <p:pic>
          <p:nvPicPr>
            <p:cNvPr id="22584" name="Picture 56" descr="그림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" y="1330"/>
              <a:ext cx="4905" cy="104"/>
            </a:xfrm>
            <a:prstGeom prst="rect">
              <a:avLst/>
            </a:prstGeom>
            <a:noFill/>
          </p:spPr>
        </p:pic>
        <p:sp>
          <p:nvSpPr>
            <p:cNvPr id="22585" name="Rectangle 57"/>
            <p:cNvSpPr>
              <a:spLocks noChangeArrowheads="1"/>
            </p:cNvSpPr>
            <p:nvPr/>
          </p:nvSpPr>
          <p:spPr bwMode="auto">
            <a:xfrm>
              <a:off x="431" y="906"/>
              <a:ext cx="4902" cy="475"/>
            </a:xfrm>
            <a:prstGeom prst="rect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EAEAEA"/>
                </a:gs>
              </a:gsLst>
              <a:lin ang="5400000" scaled="1"/>
            </a:gradFill>
            <a:ln w="635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91" name="Freeform 63"/>
            <p:cNvSpPr>
              <a:spLocks/>
            </p:cNvSpPr>
            <p:nvPr/>
          </p:nvSpPr>
          <p:spPr bwMode="auto">
            <a:xfrm flipV="1">
              <a:off x="942" y="927"/>
              <a:ext cx="4366" cy="436"/>
            </a:xfrm>
            <a:custGeom>
              <a:avLst/>
              <a:gdLst/>
              <a:ahLst/>
              <a:cxnLst>
                <a:cxn ang="0">
                  <a:pos x="138" y="3"/>
                </a:cxn>
                <a:cxn ang="0">
                  <a:pos x="0" y="531"/>
                </a:cxn>
                <a:cxn ang="0">
                  <a:pos x="3857" y="532"/>
                </a:cxn>
                <a:cxn ang="0">
                  <a:pos x="3857" y="0"/>
                </a:cxn>
                <a:cxn ang="0">
                  <a:pos x="138" y="3"/>
                </a:cxn>
              </a:cxnLst>
              <a:rect l="0" t="0" r="r" b="b"/>
              <a:pathLst>
                <a:path w="3857" h="532">
                  <a:moveTo>
                    <a:pt x="138" y="3"/>
                  </a:moveTo>
                  <a:lnTo>
                    <a:pt x="0" y="531"/>
                  </a:lnTo>
                  <a:lnTo>
                    <a:pt x="3857" y="532"/>
                  </a:lnTo>
                  <a:lnTo>
                    <a:pt x="3857" y="0"/>
                  </a:lnTo>
                  <a:lnTo>
                    <a:pt x="138" y="3"/>
                  </a:lnTo>
                  <a:close/>
                </a:path>
              </a:pathLst>
            </a:custGeom>
            <a:gradFill rotWithShape="1">
              <a:gsLst>
                <a:gs pos="0">
                  <a:srgbClr val="003366"/>
                </a:gs>
                <a:gs pos="100000">
                  <a:srgbClr val="0079CC"/>
                </a:gs>
              </a:gsLst>
              <a:lin ang="5400000" scaled="1"/>
            </a:gradFill>
            <a:ln w="3175" cap="flat" cmpd="sng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611560" y="2780928"/>
            <a:ext cx="8001000" cy="1152128"/>
            <a:chOff x="430" y="1559"/>
            <a:chExt cx="4905" cy="528"/>
          </a:xfrm>
        </p:grpSpPr>
        <p:pic>
          <p:nvPicPr>
            <p:cNvPr id="22586" name="Picture 58" descr="그림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" y="1983"/>
              <a:ext cx="4905" cy="104"/>
            </a:xfrm>
            <a:prstGeom prst="rect">
              <a:avLst/>
            </a:prstGeom>
            <a:noFill/>
          </p:spPr>
        </p:pic>
        <p:sp>
          <p:nvSpPr>
            <p:cNvPr id="22587" name="Rectangle 59"/>
            <p:cNvSpPr>
              <a:spLocks noChangeArrowheads="1"/>
            </p:cNvSpPr>
            <p:nvPr/>
          </p:nvSpPr>
          <p:spPr bwMode="auto">
            <a:xfrm>
              <a:off x="431" y="1559"/>
              <a:ext cx="4902" cy="475"/>
            </a:xfrm>
            <a:prstGeom prst="rect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EAEAEA"/>
                </a:gs>
              </a:gsLst>
              <a:lin ang="5400000" scaled="1"/>
            </a:gradFill>
            <a:ln w="635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94" name="Freeform 66"/>
            <p:cNvSpPr>
              <a:spLocks/>
            </p:cNvSpPr>
            <p:nvPr/>
          </p:nvSpPr>
          <p:spPr bwMode="auto">
            <a:xfrm flipV="1">
              <a:off x="960" y="1577"/>
              <a:ext cx="4348" cy="436"/>
            </a:xfrm>
            <a:custGeom>
              <a:avLst/>
              <a:gdLst/>
              <a:ahLst/>
              <a:cxnLst>
                <a:cxn ang="0">
                  <a:pos x="138" y="3"/>
                </a:cxn>
                <a:cxn ang="0">
                  <a:pos x="0" y="531"/>
                </a:cxn>
                <a:cxn ang="0">
                  <a:pos x="3857" y="532"/>
                </a:cxn>
                <a:cxn ang="0">
                  <a:pos x="3857" y="0"/>
                </a:cxn>
                <a:cxn ang="0">
                  <a:pos x="138" y="3"/>
                </a:cxn>
              </a:cxnLst>
              <a:rect l="0" t="0" r="r" b="b"/>
              <a:pathLst>
                <a:path w="3857" h="532">
                  <a:moveTo>
                    <a:pt x="138" y="3"/>
                  </a:moveTo>
                  <a:lnTo>
                    <a:pt x="0" y="531"/>
                  </a:lnTo>
                  <a:lnTo>
                    <a:pt x="3857" y="532"/>
                  </a:lnTo>
                  <a:lnTo>
                    <a:pt x="3857" y="0"/>
                  </a:lnTo>
                  <a:lnTo>
                    <a:pt x="138" y="3"/>
                  </a:lnTo>
                  <a:close/>
                </a:path>
              </a:pathLst>
            </a:custGeom>
            <a:gradFill rotWithShape="1">
              <a:gsLst>
                <a:gs pos="0">
                  <a:srgbClr val="003366"/>
                </a:gs>
                <a:gs pos="100000">
                  <a:srgbClr val="00A3D6"/>
                </a:gs>
              </a:gsLst>
              <a:lin ang="5400000" scaled="1"/>
            </a:gradFill>
            <a:ln w="3175" cap="flat" cmpd="sng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7" name="Group 94"/>
          <p:cNvGrpSpPr>
            <a:grpSpLocks/>
          </p:cNvGrpSpPr>
          <p:nvPr/>
        </p:nvGrpSpPr>
        <p:grpSpPr bwMode="auto">
          <a:xfrm>
            <a:off x="611560" y="3933056"/>
            <a:ext cx="8001000" cy="1152128"/>
            <a:chOff x="430" y="2222"/>
            <a:chExt cx="4905" cy="528"/>
          </a:xfrm>
        </p:grpSpPr>
        <p:pic>
          <p:nvPicPr>
            <p:cNvPr id="22580" name="Picture 52" descr="그림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" y="2646"/>
              <a:ext cx="4905" cy="104"/>
            </a:xfrm>
            <a:prstGeom prst="rect">
              <a:avLst/>
            </a:prstGeom>
            <a:noFill/>
          </p:spPr>
        </p:pic>
        <p:sp>
          <p:nvSpPr>
            <p:cNvPr id="22581" name="Rectangle 53"/>
            <p:cNvSpPr>
              <a:spLocks noChangeArrowheads="1"/>
            </p:cNvSpPr>
            <p:nvPr/>
          </p:nvSpPr>
          <p:spPr bwMode="auto">
            <a:xfrm>
              <a:off x="431" y="2222"/>
              <a:ext cx="4902" cy="475"/>
            </a:xfrm>
            <a:prstGeom prst="rect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EAEAEA"/>
                </a:gs>
              </a:gsLst>
              <a:lin ang="5400000" scaled="1"/>
            </a:gradFill>
            <a:ln w="635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97" name="Freeform 69"/>
            <p:cNvSpPr>
              <a:spLocks/>
            </p:cNvSpPr>
            <p:nvPr/>
          </p:nvSpPr>
          <p:spPr bwMode="auto">
            <a:xfrm flipV="1">
              <a:off x="960" y="2241"/>
              <a:ext cx="4348" cy="436"/>
            </a:xfrm>
            <a:custGeom>
              <a:avLst/>
              <a:gdLst/>
              <a:ahLst/>
              <a:cxnLst>
                <a:cxn ang="0">
                  <a:pos x="138" y="3"/>
                </a:cxn>
                <a:cxn ang="0">
                  <a:pos x="0" y="531"/>
                </a:cxn>
                <a:cxn ang="0">
                  <a:pos x="3857" y="532"/>
                </a:cxn>
                <a:cxn ang="0">
                  <a:pos x="3857" y="0"/>
                </a:cxn>
                <a:cxn ang="0">
                  <a:pos x="138" y="3"/>
                </a:cxn>
              </a:cxnLst>
              <a:rect l="0" t="0" r="r" b="b"/>
              <a:pathLst>
                <a:path w="3857" h="532">
                  <a:moveTo>
                    <a:pt x="138" y="3"/>
                  </a:moveTo>
                  <a:lnTo>
                    <a:pt x="0" y="531"/>
                  </a:lnTo>
                  <a:lnTo>
                    <a:pt x="3857" y="532"/>
                  </a:lnTo>
                  <a:lnTo>
                    <a:pt x="3857" y="0"/>
                  </a:lnTo>
                  <a:lnTo>
                    <a:pt x="138" y="3"/>
                  </a:lnTo>
                  <a:close/>
                </a:path>
              </a:pathLst>
            </a:custGeom>
            <a:gradFill rotWithShape="1">
              <a:gsLst>
                <a:gs pos="0">
                  <a:srgbClr val="123600"/>
                </a:gs>
                <a:gs pos="100000">
                  <a:srgbClr val="76B800"/>
                </a:gs>
              </a:gsLst>
              <a:lin ang="5400000" scaled="1"/>
            </a:gradFill>
            <a:ln w="3175" cap="flat" cmpd="sng">
              <a:solidFill>
                <a:srgbClr val="123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611560" y="5157192"/>
            <a:ext cx="8001000" cy="1152128"/>
            <a:chOff x="430" y="2867"/>
            <a:chExt cx="4905" cy="528"/>
          </a:xfrm>
        </p:grpSpPr>
        <p:pic>
          <p:nvPicPr>
            <p:cNvPr id="22582" name="Picture 54" descr="그림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" y="3291"/>
              <a:ext cx="4905" cy="104"/>
            </a:xfrm>
            <a:prstGeom prst="rect">
              <a:avLst/>
            </a:prstGeom>
            <a:noFill/>
          </p:spPr>
        </p:pic>
        <p:sp>
          <p:nvSpPr>
            <p:cNvPr id="22583" name="Rectangle 55"/>
            <p:cNvSpPr>
              <a:spLocks noChangeArrowheads="1"/>
            </p:cNvSpPr>
            <p:nvPr/>
          </p:nvSpPr>
          <p:spPr bwMode="auto">
            <a:xfrm>
              <a:off x="431" y="2867"/>
              <a:ext cx="4902" cy="475"/>
            </a:xfrm>
            <a:prstGeom prst="rect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EAEAEA"/>
                </a:gs>
              </a:gsLst>
              <a:lin ang="5400000" scaled="1"/>
            </a:gradFill>
            <a:ln w="635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600" name="Freeform 72"/>
            <p:cNvSpPr>
              <a:spLocks/>
            </p:cNvSpPr>
            <p:nvPr/>
          </p:nvSpPr>
          <p:spPr bwMode="auto">
            <a:xfrm flipV="1">
              <a:off x="960" y="2887"/>
              <a:ext cx="4348" cy="436"/>
            </a:xfrm>
            <a:custGeom>
              <a:avLst/>
              <a:gdLst/>
              <a:ahLst/>
              <a:cxnLst>
                <a:cxn ang="0">
                  <a:pos x="138" y="3"/>
                </a:cxn>
                <a:cxn ang="0">
                  <a:pos x="0" y="531"/>
                </a:cxn>
                <a:cxn ang="0">
                  <a:pos x="3857" y="532"/>
                </a:cxn>
                <a:cxn ang="0">
                  <a:pos x="3857" y="0"/>
                </a:cxn>
                <a:cxn ang="0">
                  <a:pos x="138" y="3"/>
                </a:cxn>
              </a:cxnLst>
              <a:rect l="0" t="0" r="r" b="b"/>
              <a:pathLst>
                <a:path w="3857" h="532">
                  <a:moveTo>
                    <a:pt x="138" y="3"/>
                  </a:moveTo>
                  <a:lnTo>
                    <a:pt x="0" y="531"/>
                  </a:lnTo>
                  <a:lnTo>
                    <a:pt x="3857" y="532"/>
                  </a:lnTo>
                  <a:lnTo>
                    <a:pt x="3857" y="0"/>
                  </a:lnTo>
                  <a:lnTo>
                    <a:pt x="138" y="3"/>
                  </a:lnTo>
                  <a:close/>
                </a:path>
              </a:pathLst>
            </a:custGeom>
            <a:gradFill rotWithShape="1">
              <a:gsLst>
                <a:gs pos="0">
                  <a:srgbClr val="9F2803"/>
                </a:gs>
                <a:gs pos="100000">
                  <a:srgbClr val="EA7B00"/>
                </a:gs>
              </a:gsLst>
              <a:lin ang="5400000" scaled="1"/>
            </a:gradFill>
            <a:ln w="3175" cap="flat" cmpd="sng">
              <a:solidFill>
                <a:srgbClr val="9F28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610" name="WordArt 82"/>
          <p:cNvSpPr>
            <a:spLocks noChangeArrowheads="1" noChangeShapeType="1" noTextEdit="1"/>
          </p:cNvSpPr>
          <p:nvPr/>
        </p:nvSpPr>
        <p:spPr bwMode="auto">
          <a:xfrm>
            <a:off x="1043608" y="5445224"/>
            <a:ext cx="2857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kern="10" dirty="0">
                <a:ln w="9525">
                  <a:noFill/>
                  <a:round/>
                  <a:headEnd/>
                  <a:tailEnd/>
                </a:ln>
                <a:solidFill>
                  <a:srgbClr val="9F2803">
                    <a:alpha val="14999"/>
                  </a:srgbClr>
                </a:solidFill>
                <a:latin typeface="HY견고딕"/>
                <a:ea typeface="HY견고딕"/>
              </a:rPr>
              <a:t>4</a:t>
            </a:r>
            <a:endParaRPr lang="ko-KR" altLang="en-US" sz="3600" kern="10" dirty="0">
              <a:ln w="9525">
                <a:noFill/>
                <a:round/>
                <a:headEnd/>
                <a:tailEnd/>
              </a:ln>
              <a:solidFill>
                <a:srgbClr val="9F2803">
                  <a:alpha val="14999"/>
                </a:srgbClr>
              </a:solidFill>
              <a:latin typeface="HY견고딕"/>
              <a:ea typeface="HY견고딕"/>
            </a:endParaRPr>
          </a:p>
        </p:txBody>
      </p:sp>
      <p:sp>
        <p:nvSpPr>
          <p:cNvPr id="22611" name="WordArt 83"/>
          <p:cNvSpPr>
            <a:spLocks noChangeArrowheads="1" noChangeShapeType="1" noTextEdit="1"/>
          </p:cNvSpPr>
          <p:nvPr/>
        </p:nvSpPr>
        <p:spPr bwMode="auto">
          <a:xfrm>
            <a:off x="971600" y="3068960"/>
            <a:ext cx="285750" cy="45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kern="10" dirty="0">
                <a:ln w="9525">
                  <a:noFill/>
                  <a:round/>
                  <a:headEnd/>
                  <a:tailEnd/>
                </a:ln>
                <a:solidFill>
                  <a:srgbClr val="00A3D6">
                    <a:alpha val="14999"/>
                  </a:srgbClr>
                </a:solidFill>
                <a:latin typeface="HY견고딕"/>
                <a:ea typeface="HY견고딕"/>
              </a:rPr>
              <a:t>2</a:t>
            </a:r>
            <a:endParaRPr lang="ko-KR" altLang="en-US" sz="3600" kern="10" dirty="0">
              <a:ln w="9525">
                <a:noFill/>
                <a:round/>
                <a:headEnd/>
                <a:tailEnd/>
              </a:ln>
              <a:solidFill>
                <a:srgbClr val="00A3D6">
                  <a:alpha val="14999"/>
                </a:srgbClr>
              </a:solidFill>
              <a:latin typeface="HY견고딕"/>
              <a:ea typeface="HY견고딕"/>
            </a:endParaRPr>
          </a:p>
        </p:txBody>
      </p:sp>
      <p:sp>
        <p:nvSpPr>
          <p:cNvPr id="22612" name="WordArt 84"/>
          <p:cNvSpPr>
            <a:spLocks noChangeArrowheads="1" noChangeShapeType="1" noTextEdit="1"/>
          </p:cNvSpPr>
          <p:nvPr/>
        </p:nvSpPr>
        <p:spPr bwMode="auto">
          <a:xfrm>
            <a:off x="971600" y="4149080"/>
            <a:ext cx="2857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kern="10" dirty="0">
                <a:ln w="9525">
                  <a:noFill/>
                  <a:round/>
                  <a:headEnd/>
                  <a:tailEnd/>
                </a:ln>
                <a:solidFill>
                  <a:srgbClr val="123600">
                    <a:alpha val="14999"/>
                  </a:srgbClr>
                </a:solidFill>
                <a:latin typeface="HY견고딕"/>
                <a:ea typeface="HY견고딕"/>
              </a:rPr>
              <a:t>3</a:t>
            </a:r>
            <a:endParaRPr lang="ko-KR" altLang="en-US" sz="3600" kern="10" dirty="0">
              <a:ln w="9525">
                <a:noFill/>
                <a:round/>
                <a:headEnd/>
                <a:tailEnd/>
              </a:ln>
              <a:solidFill>
                <a:srgbClr val="123600">
                  <a:alpha val="14999"/>
                </a:srgbClr>
              </a:solidFill>
              <a:latin typeface="HY견고딕"/>
              <a:ea typeface="HY견고딕"/>
            </a:endParaRPr>
          </a:p>
        </p:txBody>
      </p:sp>
      <p:sp>
        <p:nvSpPr>
          <p:cNvPr id="22613" name="WordArt 85"/>
          <p:cNvSpPr>
            <a:spLocks noChangeAspect="1" noChangeArrowheads="1" noChangeShapeType="1" noTextEdit="1"/>
          </p:cNvSpPr>
          <p:nvPr/>
        </p:nvSpPr>
        <p:spPr bwMode="auto">
          <a:xfrm>
            <a:off x="971600" y="1772816"/>
            <a:ext cx="165100" cy="434975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kern="10" dirty="0">
                <a:ln w="9525">
                  <a:noFill/>
                  <a:round/>
                  <a:headEnd/>
                  <a:tailEnd/>
                </a:ln>
                <a:solidFill>
                  <a:srgbClr val="003366">
                    <a:alpha val="14999"/>
                  </a:srgbClr>
                </a:solidFill>
                <a:latin typeface="HY견고딕"/>
                <a:ea typeface="HY견고딕"/>
              </a:rPr>
              <a:t>1</a:t>
            </a:r>
            <a:endParaRPr lang="ko-KR" altLang="en-US" sz="3600" kern="10" dirty="0">
              <a:ln w="9525">
                <a:noFill/>
                <a:round/>
                <a:headEnd/>
                <a:tailEnd/>
              </a:ln>
              <a:solidFill>
                <a:srgbClr val="003366">
                  <a:alpha val="14999"/>
                </a:srgbClr>
              </a:solidFill>
              <a:latin typeface="HY견고딕"/>
              <a:ea typeface="HY견고딕"/>
            </a:endParaRPr>
          </a:p>
        </p:txBody>
      </p:sp>
      <p:sp>
        <p:nvSpPr>
          <p:cNvPr id="22630" name="Text Box 102"/>
          <p:cNvSpPr txBox="1">
            <a:spLocks noChangeArrowheads="1"/>
          </p:cNvSpPr>
          <p:nvPr/>
        </p:nvSpPr>
        <p:spPr bwMode="auto">
          <a:xfrm>
            <a:off x="2235200" y="1944688"/>
            <a:ext cx="35541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Blip>
                <a:blip r:embed="rId4"/>
              </a:buBlip>
            </a:pPr>
            <a:r>
              <a:rPr lang="en-US" altLang="ko-KR" sz="1300" dirty="0">
                <a:solidFill>
                  <a:schemeClr val="bg1"/>
                </a:solidFill>
                <a:latin typeface="HY태고딕" pitchFamily="18" charset="-127"/>
                <a:ea typeface="HY태고딕" pitchFamily="18" charset="-127"/>
              </a:rPr>
              <a:t> </a:t>
            </a:r>
            <a:endParaRPr lang="ko-KR" altLang="en-US" sz="1300" dirty="0">
              <a:solidFill>
                <a:schemeClr val="bg1"/>
              </a:solidFill>
              <a:latin typeface="HY태고딕" pitchFamily="18" charset="-127"/>
              <a:ea typeface="HY태고딕" pitchFamily="18" charset="-127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1619672" y="1700808"/>
            <a:ext cx="6984776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L2 learner’s perception of the language cue affects the L2 selection process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1691680" y="2852936"/>
            <a:ext cx="6822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“Real” and “perceived” distance between languages may determine the extent of the activation of the non-target language 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1619672" y="4221088"/>
            <a:ext cx="7019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Korean L2 learners’ </a:t>
            </a:r>
            <a:r>
              <a:rPr lang="en-US" altLang="ko-K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Konglish</a:t>
            </a: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-English equivalence hypothesis 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1763688" y="5373216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extent of word association and concept mediation may </a:t>
            </a: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 affected </a:t>
            </a: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participants’ learning history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83768" y="2420888"/>
            <a:ext cx="4258816" cy="1396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6600" dirty="0" smtClean="0">
                <a:latin typeface="Arial" pitchFamily="34" charset="0"/>
                <a:cs typeface="Arial" pitchFamily="34" charset="0"/>
              </a:rPr>
              <a:t>Thank you</a:t>
            </a:r>
            <a:endParaRPr lang="ko-KR" altLang="en-US" sz="6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직사각형 9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" name="제목 25"/>
          <p:cNvSpPr txBox="1">
            <a:spLocks/>
          </p:cNvSpPr>
          <p:nvPr/>
        </p:nvSpPr>
        <p:spPr>
          <a:xfrm>
            <a:off x="409575" y="79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kumimoji="0"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-1019175" y="2062163"/>
            <a:ext cx="3581400" cy="3581400"/>
          </a:xfrm>
          <a:prstGeom prst="ellipse">
            <a:avLst/>
          </a:prstGeom>
          <a:noFill/>
          <a:ln w="15875">
            <a:solidFill>
              <a:schemeClr val="tx1">
                <a:lumMod val="50000"/>
                <a:lumOff val="5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96" name="타원 95"/>
          <p:cNvSpPr/>
          <p:nvPr/>
        </p:nvSpPr>
        <p:spPr>
          <a:xfrm>
            <a:off x="-728663" y="2352675"/>
            <a:ext cx="3000376" cy="3000375"/>
          </a:xfrm>
          <a:prstGeom prst="ellipse">
            <a:avLst/>
          </a:prstGeom>
          <a:solidFill>
            <a:schemeClr val="tx1">
              <a:lumMod val="50000"/>
              <a:lumOff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97" name="Picture 4" descr="G:\2010년-kim's file\BIZDESIGN-MARKETING\다이어그램 부속이미지\지구0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5000"/>
          </a:blip>
          <a:srcRect/>
          <a:stretch>
            <a:fillRect/>
          </a:stretch>
        </p:blipFill>
        <p:spPr bwMode="auto">
          <a:xfrm>
            <a:off x="-542961" y="2538406"/>
            <a:ext cx="2628900" cy="26289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98" name="모서리가 둥근 직사각형 97"/>
          <p:cNvSpPr/>
          <p:nvPr/>
        </p:nvSpPr>
        <p:spPr>
          <a:xfrm>
            <a:off x="2643174" y="2776292"/>
            <a:ext cx="5357850" cy="6429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99" name="모서리가 둥근 직사각형 98"/>
          <p:cNvSpPr/>
          <p:nvPr/>
        </p:nvSpPr>
        <p:spPr>
          <a:xfrm>
            <a:off x="2786050" y="3544981"/>
            <a:ext cx="5890406" cy="6429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ko-KR" sz="2200" b="1" spc="-150" dirty="0" smtClean="0">
                <a:latin typeface="Arial" pitchFamily="34" charset="0"/>
                <a:cs typeface="Arial" pitchFamily="34" charset="0"/>
              </a:rPr>
              <a:t>          Current study</a:t>
            </a:r>
            <a:endParaRPr lang="en-US" altLang="ko-KR" sz="2200" b="1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모서리가 둥근 직사각형 99"/>
          <p:cNvSpPr/>
          <p:nvPr/>
        </p:nvSpPr>
        <p:spPr>
          <a:xfrm>
            <a:off x="2643174" y="4303103"/>
            <a:ext cx="5889266" cy="6429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ko-KR" sz="2200" b="1" spc="-15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altLang="ko-KR" sz="2200" b="1" spc="-150" dirty="0" err="1" smtClean="0">
                <a:latin typeface="Arial" pitchFamily="34" charset="0"/>
                <a:cs typeface="Arial" pitchFamily="34" charset="0"/>
              </a:rPr>
              <a:t>Konglish</a:t>
            </a:r>
            <a:r>
              <a:rPr lang="en-US" altLang="ko-KR" sz="2200" b="1" spc="-150" dirty="0" smtClean="0">
                <a:latin typeface="Arial" pitchFamily="34" charset="0"/>
                <a:cs typeface="Arial" pitchFamily="34" charset="0"/>
              </a:rPr>
              <a:t>-English </a:t>
            </a:r>
            <a:r>
              <a:rPr lang="en-US" altLang="ko-KR" sz="2200" b="1" spc="-150" dirty="0" smtClean="0">
                <a:latin typeface="Arial" pitchFamily="34" charset="0"/>
                <a:cs typeface="Arial" pitchFamily="34" charset="0"/>
              </a:rPr>
              <a:t>Equivalence Hypothesis </a:t>
            </a:r>
            <a:endParaRPr lang="en-US" altLang="ko-KR" sz="2200" b="1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모서리가 둥근 직사각형 100"/>
          <p:cNvSpPr/>
          <p:nvPr/>
        </p:nvSpPr>
        <p:spPr>
          <a:xfrm>
            <a:off x="2357422" y="5072074"/>
            <a:ext cx="5670962" cy="6429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dirty="0" smtClean="0">
                <a:latin typeface="Arial" pitchFamily="34" charset="0"/>
                <a:cs typeface="Arial" pitchFamily="34" charset="0"/>
              </a:rPr>
              <a:t>        Implications</a:t>
            </a:r>
            <a:endParaRPr lang="en-US" altLang="ko-K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2339752" y="1988840"/>
            <a:ext cx="5184576" cy="6429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ko-KR" sz="2200" b="1" dirty="0" smtClean="0">
                <a:latin typeface="Arial" pitchFamily="34" charset="0"/>
                <a:cs typeface="Arial" pitchFamily="34" charset="0"/>
              </a:rPr>
              <a:t>        Activation mechanism</a:t>
            </a:r>
            <a:endParaRPr lang="en-US" altLang="ko-K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275856" y="2852936"/>
            <a:ext cx="360045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Language Tag </a:t>
            </a:r>
            <a:endParaRPr lang="ko-KR" altLang="ko-KR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2" name="그룹 107"/>
          <p:cNvGrpSpPr>
            <a:grpSpLocks/>
          </p:cNvGrpSpPr>
          <p:nvPr/>
        </p:nvGrpSpPr>
        <p:grpSpPr bwMode="auto">
          <a:xfrm>
            <a:off x="2333625" y="1938338"/>
            <a:ext cx="742950" cy="742950"/>
            <a:chOff x="2104977" y="4186242"/>
            <a:chExt cx="1285884" cy="1285884"/>
          </a:xfrm>
        </p:grpSpPr>
        <p:sp>
          <p:nvSpPr>
            <p:cNvPr id="109" name="타원 108"/>
            <p:cNvSpPr/>
            <p:nvPr/>
          </p:nvSpPr>
          <p:spPr>
            <a:xfrm>
              <a:off x="2118716" y="4238446"/>
              <a:ext cx="1214446" cy="12144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6100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10" name="도넛 109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3100" name="TextBox 110"/>
          <p:cNvSpPr txBox="1">
            <a:spLocks noChangeArrowheads="1"/>
          </p:cNvSpPr>
          <p:nvPr/>
        </p:nvSpPr>
        <p:spPr bwMode="auto">
          <a:xfrm>
            <a:off x="2527300" y="2081213"/>
            <a:ext cx="35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400">
                <a:solidFill>
                  <a:schemeClr val="bg1"/>
                </a:solidFill>
                <a:latin typeface="Arial" charset="0"/>
                <a:ea typeface="맑은 고딕" pitchFamily="50" charset="-127"/>
                <a:cs typeface="Arial" charset="0"/>
              </a:rPr>
              <a:t>1</a:t>
            </a:r>
            <a:endParaRPr kumimoji="0" lang="ko-KR" altLang="en-US" sz="2400">
              <a:solidFill>
                <a:schemeClr val="bg1"/>
              </a:solidFill>
              <a:latin typeface="Arial" charset="0"/>
              <a:ea typeface="맑은 고딕" pitchFamily="50" charset="-127"/>
              <a:cs typeface="Arial" charset="0"/>
            </a:endParaRPr>
          </a:p>
        </p:txBody>
      </p:sp>
      <p:grpSp>
        <p:nvGrpSpPr>
          <p:cNvPr id="3" name="그룹 111"/>
          <p:cNvGrpSpPr>
            <a:grpSpLocks/>
          </p:cNvGrpSpPr>
          <p:nvPr/>
        </p:nvGrpSpPr>
        <p:grpSpPr bwMode="auto">
          <a:xfrm>
            <a:off x="2590800" y="2743200"/>
            <a:ext cx="742950" cy="742950"/>
            <a:chOff x="2104977" y="4186242"/>
            <a:chExt cx="1285884" cy="1285884"/>
          </a:xfrm>
        </p:grpSpPr>
        <p:sp>
          <p:nvSpPr>
            <p:cNvPr id="113" name="타원 112"/>
            <p:cNvSpPr/>
            <p:nvPr/>
          </p:nvSpPr>
          <p:spPr>
            <a:xfrm>
              <a:off x="2119265" y="4238630"/>
              <a:ext cx="1214446" cy="1214446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61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5400000" scaled="0"/>
            </a:gra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5080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14" name="도넛 113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4" name="그룹 114"/>
          <p:cNvGrpSpPr>
            <a:grpSpLocks/>
          </p:cNvGrpSpPr>
          <p:nvPr/>
        </p:nvGrpSpPr>
        <p:grpSpPr bwMode="auto">
          <a:xfrm>
            <a:off x="2752725" y="3509963"/>
            <a:ext cx="742950" cy="742950"/>
            <a:chOff x="2104977" y="4186242"/>
            <a:chExt cx="1285884" cy="1285884"/>
          </a:xfrm>
        </p:grpSpPr>
        <p:sp>
          <p:nvSpPr>
            <p:cNvPr id="116" name="타원 115"/>
            <p:cNvSpPr/>
            <p:nvPr/>
          </p:nvSpPr>
          <p:spPr>
            <a:xfrm>
              <a:off x="2118716" y="4238446"/>
              <a:ext cx="1214446" cy="1214446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6100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17" name="도넛 116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6" name="그룹 117"/>
          <p:cNvGrpSpPr>
            <a:grpSpLocks/>
          </p:cNvGrpSpPr>
          <p:nvPr/>
        </p:nvGrpSpPr>
        <p:grpSpPr bwMode="auto">
          <a:xfrm>
            <a:off x="2600325" y="4267200"/>
            <a:ext cx="742950" cy="742950"/>
            <a:chOff x="2104977" y="4186242"/>
            <a:chExt cx="1285884" cy="1285884"/>
          </a:xfrm>
        </p:grpSpPr>
        <p:sp>
          <p:nvSpPr>
            <p:cNvPr id="119" name="타원 118"/>
            <p:cNvSpPr/>
            <p:nvPr/>
          </p:nvSpPr>
          <p:spPr>
            <a:xfrm>
              <a:off x="2118716" y="4238448"/>
              <a:ext cx="1214446" cy="1214446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61000">
                  <a:schemeClr val="accent5">
                    <a:lumMod val="7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20" name="도넛 119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7" name="그룹 120"/>
          <p:cNvGrpSpPr>
            <a:grpSpLocks/>
          </p:cNvGrpSpPr>
          <p:nvPr/>
        </p:nvGrpSpPr>
        <p:grpSpPr bwMode="auto">
          <a:xfrm>
            <a:off x="2314575" y="5033963"/>
            <a:ext cx="742950" cy="742950"/>
            <a:chOff x="2104977" y="4186242"/>
            <a:chExt cx="1285884" cy="1285884"/>
          </a:xfrm>
        </p:grpSpPr>
        <p:sp>
          <p:nvSpPr>
            <p:cNvPr id="122" name="타원 121"/>
            <p:cNvSpPr/>
            <p:nvPr/>
          </p:nvSpPr>
          <p:spPr>
            <a:xfrm>
              <a:off x="2118716" y="4238446"/>
              <a:ext cx="1214446" cy="1214446"/>
            </a:xfrm>
            <a:prstGeom prst="ellipse">
              <a:avLst/>
            </a:prstGeom>
            <a:gradFill>
              <a:gsLst>
                <a:gs pos="0">
                  <a:schemeClr val="accent6"/>
                </a:gs>
                <a:gs pos="6100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23" name="도넛 122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3105" name="TextBox 123"/>
          <p:cNvSpPr txBox="1">
            <a:spLocks noChangeArrowheads="1"/>
          </p:cNvSpPr>
          <p:nvPr/>
        </p:nvSpPr>
        <p:spPr bwMode="auto">
          <a:xfrm>
            <a:off x="2794000" y="2874963"/>
            <a:ext cx="35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400">
                <a:solidFill>
                  <a:schemeClr val="bg1"/>
                </a:solidFill>
                <a:latin typeface="Arial" charset="0"/>
                <a:ea typeface="맑은 고딕" pitchFamily="50" charset="-127"/>
                <a:cs typeface="Arial" charset="0"/>
              </a:rPr>
              <a:t>2</a:t>
            </a:r>
            <a:endParaRPr kumimoji="0" lang="ko-KR" altLang="en-US" sz="2400">
              <a:solidFill>
                <a:schemeClr val="bg1"/>
              </a:solidFill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3106" name="TextBox 124"/>
          <p:cNvSpPr txBox="1">
            <a:spLocks noChangeArrowheads="1"/>
          </p:cNvSpPr>
          <p:nvPr/>
        </p:nvSpPr>
        <p:spPr bwMode="auto">
          <a:xfrm>
            <a:off x="2936875" y="3643313"/>
            <a:ext cx="35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400" dirty="0">
                <a:solidFill>
                  <a:schemeClr val="bg1"/>
                </a:solidFill>
                <a:latin typeface="Arial" charset="0"/>
                <a:ea typeface="맑은 고딕" pitchFamily="50" charset="-127"/>
                <a:cs typeface="Arial" charset="0"/>
              </a:rPr>
              <a:t>3</a:t>
            </a:r>
            <a:endParaRPr kumimoji="0" lang="ko-KR" altLang="en-US" sz="2400" dirty="0">
              <a:solidFill>
                <a:schemeClr val="bg1"/>
              </a:solidFill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3107" name="TextBox 125"/>
          <p:cNvSpPr txBox="1">
            <a:spLocks noChangeArrowheads="1"/>
          </p:cNvSpPr>
          <p:nvPr/>
        </p:nvSpPr>
        <p:spPr bwMode="auto">
          <a:xfrm>
            <a:off x="2786063" y="439261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400">
                <a:solidFill>
                  <a:schemeClr val="bg1"/>
                </a:solidFill>
                <a:latin typeface="Arial" charset="0"/>
                <a:ea typeface="맑은 고딕" pitchFamily="50" charset="-127"/>
                <a:cs typeface="Arial" charset="0"/>
              </a:rPr>
              <a:t>4</a:t>
            </a:r>
            <a:endParaRPr kumimoji="0" lang="ko-KR" altLang="en-US" sz="2400">
              <a:solidFill>
                <a:schemeClr val="bg1"/>
              </a:solidFill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3108" name="TextBox 126"/>
          <p:cNvSpPr txBox="1">
            <a:spLocks noChangeArrowheads="1"/>
          </p:cNvSpPr>
          <p:nvPr/>
        </p:nvSpPr>
        <p:spPr bwMode="auto">
          <a:xfrm>
            <a:off x="2500313" y="51689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400">
                <a:solidFill>
                  <a:schemeClr val="bg1"/>
                </a:solidFill>
                <a:latin typeface="Arial" charset="0"/>
                <a:ea typeface="맑은 고딕" pitchFamily="50" charset="-127"/>
                <a:cs typeface="Arial" charset="0"/>
              </a:rPr>
              <a:t>5</a:t>
            </a:r>
            <a:endParaRPr kumimoji="0" lang="ko-KR" altLang="en-US" sz="2400">
              <a:solidFill>
                <a:schemeClr val="bg1"/>
              </a:solidFill>
              <a:latin typeface="Arial" charset="0"/>
              <a:ea typeface="맑은 고딕" pitchFamily="50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AppData\Local\Microsoft\Windows\Temporary Internet Files\Content.IE5\NBDJQ5RW\MC9004387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92080" y="-243408"/>
            <a:ext cx="5107701" cy="710140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 smtClean="0">
                <a:latin typeface="Arial" pitchFamily="34" charset="0"/>
                <a:cs typeface="Arial" pitchFamily="34" charset="0"/>
              </a:rPr>
              <a:t>Activation </a:t>
            </a:r>
            <a:r>
              <a:rPr lang="en-US" altLang="ko-KR" sz="3600" b="1" dirty="0" smtClean="0">
                <a:latin typeface="Arial" pitchFamily="34" charset="0"/>
                <a:cs typeface="Arial" pitchFamily="34" charset="0"/>
              </a:rPr>
              <a:t>Mechanism </a:t>
            </a:r>
            <a:r>
              <a:rPr lang="en-US" altLang="ko-KR" sz="3600" b="1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altLang="ko-KR" sz="3600" b="1" dirty="0" smtClean="0">
                <a:latin typeface="Arial" pitchFamily="34" charset="0"/>
                <a:cs typeface="Arial" pitchFamily="34" charset="0"/>
              </a:rPr>
              <a:t>Bilingual Mental Lexicon</a:t>
            </a:r>
            <a:endParaRPr lang="ko-KR" alt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/>
          <p:cNvPicPr>
            <a:picLocks noGrp="1" noChangeAspect="1" noChangeArrowheads="1"/>
          </p:cNvPicPr>
          <p:nvPr>
            <p:ph type="dgm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624" y="2492896"/>
            <a:ext cx="6264696" cy="4077072"/>
          </a:xfrm>
        </p:spPr>
      </p:pic>
      <p:grpSp>
        <p:nvGrpSpPr>
          <p:cNvPr id="10" name="그룹 9"/>
          <p:cNvGrpSpPr/>
          <p:nvPr/>
        </p:nvGrpSpPr>
        <p:grpSpPr>
          <a:xfrm rot="20883993">
            <a:off x="194830" y="1184674"/>
            <a:ext cx="2897735" cy="2187336"/>
            <a:chOff x="6664604" y="872111"/>
            <a:chExt cx="2589755" cy="1865123"/>
          </a:xfrm>
        </p:grpSpPr>
        <p:pic>
          <p:nvPicPr>
            <p:cNvPr id="3" name="Picture 2" descr="C:\Users\Administrator\AppData\Local\Microsoft\Windows\Temporary Internet Files\Content.IE5\NBDJQ5RW\MC900412764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4058580">
              <a:off x="6812990" y="723725"/>
              <a:ext cx="1865123" cy="2161895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 rot="20188841">
              <a:off x="7886207" y="1712415"/>
              <a:ext cx="1368152" cy="472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Language</a:t>
              </a:r>
            </a:p>
            <a:p>
              <a:r>
                <a:rPr lang="ko-KR" altLang="en-US" sz="15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5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Tag</a:t>
              </a:r>
              <a:endParaRPr lang="ko-KR" altLang="en-US" sz="1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77"/>
          <p:cNvSpPr>
            <a:spLocks noChangeArrowheads="1"/>
          </p:cNvSpPr>
          <p:nvPr/>
        </p:nvSpPr>
        <p:spPr bwMode="auto">
          <a:xfrm>
            <a:off x="2133600" y="1471613"/>
            <a:ext cx="4838700" cy="4838700"/>
          </a:xfrm>
          <a:prstGeom prst="ellipse">
            <a:avLst/>
          </a:prstGeom>
          <a:solidFill>
            <a:schemeClr val="bg1"/>
          </a:solidFill>
          <a:ln w="1238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2" name="Rectangle 100"/>
          <p:cNvSpPr>
            <a:spLocks noChangeArrowheads="1"/>
          </p:cNvSpPr>
          <p:nvPr/>
        </p:nvSpPr>
        <p:spPr bwMode="auto">
          <a:xfrm>
            <a:off x="2844800" y="2211388"/>
            <a:ext cx="3406775" cy="3406775"/>
          </a:xfrm>
          <a:prstGeom prst="rect">
            <a:avLst/>
          </a:prstGeom>
          <a:solidFill>
            <a:schemeClr val="tx1">
              <a:lumMod val="50000"/>
              <a:lumOff val="50000"/>
              <a:alpha val="37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42" name="AutoShape 67"/>
          <p:cNvSpPr>
            <a:spLocks noChangeArrowheads="1"/>
          </p:cNvSpPr>
          <p:nvPr/>
        </p:nvSpPr>
        <p:spPr bwMode="auto">
          <a:xfrm rot="2700000">
            <a:off x="1592322" y="2433379"/>
            <a:ext cx="4571365" cy="166687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43" name="AutoShape 67"/>
          <p:cNvSpPr>
            <a:spLocks noChangeArrowheads="1"/>
          </p:cNvSpPr>
          <p:nvPr/>
        </p:nvSpPr>
        <p:spPr bwMode="auto">
          <a:xfrm rot="18900569">
            <a:off x="2900703" y="2424492"/>
            <a:ext cx="4577349" cy="166687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179512" y="332656"/>
            <a:ext cx="8964488" cy="95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ko-KR" sz="3100" b="1" spc="-150" dirty="0" smtClean="0">
                <a:latin typeface="Arial" pitchFamily="34" charset="0"/>
                <a:cs typeface="Arial" pitchFamily="34" charset="0"/>
              </a:rPr>
              <a:t>Korean L2 learner's perception of the language cue</a:t>
            </a:r>
            <a:endParaRPr lang="en-US" altLang="ko-KR" sz="3100" b="1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제목 25"/>
          <p:cNvSpPr txBox="1">
            <a:spLocks/>
          </p:cNvSpPr>
          <p:nvPr/>
        </p:nvSpPr>
        <p:spPr>
          <a:xfrm>
            <a:off x="395536" y="18864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kumimoji="0"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61" name="Oval 64"/>
          <p:cNvSpPr>
            <a:spLocks noChangeArrowheads="1"/>
          </p:cNvSpPr>
          <p:nvPr/>
        </p:nvSpPr>
        <p:spPr bwMode="auto">
          <a:xfrm>
            <a:off x="3208338" y="2601913"/>
            <a:ext cx="2682875" cy="268287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3" name="Line 78"/>
          <p:cNvSpPr>
            <a:spLocks noChangeShapeType="1"/>
          </p:cNvSpPr>
          <p:nvPr/>
        </p:nvSpPr>
        <p:spPr bwMode="auto">
          <a:xfrm flipV="1">
            <a:off x="3563888" y="2833688"/>
            <a:ext cx="2132062" cy="2035472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64" name="Line 79"/>
          <p:cNvSpPr>
            <a:spLocks noChangeShapeType="1"/>
          </p:cNvSpPr>
          <p:nvPr/>
        </p:nvSpPr>
        <p:spPr bwMode="auto">
          <a:xfrm>
            <a:off x="3371850" y="2843213"/>
            <a:ext cx="2064246" cy="2025947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3083" name="Line 80"/>
          <p:cNvSpPr>
            <a:spLocks noChangeShapeType="1"/>
          </p:cNvSpPr>
          <p:nvPr/>
        </p:nvSpPr>
        <p:spPr bwMode="auto">
          <a:xfrm>
            <a:off x="1895475" y="3929063"/>
            <a:ext cx="53244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84" name="Line 81"/>
          <p:cNvSpPr>
            <a:spLocks noChangeShapeType="1"/>
          </p:cNvSpPr>
          <p:nvPr/>
        </p:nvSpPr>
        <p:spPr bwMode="auto">
          <a:xfrm>
            <a:off x="4562475" y="1357313"/>
            <a:ext cx="0" cy="51435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2" name="그룹 66"/>
          <p:cNvGrpSpPr>
            <a:grpSpLocks/>
          </p:cNvGrpSpPr>
          <p:nvPr/>
        </p:nvGrpSpPr>
        <p:grpSpPr bwMode="auto">
          <a:xfrm>
            <a:off x="2062163" y="1462088"/>
            <a:ext cx="1643062" cy="1509712"/>
            <a:chOff x="2062145" y="1462074"/>
            <a:chExt cx="1643074" cy="1509724"/>
          </a:xfrm>
        </p:grpSpPr>
        <p:grpSp>
          <p:nvGrpSpPr>
            <p:cNvPr id="3" name="그룹 119"/>
            <p:cNvGrpSpPr>
              <a:grpSpLocks/>
            </p:cNvGrpSpPr>
            <p:nvPr/>
          </p:nvGrpSpPr>
          <p:grpSpPr bwMode="auto">
            <a:xfrm>
              <a:off x="2104977" y="1462074"/>
              <a:ext cx="1509724" cy="1509724"/>
              <a:chOff x="2124027" y="1481124"/>
              <a:chExt cx="1509724" cy="1509724"/>
            </a:xfrm>
          </p:grpSpPr>
          <p:sp>
            <p:nvSpPr>
              <p:cNvPr id="70" name="타원 69"/>
              <p:cNvSpPr/>
              <p:nvPr/>
            </p:nvSpPr>
            <p:spPr>
              <a:xfrm>
                <a:off x="2124057" y="1481124"/>
                <a:ext cx="1509724" cy="150972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71" name="타원 70"/>
              <p:cNvSpPr/>
              <p:nvPr/>
            </p:nvSpPr>
            <p:spPr>
              <a:xfrm>
                <a:off x="2257408" y="1619237"/>
                <a:ext cx="1214447" cy="1214448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61000">
                    <a:schemeClr val="tx2"/>
                  </a:gs>
                  <a:gs pos="100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72" name="도넛 71"/>
              <p:cNvSpPr/>
              <p:nvPr/>
            </p:nvSpPr>
            <p:spPr>
              <a:xfrm>
                <a:off x="2238328" y="1604950"/>
                <a:ext cx="1285884" cy="1285884"/>
              </a:xfrm>
              <a:prstGeom prst="donut">
                <a:avLst>
                  <a:gd name="adj" fmla="val 1240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33350" h="254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  <p:sp>
          <p:nvSpPr>
            <p:cNvPr id="3126" name="TextBox 68"/>
            <p:cNvSpPr txBox="1">
              <a:spLocks noChangeArrowheads="1"/>
            </p:cNvSpPr>
            <p:nvPr/>
          </p:nvSpPr>
          <p:spPr bwMode="auto">
            <a:xfrm>
              <a:off x="2062145" y="2050012"/>
              <a:ext cx="16430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Arial" charset="0"/>
                  <a:ea typeface="HY헤드라인M" pitchFamily="18" charset="-127"/>
                  <a:cs typeface="Arial" charset="0"/>
                </a:rPr>
                <a:t>English</a:t>
              </a:r>
              <a:endParaRPr lang="ko-KR" altLang="ko-KR" b="1" dirty="0">
                <a:solidFill>
                  <a:schemeClr val="bg1"/>
                </a:solidFill>
                <a:latin typeface="Arial" charset="0"/>
                <a:ea typeface="HY헤드라인M" pitchFamily="18" charset="-127"/>
                <a:cs typeface="Arial" charset="0"/>
              </a:endParaRPr>
            </a:p>
          </p:txBody>
        </p:sp>
      </p:grpSp>
      <p:grpSp>
        <p:nvGrpSpPr>
          <p:cNvPr id="4" name="그룹 72"/>
          <p:cNvGrpSpPr>
            <a:grpSpLocks/>
          </p:cNvGrpSpPr>
          <p:nvPr/>
        </p:nvGrpSpPr>
        <p:grpSpPr bwMode="auto">
          <a:xfrm>
            <a:off x="5424488" y="1457325"/>
            <a:ext cx="1643062" cy="1509713"/>
            <a:chOff x="2062145" y="1462074"/>
            <a:chExt cx="1643074" cy="1509724"/>
          </a:xfrm>
        </p:grpSpPr>
        <p:grpSp>
          <p:nvGrpSpPr>
            <p:cNvPr id="6" name="그룹 126"/>
            <p:cNvGrpSpPr>
              <a:grpSpLocks/>
            </p:cNvGrpSpPr>
            <p:nvPr/>
          </p:nvGrpSpPr>
          <p:grpSpPr bwMode="auto">
            <a:xfrm>
              <a:off x="2104977" y="1462074"/>
              <a:ext cx="1509724" cy="1509724"/>
              <a:chOff x="2124027" y="1481124"/>
              <a:chExt cx="1509724" cy="1509724"/>
            </a:xfrm>
          </p:grpSpPr>
          <p:sp>
            <p:nvSpPr>
              <p:cNvPr id="76" name="타원 75"/>
              <p:cNvSpPr/>
              <p:nvPr/>
            </p:nvSpPr>
            <p:spPr>
              <a:xfrm>
                <a:off x="2124057" y="1481124"/>
                <a:ext cx="1509724" cy="150972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77" name="타원 76"/>
              <p:cNvSpPr/>
              <p:nvPr/>
            </p:nvSpPr>
            <p:spPr>
              <a:xfrm>
                <a:off x="2257409" y="1619237"/>
                <a:ext cx="1214446" cy="1214446"/>
              </a:xfrm>
              <a:prstGeom prst="ellipse">
                <a:avLst/>
              </a:prstGeom>
              <a:gradFill>
                <a:gsLst>
                  <a:gs pos="0">
                    <a:schemeClr val="accent3"/>
                  </a:gs>
                  <a:gs pos="61000">
                    <a:schemeClr val="accent3">
                      <a:lumMod val="75000"/>
                    </a:schemeClr>
                  </a:gs>
                  <a:gs pos="100000">
                    <a:schemeClr val="accent3"/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50800" h="254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78" name="도넛 77"/>
              <p:cNvSpPr/>
              <p:nvPr/>
            </p:nvSpPr>
            <p:spPr>
              <a:xfrm>
                <a:off x="2238328" y="1604950"/>
                <a:ext cx="1285884" cy="1285884"/>
              </a:xfrm>
              <a:prstGeom prst="donut">
                <a:avLst>
                  <a:gd name="adj" fmla="val 1240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33350" h="254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  <p:sp>
          <p:nvSpPr>
            <p:cNvPr id="3117" name="TextBox 74"/>
            <p:cNvSpPr txBox="1">
              <a:spLocks noChangeArrowheads="1"/>
            </p:cNvSpPr>
            <p:nvPr/>
          </p:nvSpPr>
          <p:spPr bwMode="auto">
            <a:xfrm>
              <a:off x="2062145" y="2050012"/>
              <a:ext cx="16430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Arial" charset="0"/>
                  <a:ea typeface="HY헤드라인M" pitchFamily="18" charset="-127"/>
                  <a:cs typeface="Arial" charset="0"/>
                </a:rPr>
                <a:t>Korean</a:t>
              </a:r>
              <a:endParaRPr lang="ko-KR" altLang="ko-KR" b="1" dirty="0">
                <a:solidFill>
                  <a:schemeClr val="bg1"/>
                </a:solidFill>
                <a:latin typeface="Arial" charset="0"/>
                <a:ea typeface="HY헤드라인M" pitchFamily="18" charset="-127"/>
                <a:cs typeface="Arial" charset="0"/>
              </a:endParaRPr>
            </a:p>
          </p:txBody>
        </p:sp>
      </p:grpSp>
      <p:sp>
        <p:nvSpPr>
          <p:cNvPr id="92" name="타원 91"/>
          <p:cNvSpPr/>
          <p:nvPr/>
        </p:nvSpPr>
        <p:spPr>
          <a:xfrm>
            <a:off x="3580979" y="2985668"/>
            <a:ext cx="1900872" cy="1900871"/>
          </a:xfrm>
          <a:prstGeom prst="ellipse">
            <a:avLst/>
          </a:prstGeom>
          <a:gradFill>
            <a:gsLst>
              <a:gs pos="0">
                <a:schemeClr val="accent6"/>
              </a:gs>
              <a:gs pos="6100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93" name="도넛 92"/>
          <p:cNvSpPr/>
          <p:nvPr/>
        </p:nvSpPr>
        <p:spPr>
          <a:xfrm>
            <a:off x="3551113" y="2963306"/>
            <a:ext cx="2012688" cy="2012687"/>
          </a:xfrm>
          <a:prstGeom prst="donut">
            <a:avLst>
              <a:gd name="adj" fmla="val 12407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095" name="TextBox 93"/>
          <p:cNvSpPr txBox="1">
            <a:spLocks noChangeArrowheads="1"/>
          </p:cNvSpPr>
          <p:nvPr/>
        </p:nvSpPr>
        <p:spPr bwMode="auto">
          <a:xfrm>
            <a:off x="3276600" y="3708400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Arial" charset="0"/>
                <a:ea typeface="HY헤드라인M" pitchFamily="18" charset="-127"/>
                <a:cs typeface="Arial" charset="0"/>
              </a:rPr>
              <a:t>Konglish</a:t>
            </a:r>
            <a:endParaRPr lang="ko-KR" altLang="ko-KR" sz="2800" b="1" dirty="0">
              <a:solidFill>
                <a:schemeClr val="bg1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3096" name="TextBox 94"/>
          <p:cNvSpPr txBox="1">
            <a:spLocks noChangeArrowheads="1"/>
          </p:cNvSpPr>
          <p:nvPr/>
        </p:nvSpPr>
        <p:spPr bwMode="auto">
          <a:xfrm>
            <a:off x="7000875" y="2455863"/>
            <a:ext cx="1928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>
                <a:solidFill>
                  <a:schemeClr val="bg1"/>
                </a:solidFill>
                <a:latin typeface="Arial" charset="0"/>
                <a:ea typeface="HY헤드라인M" pitchFamily="18" charset="-127"/>
                <a:cs typeface="Arial" charset="0"/>
              </a:rPr>
              <a:t>MOONKY</a:t>
            </a:r>
          </a:p>
          <a:p>
            <a:r>
              <a:rPr lang="en-US" altLang="ko-KR" sz="1200" b="1">
                <a:solidFill>
                  <a:schemeClr val="bg1"/>
                </a:solidFill>
                <a:latin typeface="Arial" charset="0"/>
                <a:ea typeface="HY헤드라인M" pitchFamily="18" charset="-127"/>
                <a:cs typeface="Arial" charset="0"/>
              </a:rPr>
              <a:t>CONTENTS IN HERE !!</a:t>
            </a:r>
          </a:p>
          <a:p>
            <a:r>
              <a:rPr lang="en-US" altLang="ko-KR" sz="1200" b="1">
                <a:solidFill>
                  <a:schemeClr val="bg1"/>
                </a:solidFill>
                <a:latin typeface="Arial" charset="0"/>
                <a:ea typeface="HY헤드라인M" pitchFamily="18" charset="-127"/>
                <a:cs typeface="Arial" charset="0"/>
              </a:rPr>
              <a:t>CONTENTS IN HERE !!</a:t>
            </a:r>
            <a:endParaRPr lang="ko-KR" altLang="ko-KR" sz="1200" b="1">
              <a:solidFill>
                <a:schemeClr val="bg1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r>
              <a:rPr lang="en-US" altLang="ko-KR" sz="1200" b="1">
                <a:solidFill>
                  <a:schemeClr val="bg1"/>
                </a:solidFill>
                <a:latin typeface="Arial" charset="0"/>
                <a:ea typeface="HY헤드라인M" pitchFamily="18" charset="-127"/>
                <a:cs typeface="Arial" charset="0"/>
              </a:rPr>
              <a:t>CONTENTS IN HERE !!</a:t>
            </a:r>
          </a:p>
        </p:txBody>
      </p:sp>
      <p:sp>
        <p:nvSpPr>
          <p:cNvPr id="3098" name="TextBox 96"/>
          <p:cNvSpPr txBox="1">
            <a:spLocks noChangeArrowheads="1"/>
          </p:cNvSpPr>
          <p:nvPr/>
        </p:nvSpPr>
        <p:spPr bwMode="auto">
          <a:xfrm>
            <a:off x="142875" y="2357438"/>
            <a:ext cx="1928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ko-KR" sz="1200" b="1">
                <a:solidFill>
                  <a:schemeClr val="bg1"/>
                </a:solidFill>
                <a:latin typeface="Arial" charset="0"/>
                <a:ea typeface="HY헤드라인M" pitchFamily="18" charset="-127"/>
                <a:cs typeface="Arial" charset="0"/>
              </a:rPr>
              <a:t>MOONKY</a:t>
            </a:r>
          </a:p>
          <a:p>
            <a:pPr algn="r"/>
            <a:r>
              <a:rPr lang="en-US" altLang="ko-KR" sz="1200" b="1">
                <a:solidFill>
                  <a:schemeClr val="bg1"/>
                </a:solidFill>
                <a:latin typeface="Arial" charset="0"/>
                <a:ea typeface="HY헤드라인M" pitchFamily="18" charset="-127"/>
                <a:cs typeface="Arial" charset="0"/>
              </a:rPr>
              <a:t>CONTENTS IN HERE !!</a:t>
            </a:r>
          </a:p>
          <a:p>
            <a:pPr algn="r"/>
            <a:r>
              <a:rPr lang="en-US" altLang="ko-KR" sz="1200" b="1">
                <a:solidFill>
                  <a:schemeClr val="bg1"/>
                </a:solidFill>
                <a:latin typeface="Arial" charset="0"/>
                <a:ea typeface="HY헤드라인M" pitchFamily="18" charset="-127"/>
                <a:cs typeface="Arial" charset="0"/>
              </a:rPr>
              <a:t>CONTENTS IN HERE !!</a:t>
            </a:r>
            <a:endParaRPr lang="ko-KR" altLang="ko-KR" sz="1200" b="1">
              <a:solidFill>
                <a:schemeClr val="bg1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algn="r"/>
            <a:r>
              <a:rPr lang="en-US" altLang="ko-KR" sz="1200" b="1">
                <a:solidFill>
                  <a:schemeClr val="bg1"/>
                </a:solidFill>
                <a:latin typeface="Arial" charset="0"/>
                <a:ea typeface="HY헤드라인M" pitchFamily="18" charset="-127"/>
                <a:cs typeface="Arial" charset="0"/>
              </a:rPr>
              <a:t>CONTENTS IN HERE !!</a:t>
            </a:r>
          </a:p>
        </p:txBody>
      </p:sp>
      <p:sp>
        <p:nvSpPr>
          <p:cNvPr id="3099" name="TextBox 97"/>
          <p:cNvSpPr txBox="1">
            <a:spLocks noChangeArrowheads="1"/>
          </p:cNvSpPr>
          <p:nvPr/>
        </p:nvSpPr>
        <p:spPr bwMode="auto">
          <a:xfrm>
            <a:off x="142875" y="4572000"/>
            <a:ext cx="1928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ko-KR" sz="1200" b="1">
                <a:solidFill>
                  <a:schemeClr val="bg1"/>
                </a:solidFill>
                <a:latin typeface="Arial" charset="0"/>
                <a:ea typeface="HY헤드라인M" pitchFamily="18" charset="-127"/>
                <a:cs typeface="Arial" charset="0"/>
              </a:rPr>
              <a:t>MOONKY</a:t>
            </a:r>
          </a:p>
          <a:p>
            <a:pPr algn="r"/>
            <a:r>
              <a:rPr lang="en-US" altLang="ko-KR" sz="1200" b="1">
                <a:solidFill>
                  <a:schemeClr val="bg1"/>
                </a:solidFill>
                <a:latin typeface="Arial" charset="0"/>
                <a:ea typeface="HY헤드라인M" pitchFamily="18" charset="-127"/>
                <a:cs typeface="Arial" charset="0"/>
              </a:rPr>
              <a:t>CONTENTS IN HERE !!</a:t>
            </a:r>
          </a:p>
          <a:p>
            <a:pPr algn="r"/>
            <a:r>
              <a:rPr lang="en-US" altLang="ko-KR" sz="1200" b="1">
                <a:solidFill>
                  <a:schemeClr val="bg1"/>
                </a:solidFill>
                <a:latin typeface="Arial" charset="0"/>
                <a:ea typeface="HY헤드라인M" pitchFamily="18" charset="-127"/>
                <a:cs typeface="Arial" charset="0"/>
              </a:rPr>
              <a:t>CONTENTS IN HERE !!</a:t>
            </a:r>
            <a:endParaRPr lang="ko-KR" altLang="ko-KR" sz="1200" b="1">
              <a:solidFill>
                <a:schemeClr val="bg1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algn="r"/>
            <a:r>
              <a:rPr lang="en-US" altLang="ko-KR" sz="1200" b="1">
                <a:solidFill>
                  <a:schemeClr val="bg1"/>
                </a:solidFill>
                <a:latin typeface="Arial" charset="0"/>
                <a:ea typeface="HY헤드라인M" pitchFamily="18" charset="-127"/>
                <a:cs typeface="Arial" charset="0"/>
              </a:rPr>
              <a:t>CONTENTS IN HERE !!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27784" y="5733256"/>
            <a:ext cx="3960440" cy="3693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Korean L2 learners’ mental lexicon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055768" y="2737968"/>
            <a:ext cx="20882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1" lang="en-US" altLang="ko-KR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Loanwords </a:t>
            </a:r>
          </a:p>
          <a:p>
            <a:pPr marL="0" marR="0" lvl="0" indent="0" algn="l" defTabSz="914400" rtl="0" eaLnBrk="1" fontAlgn="base" latin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1" lang="en-US" altLang="ko-KR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Code-switching</a:t>
            </a:r>
          </a:p>
          <a:p>
            <a:pPr marL="0" marR="0" lvl="0" indent="0" algn="l" defTabSz="914400" rtl="0" eaLnBrk="1" fontAlgn="base" latin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1" lang="en-US" altLang="ko-KR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Source </a:t>
            </a:r>
          </a:p>
          <a:p>
            <a:pPr marL="0" marR="0" lvl="0" indent="0" algn="l" defTabSz="914400" rtl="0" eaLnBrk="1" fontAlgn="base" latin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1" lang="en-US" altLang="ko-KR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Status in L1/L2</a:t>
            </a:r>
            <a:endParaRPr kumimoji="1" lang="en-US" altLang="ko-KR" sz="2400" b="1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직사각형 37"/>
          <p:cNvSpPr/>
          <p:nvPr/>
        </p:nvSpPr>
        <p:spPr>
          <a:xfrm>
            <a:off x="0" y="3214686"/>
            <a:ext cx="9144000" cy="86238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7000">
                <a:schemeClr val="tx1">
                  <a:lumMod val="75000"/>
                  <a:lumOff val="25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" name="제목 25"/>
          <p:cNvSpPr txBox="1">
            <a:spLocks/>
          </p:cNvSpPr>
          <p:nvPr/>
        </p:nvSpPr>
        <p:spPr>
          <a:xfrm>
            <a:off x="409575" y="79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3600" b="1" cap="all" dirty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MOONKY’S DIAGRAMS</a:t>
            </a:r>
            <a:endParaRPr kumimoji="0" lang="ko-KR" alt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6" name="Oval 29"/>
          <p:cNvSpPr>
            <a:spLocks noChangeArrowheads="1"/>
          </p:cNvSpPr>
          <p:nvPr/>
        </p:nvSpPr>
        <p:spPr bwMode="auto">
          <a:xfrm>
            <a:off x="6715125" y="3590925"/>
            <a:ext cx="2179638" cy="642938"/>
          </a:xfrm>
          <a:prstGeom prst="ellipse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grpSp>
        <p:nvGrpSpPr>
          <p:cNvPr id="2" name="그룹 5"/>
          <p:cNvGrpSpPr>
            <a:grpSpLocks/>
          </p:cNvGrpSpPr>
          <p:nvPr/>
        </p:nvGrpSpPr>
        <p:grpSpPr bwMode="auto">
          <a:xfrm>
            <a:off x="892175" y="2357438"/>
            <a:ext cx="1430338" cy="1463675"/>
            <a:chOff x="3724143" y="3583241"/>
            <a:chExt cx="1674605" cy="1714512"/>
          </a:xfrm>
        </p:grpSpPr>
        <p:sp>
          <p:nvSpPr>
            <p:cNvPr id="8" name="타원 7"/>
            <p:cNvSpPr/>
            <p:nvPr/>
          </p:nvSpPr>
          <p:spPr>
            <a:xfrm>
              <a:off x="3735295" y="3633448"/>
              <a:ext cx="1663453" cy="1664305"/>
            </a:xfrm>
            <a:prstGeom prst="ellipse">
              <a:avLst/>
            </a:prstGeom>
            <a:gradFill flip="none" rotWithShape="1">
              <a:gsLst>
                <a:gs pos="100000">
                  <a:srgbClr val="004478"/>
                </a:gs>
                <a:gs pos="0">
                  <a:srgbClr val="005DAA"/>
                </a:gs>
              </a:gsLst>
              <a:lin ang="5400000" scaled="0"/>
              <a:tileRect/>
            </a:gra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3724143" y="3583241"/>
              <a:ext cx="1663828" cy="1663828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pic>
          <p:nvPicPr>
            <p:cNvPr id="3122" name="Picture 2" descr="G:\2010년-kim's file\BIZDESIGN-MARKETING\다이어그램 부속이미지\원형반사4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52844" y="3643314"/>
              <a:ext cx="1616869" cy="1528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타원 10"/>
            <p:cNvSpPr/>
            <p:nvPr/>
          </p:nvSpPr>
          <p:spPr>
            <a:xfrm>
              <a:off x="4086646" y="3646495"/>
              <a:ext cx="975895" cy="711199"/>
            </a:xfrm>
            <a:prstGeom prst="ellipse">
              <a:avLst/>
            </a:prstGeom>
            <a:gradFill flip="none" rotWithShape="1">
              <a:gsLst>
                <a:gs pos="8000">
                  <a:schemeClr val="bg1">
                    <a:alpha val="76000"/>
                  </a:schemeClr>
                </a:gs>
                <a:gs pos="69000">
                  <a:schemeClr val="bg1">
                    <a:alpha val="3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3" name="그룹 10"/>
          <p:cNvGrpSpPr>
            <a:grpSpLocks/>
          </p:cNvGrpSpPr>
          <p:nvPr/>
        </p:nvGrpSpPr>
        <p:grpSpPr bwMode="auto">
          <a:xfrm>
            <a:off x="7112000" y="2357438"/>
            <a:ext cx="1422400" cy="1428750"/>
            <a:chOff x="2643174" y="2633656"/>
            <a:chExt cx="1665369" cy="1673354"/>
          </a:xfrm>
        </p:grpSpPr>
        <p:sp>
          <p:nvSpPr>
            <p:cNvPr id="13" name="타원 12"/>
            <p:cNvSpPr/>
            <p:nvPr/>
          </p:nvSpPr>
          <p:spPr>
            <a:xfrm>
              <a:off x="2645033" y="2633656"/>
              <a:ext cx="1663510" cy="1664057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CC3300"/>
                </a:gs>
              </a:gsLst>
              <a:lin ang="5400000" scaled="0"/>
              <a:tileRect/>
            </a:gra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2643174" y="2643182"/>
              <a:ext cx="1663828" cy="1663828"/>
            </a:xfrm>
            <a:prstGeom prst="ellipse">
              <a:avLst/>
            </a:prstGeom>
            <a:gradFill flip="none" rotWithShape="1">
              <a:gsLst>
                <a:gs pos="7000">
                  <a:srgbClr val="FF9933"/>
                </a:gs>
                <a:gs pos="3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3006671" y="2643182"/>
              <a:ext cx="975895" cy="711199"/>
            </a:xfrm>
            <a:prstGeom prst="ellipse">
              <a:avLst/>
            </a:prstGeom>
            <a:gradFill flip="none" rotWithShape="1">
              <a:gsLst>
                <a:gs pos="8000">
                  <a:schemeClr val="bg1">
                    <a:alpha val="76000"/>
                  </a:schemeClr>
                </a:gs>
                <a:gs pos="69000">
                  <a:schemeClr val="bg1">
                    <a:alpha val="3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pic>
          <p:nvPicPr>
            <p:cNvPr id="3117" name="Picture 2" descr="G:\2010년-kim's file\BIZDESIGN-MARKETING\다이어그램 부속이미지\원형반사4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9379" y="2643182"/>
              <a:ext cx="1616869" cy="1528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7" name="TextBox 18"/>
          <p:cNvSpPr txBox="1">
            <a:spLocks noChangeArrowheads="1"/>
          </p:cNvSpPr>
          <p:nvPr/>
        </p:nvSpPr>
        <p:spPr bwMode="auto">
          <a:xfrm>
            <a:off x="785813" y="2919413"/>
            <a:ext cx="164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Arial" charset="0"/>
                <a:ea typeface="HY헤드라인M" pitchFamily="18" charset="-127"/>
                <a:cs typeface="Arial" charset="0"/>
              </a:rPr>
              <a:t>Subjects</a:t>
            </a:r>
            <a:endParaRPr lang="ko-KR" altLang="ko-KR" b="1" dirty="0">
              <a:solidFill>
                <a:schemeClr val="bg1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3088" name="TextBox 19"/>
          <p:cNvSpPr txBox="1">
            <a:spLocks noChangeArrowheads="1"/>
          </p:cNvSpPr>
          <p:nvPr/>
        </p:nvSpPr>
        <p:spPr bwMode="auto">
          <a:xfrm>
            <a:off x="7019925" y="2881313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b="1" dirty="0" smtClean="0">
                <a:latin typeface="Arial" charset="0"/>
                <a:ea typeface="HY헤드라인M" pitchFamily="18" charset="-127"/>
                <a:cs typeface="Arial" charset="0"/>
              </a:rPr>
              <a:t>Results</a:t>
            </a:r>
            <a:endParaRPr lang="ko-KR" altLang="ko-KR" b="1" dirty="0"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3089" name="TextBox 20"/>
          <p:cNvSpPr txBox="1">
            <a:spLocks noChangeArrowheads="1"/>
          </p:cNvSpPr>
          <p:nvPr/>
        </p:nvSpPr>
        <p:spPr bwMode="auto">
          <a:xfrm>
            <a:off x="6991350" y="1751013"/>
            <a:ext cx="164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latin typeface="Arial" charset="0"/>
                <a:ea typeface="HY헤드라인M" pitchFamily="18" charset="-127"/>
                <a:cs typeface="Arial" charset="0"/>
              </a:rPr>
              <a:t>TEXT</a:t>
            </a:r>
            <a:endParaRPr lang="ko-KR" altLang="ko-KR" sz="2400" b="1">
              <a:solidFill>
                <a:schemeClr val="bg1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3090" name="TextBox 21"/>
          <p:cNvSpPr txBox="1">
            <a:spLocks noChangeArrowheads="1"/>
          </p:cNvSpPr>
          <p:nvPr/>
        </p:nvSpPr>
        <p:spPr bwMode="auto">
          <a:xfrm>
            <a:off x="785813" y="1738313"/>
            <a:ext cx="164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latin typeface="Arial" charset="0"/>
                <a:ea typeface="HY헤드라인M" pitchFamily="18" charset="-127"/>
                <a:cs typeface="Arial" charset="0"/>
              </a:rPr>
              <a:t>TEXT</a:t>
            </a:r>
            <a:endParaRPr lang="ko-KR" altLang="ko-KR" sz="2400" b="1">
              <a:solidFill>
                <a:schemeClr val="bg1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grpSp>
        <p:nvGrpSpPr>
          <p:cNvPr id="4" name="그룹 26"/>
          <p:cNvGrpSpPr>
            <a:grpSpLocks/>
          </p:cNvGrpSpPr>
          <p:nvPr/>
        </p:nvGrpSpPr>
        <p:grpSpPr bwMode="auto">
          <a:xfrm>
            <a:off x="3933825" y="2405063"/>
            <a:ext cx="1423988" cy="1423987"/>
            <a:chOff x="4806490" y="2630476"/>
            <a:chExt cx="1663828" cy="1663828"/>
          </a:xfrm>
        </p:grpSpPr>
        <p:sp>
          <p:nvSpPr>
            <p:cNvPr id="26" name="타원 25"/>
            <p:cNvSpPr/>
            <p:nvPr/>
          </p:nvSpPr>
          <p:spPr>
            <a:xfrm>
              <a:off x="4806490" y="2630476"/>
              <a:ext cx="1663828" cy="1663828"/>
            </a:xfrm>
            <a:prstGeom prst="ellipse">
              <a:avLst/>
            </a:prstGeom>
            <a:gradFill flip="none" rotWithShape="1">
              <a:gsLst>
                <a:gs pos="0">
                  <a:srgbClr val="00D25F"/>
                </a:gs>
                <a:gs pos="0">
                  <a:srgbClr val="00C459"/>
                </a:gs>
                <a:gs pos="85000">
                  <a:srgbClr val="003E1C"/>
                </a:gs>
              </a:gsLst>
              <a:lin ang="5400000" scaled="0"/>
              <a:tileRect/>
            </a:gra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5072066" y="2643182"/>
              <a:ext cx="1158876" cy="844550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alpha val="86000"/>
                  </a:schemeClr>
                </a:gs>
                <a:gs pos="69000">
                  <a:schemeClr val="bg1">
                    <a:alpha val="3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pic>
          <p:nvPicPr>
            <p:cNvPr id="3109" name="Picture 2" descr="G:\2010년-kim's file\BIZDESIGN-MARKETING\다이어그램 부속이미지\원형반사4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39414" y="2643182"/>
              <a:ext cx="1616869" cy="1528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97" name="TextBox 29"/>
          <p:cNvSpPr txBox="1">
            <a:spLocks noChangeArrowheads="1"/>
          </p:cNvSpPr>
          <p:nvPr/>
        </p:nvSpPr>
        <p:spPr bwMode="auto">
          <a:xfrm>
            <a:off x="3852863" y="2914650"/>
            <a:ext cx="1643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Arial" charset="0"/>
                <a:ea typeface="HY헤드라인M" pitchFamily="18" charset="-127"/>
                <a:cs typeface="Arial" charset="0"/>
              </a:rPr>
              <a:t>Procedures</a:t>
            </a:r>
            <a:endParaRPr lang="ko-KR" altLang="ko-KR" b="1" dirty="0">
              <a:solidFill>
                <a:schemeClr val="bg1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3098" name="TextBox 30"/>
          <p:cNvSpPr txBox="1">
            <a:spLocks noChangeArrowheads="1"/>
          </p:cNvSpPr>
          <p:nvPr/>
        </p:nvSpPr>
        <p:spPr bwMode="auto">
          <a:xfrm>
            <a:off x="3852863" y="1733550"/>
            <a:ext cx="164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latin typeface="Arial" charset="0"/>
                <a:ea typeface="HY헤드라인M" pitchFamily="18" charset="-127"/>
                <a:cs typeface="Arial" charset="0"/>
              </a:rPr>
              <a:t>TEXT</a:t>
            </a:r>
            <a:endParaRPr lang="ko-KR" altLang="ko-KR" sz="2400" b="1">
              <a:solidFill>
                <a:schemeClr val="bg1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33" name="덧셈 기호 32"/>
          <p:cNvSpPr/>
          <p:nvPr/>
        </p:nvSpPr>
        <p:spPr>
          <a:xfrm>
            <a:off x="2600325" y="2571750"/>
            <a:ext cx="1143000" cy="1143000"/>
          </a:xfrm>
          <a:prstGeom prst="mathPlus">
            <a:avLst/>
          </a:prstGeom>
          <a:gradFill flip="none" rotWithShape="1">
            <a:gsLst>
              <a:gs pos="57000">
                <a:schemeClr val="bg1">
                  <a:lumMod val="50000"/>
                </a:schemeClr>
              </a:gs>
              <a:gs pos="23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4" name="등호 33"/>
          <p:cNvSpPr/>
          <p:nvPr/>
        </p:nvSpPr>
        <p:spPr>
          <a:xfrm>
            <a:off x="5676900" y="2571750"/>
            <a:ext cx="1143000" cy="1143000"/>
          </a:xfrm>
          <a:prstGeom prst="mathEqual">
            <a:avLst/>
          </a:prstGeom>
          <a:gradFill flip="none" rotWithShape="1">
            <a:gsLst>
              <a:gs pos="57000">
                <a:schemeClr val="bg1">
                  <a:lumMod val="50000"/>
                </a:schemeClr>
              </a:gs>
              <a:gs pos="23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506413" y="3643313"/>
            <a:ext cx="2179637" cy="642937"/>
          </a:xfrm>
          <a:prstGeom prst="ellipse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36" name="Oval 29"/>
          <p:cNvSpPr>
            <a:spLocks noChangeArrowheads="1"/>
          </p:cNvSpPr>
          <p:nvPr/>
        </p:nvSpPr>
        <p:spPr bwMode="auto">
          <a:xfrm>
            <a:off x="3568700" y="3643313"/>
            <a:ext cx="2179638" cy="642937"/>
          </a:xfrm>
          <a:prstGeom prst="ellipse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37" name="Oval 29"/>
          <p:cNvSpPr>
            <a:spLocks noChangeArrowheads="1"/>
          </p:cNvSpPr>
          <p:nvPr/>
        </p:nvSpPr>
        <p:spPr bwMode="auto">
          <a:xfrm>
            <a:off x="6754813" y="3643313"/>
            <a:ext cx="2179637" cy="642937"/>
          </a:xfrm>
          <a:prstGeom prst="ellipse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27784" y="54868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Current study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Arial" pitchFamily="34" charset="0"/>
                <a:cs typeface="Arial" pitchFamily="34" charset="0"/>
              </a:rPr>
              <a:t>L1 access in L2</a:t>
            </a:r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95537" y="1628796"/>
          <a:ext cx="8496942" cy="4824543"/>
        </p:xfrm>
        <a:graphic>
          <a:graphicData uri="http://schemas.openxmlformats.org/drawingml/2006/table">
            <a:tbl>
              <a:tblPr/>
              <a:tblGrid>
                <a:gridCol w="3230538"/>
                <a:gridCol w="664461"/>
                <a:gridCol w="664461"/>
                <a:gridCol w="664461"/>
                <a:gridCol w="664461"/>
                <a:gridCol w="664461"/>
                <a:gridCol w="700147"/>
                <a:gridCol w="700147"/>
                <a:gridCol w="543805"/>
              </a:tblGrid>
              <a:tr h="438595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Items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Group A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Group B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Group C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Total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771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Mean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Rank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Mean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Rank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Mean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Rank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Mean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Rank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438595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300" b="1" kern="100">
                          <a:latin typeface="Arial" pitchFamily="34" charset="0"/>
                          <a:ea typeface="굴림"/>
                          <a:cs typeface="Arial" pitchFamily="34" charset="0"/>
                        </a:rPr>
                        <a:t>원룸</a:t>
                      </a:r>
                      <a:r>
                        <a:rPr lang="en-US" sz="1300" b="1" i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one-room</a:t>
                      </a: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(“studio apartment”)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0.40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6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0.25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3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0.10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3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0.28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6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438595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300" b="1" kern="100">
                          <a:latin typeface="Arial" pitchFamily="34" charset="0"/>
                          <a:ea typeface="굴림"/>
                          <a:cs typeface="Arial" pitchFamily="34" charset="0"/>
                        </a:rPr>
                        <a:t>기브스</a:t>
                      </a:r>
                      <a:r>
                        <a:rPr lang="ko-KR" sz="1300" b="1" kern="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300" b="1" i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gips</a:t>
                      </a: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(“plaster-cast”)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0.55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3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0.18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4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0.05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5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0.30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4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438595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300" b="1" kern="100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굴림"/>
                          <a:cs typeface="Arial" pitchFamily="34" charset="0"/>
                        </a:rPr>
                        <a:t>샾</a:t>
                      </a:r>
                      <a:r>
                        <a:rPr lang="ko-KR" sz="1300" b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IE" sz="1300" b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  <a:r>
                        <a:rPr lang="en-US" sz="1300" b="1" i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sharp</a:t>
                      </a:r>
                      <a:r>
                        <a:rPr lang="en-US" sz="1300" b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(“pound/hash key”)</a:t>
                      </a:r>
                      <a:endParaRPr lang="ko-KR" sz="1300" b="1" kern="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0.85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0.65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0.10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3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0.62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</a:t>
                      </a:r>
                      <a:endParaRPr lang="ko-KR" sz="1300" b="1" kern="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438595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300" b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굴림"/>
                          <a:cs typeface="Arial" pitchFamily="34" charset="0"/>
                        </a:rPr>
                        <a:t>탤런트</a:t>
                      </a:r>
                      <a:r>
                        <a:rPr lang="ko-KR" sz="1300" b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300" b="1" i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talent</a:t>
                      </a:r>
                      <a:r>
                        <a:rPr lang="en-US" sz="1300" b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(“actor/actress”)</a:t>
                      </a:r>
                      <a:endParaRPr lang="ko-KR" sz="1300" b="1" kern="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0.15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8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0.03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8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0.00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6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0.07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8</a:t>
                      </a:r>
                      <a:endParaRPr lang="ko-KR" sz="1300" b="1" kern="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438595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300" b="1" kern="100">
                          <a:latin typeface="Arial" pitchFamily="34" charset="0"/>
                          <a:ea typeface="굴림"/>
                          <a:cs typeface="Arial" pitchFamily="34" charset="0"/>
                        </a:rPr>
                        <a:t>원피스</a:t>
                      </a:r>
                      <a:r>
                        <a:rPr lang="ko-KR" sz="1300" b="1" kern="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300" b="1" i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one-piece</a:t>
                      </a: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(“dress”)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0.55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3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0.18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4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0.00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6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0.29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5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438595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300" b="1" kern="100">
                          <a:latin typeface="Arial" pitchFamily="34" charset="0"/>
                          <a:ea typeface="굴림"/>
                          <a:cs typeface="Arial" pitchFamily="34" charset="0"/>
                        </a:rPr>
                        <a:t>사이다</a:t>
                      </a:r>
                      <a:r>
                        <a:rPr lang="ko-KR" sz="1300" b="1" kern="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300" b="1" i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cider</a:t>
                      </a: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(“clear soda pop”)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0.50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5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0.45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0.20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0.42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438595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300" b="1" kern="100">
                          <a:latin typeface="Arial" pitchFamily="34" charset="0"/>
                          <a:ea typeface="굴림"/>
                          <a:cs typeface="Arial" pitchFamily="34" charset="0"/>
                        </a:rPr>
                        <a:t>미팅</a:t>
                      </a:r>
                      <a:r>
                        <a:rPr lang="ko-KR" sz="1300" b="1" kern="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en-US" sz="1300" b="1" i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meeting</a:t>
                      </a: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(“blind date”)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0.40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6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0.08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7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0.15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0.22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7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438595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300" b="1" kern="100">
                          <a:latin typeface="Arial" pitchFamily="34" charset="0"/>
                          <a:ea typeface="굴림"/>
                          <a:cs typeface="Arial" pitchFamily="34" charset="0"/>
                        </a:rPr>
                        <a:t>밴</a:t>
                      </a:r>
                      <a:r>
                        <a:rPr lang="ko-KR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드</a:t>
                      </a: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</a:t>
                      </a:r>
                      <a:r>
                        <a:rPr lang="en-US" sz="1300" b="1" i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band</a:t>
                      </a: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 (“band-aid”)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0.73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0.13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6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0.00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6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0.34</a:t>
                      </a:r>
                      <a:endParaRPr lang="ko-KR" sz="13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3</a:t>
                      </a:r>
                      <a:endParaRPr lang="ko-KR" sz="13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spc="-150" dirty="0" smtClean="0">
                <a:latin typeface="Arial" pitchFamily="34" charset="0"/>
                <a:cs typeface="Arial" pitchFamily="34" charset="0"/>
              </a:rPr>
              <a:t>Konglish Production and Konglish Awareness</a:t>
            </a:r>
            <a:endParaRPr lang="ko-KR" altLang="en-US" sz="3200" spc="-15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251521" y="1772816"/>
          <a:ext cx="8712969" cy="4752529"/>
        </p:xfrm>
        <a:graphic>
          <a:graphicData uri="http://schemas.openxmlformats.org/drawingml/2006/table">
            <a:tbl>
              <a:tblPr/>
              <a:tblGrid>
                <a:gridCol w="3378890"/>
                <a:gridCol w="2770723"/>
                <a:gridCol w="2563356"/>
              </a:tblGrid>
              <a:tr h="599093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Items</a:t>
                      </a:r>
                      <a:endParaRPr lang="ko-KR" sz="16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Konglish production</a:t>
                      </a:r>
                      <a:endParaRPr lang="ko-KR" sz="12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Konglish awareness</a:t>
                      </a:r>
                      <a:endParaRPr lang="ko-KR" sz="12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5990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Rank</a:t>
                      </a:r>
                      <a:endParaRPr lang="ko-KR" sz="12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Rank</a:t>
                      </a:r>
                      <a:endParaRPr lang="ko-KR" sz="12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43933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200" b="1" kern="100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굴림"/>
                          <a:cs typeface="Arial" pitchFamily="34" charset="0"/>
                        </a:rPr>
                        <a:t>샾</a:t>
                      </a:r>
                      <a:r>
                        <a:rPr lang="ko-KR" sz="1200" b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IE" sz="1200" b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en-US" sz="1600" b="1" i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sharp</a:t>
                      </a:r>
                      <a:r>
                        <a:rPr lang="en-US" sz="1600" b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(“pound/hash key”)</a:t>
                      </a:r>
                      <a:endParaRPr lang="ko-KR" sz="1200" b="1" kern="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</a:t>
                      </a:r>
                      <a:endParaRPr lang="ko-KR" sz="1200" b="1" kern="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8</a:t>
                      </a:r>
                      <a:endParaRPr lang="ko-KR" sz="1200" b="1" kern="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43933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200" b="1" kern="100" dirty="0">
                          <a:latin typeface="Arial" pitchFamily="34" charset="0"/>
                          <a:ea typeface="굴림"/>
                          <a:cs typeface="Arial" pitchFamily="34" charset="0"/>
                        </a:rPr>
                        <a:t>사이다</a:t>
                      </a:r>
                      <a:r>
                        <a:rPr lang="ko-KR" sz="1200" b="1" kern="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="1" i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cider</a:t>
                      </a:r>
                      <a:r>
                        <a:rPr lang="en-US" sz="16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(“clear soda pop”)</a:t>
                      </a:r>
                      <a:endParaRPr lang="ko-KR" sz="12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</a:t>
                      </a:r>
                      <a:endParaRPr lang="ko-KR" sz="12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4</a:t>
                      </a:r>
                      <a:endParaRPr lang="ko-KR" sz="12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43933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200" b="1" kern="100" dirty="0">
                          <a:latin typeface="Arial" pitchFamily="34" charset="0"/>
                          <a:ea typeface="굴림"/>
                          <a:cs typeface="Arial" pitchFamily="34" charset="0"/>
                        </a:rPr>
                        <a:t>밴</a:t>
                      </a:r>
                      <a:r>
                        <a:rPr lang="ko-KR" sz="12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드</a:t>
                      </a:r>
                      <a:r>
                        <a:rPr lang="ko-KR" sz="1200" b="1" kern="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en-US" sz="1600" b="1" i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band</a:t>
                      </a:r>
                      <a:r>
                        <a:rPr lang="en-US" sz="16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 (“band-aid”)</a:t>
                      </a:r>
                      <a:endParaRPr lang="ko-KR" sz="12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3</a:t>
                      </a:r>
                      <a:endParaRPr lang="ko-KR" sz="12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6</a:t>
                      </a:r>
                      <a:endParaRPr lang="ko-KR" sz="12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43933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200" b="1" kern="100" dirty="0" err="1">
                          <a:latin typeface="Arial" pitchFamily="34" charset="0"/>
                          <a:ea typeface="굴림"/>
                          <a:cs typeface="Arial" pitchFamily="34" charset="0"/>
                        </a:rPr>
                        <a:t>기브스</a:t>
                      </a:r>
                      <a:r>
                        <a:rPr lang="en-US" sz="1200" b="1" kern="100" dirty="0">
                          <a:latin typeface="Arial" pitchFamily="34" charset="0"/>
                          <a:ea typeface="굴림"/>
                          <a:cs typeface="Arial" pitchFamily="34" charset="0"/>
                        </a:rPr>
                        <a:t>  </a:t>
                      </a:r>
                      <a:r>
                        <a:rPr lang="en-US" sz="1600" b="1" i="1" kern="100" dirty="0" err="1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gibs</a:t>
                      </a:r>
                      <a:r>
                        <a:rPr lang="en-US" sz="16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(“plaster-cast”)</a:t>
                      </a:r>
                      <a:endParaRPr lang="ko-KR" sz="12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4</a:t>
                      </a:r>
                      <a:endParaRPr lang="ko-KR" sz="12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6</a:t>
                      </a:r>
                      <a:endParaRPr lang="ko-KR" sz="12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43933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200" b="1" kern="100" dirty="0">
                          <a:latin typeface="Arial" pitchFamily="34" charset="0"/>
                          <a:ea typeface="굴림"/>
                          <a:cs typeface="Arial" pitchFamily="34" charset="0"/>
                        </a:rPr>
                        <a:t>원피스</a:t>
                      </a:r>
                      <a:r>
                        <a:rPr lang="en-US" sz="1600" b="1" i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one-piece</a:t>
                      </a:r>
                      <a:r>
                        <a:rPr lang="en-US" sz="16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(“dress”)</a:t>
                      </a:r>
                      <a:endParaRPr lang="ko-KR" sz="12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5</a:t>
                      </a:r>
                      <a:endParaRPr lang="ko-KR" sz="12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5</a:t>
                      </a:r>
                      <a:endParaRPr lang="ko-KR" sz="12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478991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200" b="1" kern="100" dirty="0">
                          <a:latin typeface="Arial" pitchFamily="34" charset="0"/>
                          <a:ea typeface="굴림"/>
                          <a:cs typeface="Arial" pitchFamily="34" charset="0"/>
                        </a:rPr>
                        <a:t>원룸</a:t>
                      </a:r>
                      <a:r>
                        <a:rPr lang="ko-KR" sz="1200" b="1" kern="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="1" i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one-room</a:t>
                      </a:r>
                      <a:r>
                        <a:rPr lang="en-US" sz="16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</a:t>
                      </a:r>
                      <a:r>
                        <a:rPr lang="en-US" sz="1600" b="1" kern="100" spc="-15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(“studio apartment”)</a:t>
                      </a:r>
                      <a:endParaRPr lang="ko-KR" sz="1200" b="1" kern="100" spc="-15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6</a:t>
                      </a:r>
                      <a:endParaRPr lang="ko-KR" sz="1200" b="1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3</a:t>
                      </a:r>
                      <a:endParaRPr lang="ko-KR" sz="12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43933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200" b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굴림"/>
                          <a:cs typeface="Arial" pitchFamily="34" charset="0"/>
                        </a:rPr>
                        <a:t>미팅</a:t>
                      </a:r>
                      <a:r>
                        <a:rPr lang="ko-KR" sz="1200" b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="1" i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meeting</a:t>
                      </a:r>
                      <a:r>
                        <a:rPr lang="en-US" sz="1600" b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(“blind date”)</a:t>
                      </a:r>
                      <a:endParaRPr lang="ko-KR" sz="1200" b="1" kern="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7</a:t>
                      </a:r>
                      <a:endParaRPr lang="ko-KR" sz="1200" b="1" kern="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</a:t>
                      </a:r>
                      <a:endParaRPr lang="ko-KR" sz="1200" b="1" kern="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43933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sz="1200" b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굴림"/>
                          <a:cs typeface="Arial" pitchFamily="34" charset="0"/>
                        </a:rPr>
                        <a:t>탤런트</a:t>
                      </a:r>
                      <a:r>
                        <a:rPr lang="ko-KR" sz="1200" b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b="1" i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talent</a:t>
                      </a:r>
                      <a:r>
                        <a:rPr lang="en-US" sz="1600" b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(“actor/actress”)</a:t>
                      </a:r>
                      <a:endParaRPr lang="ko-KR" sz="1200" b="1" kern="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8</a:t>
                      </a:r>
                      <a:endParaRPr lang="ko-KR" sz="1200" b="1" kern="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</a:t>
                      </a:r>
                      <a:endParaRPr lang="ko-KR" sz="1200" b="1" kern="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1043608" y="2636913"/>
          <a:ext cx="7416824" cy="1656183"/>
        </p:xfrm>
        <a:graphic>
          <a:graphicData uri="http://schemas.openxmlformats.org/drawingml/2006/table">
            <a:tbl>
              <a:tblPr/>
              <a:tblGrid>
                <a:gridCol w="3024336"/>
                <a:gridCol w="4392488"/>
              </a:tblGrid>
              <a:tr h="55206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kern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굴림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굴림"/>
                          <a:cs typeface="Arial" pitchFamily="34" charset="0"/>
                        </a:rPr>
                        <a:t>Spearman correlation coefficient</a:t>
                      </a:r>
                      <a:endParaRPr lang="ko-KR" sz="1800" b="1" kern="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552061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굴림"/>
                          <a:cs typeface="Arial" pitchFamily="34" charset="0"/>
                        </a:rPr>
                        <a:t>Total</a:t>
                      </a:r>
                      <a:endParaRPr lang="ko-KR" sz="1800" b="1" kern="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굴림"/>
                          <a:cs typeface="Arial" pitchFamily="34" charset="0"/>
                        </a:rPr>
                        <a:t>-.826*</a:t>
                      </a:r>
                      <a:endParaRPr lang="ko-KR" sz="1800" b="1" kern="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5520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굴림"/>
                          <a:cs typeface="Arial" pitchFamily="34" charset="0"/>
                        </a:rPr>
                        <a:t>(.011)</a:t>
                      </a:r>
                      <a:endParaRPr lang="ko-KR" sz="1800" b="1" kern="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1691680" y="764704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Spearman Correlation Coefficient</a:t>
            </a:r>
            <a:endParaRPr lang="ko-KR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115616" y="4653136"/>
            <a:ext cx="30598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바탕" pitchFamily="18" charset="-127"/>
                <a:cs typeface="Arial" pitchFamily="34" charset="0"/>
              </a:rPr>
              <a:t>Note</a:t>
            </a:r>
            <a:r>
              <a:rPr kumimoji="1" lang="en-US" altLang="ko-K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바탕" pitchFamily="18" charset="-127"/>
                <a:cs typeface="Arial" pitchFamily="34" charset="0"/>
              </a:rPr>
              <a:t> 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바탕" pitchFamily="18" charset="-127"/>
                <a:cs typeface="Arial" pitchFamily="34" charset="0"/>
              </a:rPr>
              <a:t>Planned comparisons: *</a:t>
            </a:r>
            <a:r>
              <a:rPr kumimoji="1" lang="en-US" altLang="ko-K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바탕" pitchFamily="18" charset="-127"/>
                <a:cs typeface="Arial" pitchFamily="34" charset="0"/>
              </a:rPr>
              <a:t>p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바탕" pitchFamily="18" charset="-127"/>
                <a:cs typeface="Arial" pitchFamily="34" charset="0"/>
              </a:rPr>
              <a:t>, .05.</a:t>
            </a:r>
            <a:endParaRPr kumimoji="1" lang="en-US" altLang="ko-K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직선 연결선 88"/>
          <p:cNvCxnSpPr/>
          <p:nvPr/>
        </p:nvCxnSpPr>
        <p:spPr>
          <a:xfrm>
            <a:off x="2123728" y="6669360"/>
            <a:ext cx="4824536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/>
          <p:cNvCxnSpPr/>
          <p:nvPr/>
        </p:nvCxnSpPr>
        <p:spPr>
          <a:xfrm>
            <a:off x="323528" y="1556792"/>
            <a:ext cx="8280920" cy="0"/>
          </a:xfrm>
          <a:prstGeom prst="line">
            <a:avLst/>
          </a:prstGeom>
          <a:ln w="50800">
            <a:prstDash val="lgDashDotDot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/>
          <p:cNvGrpSpPr/>
          <p:nvPr/>
        </p:nvGrpSpPr>
        <p:grpSpPr>
          <a:xfrm>
            <a:off x="2267744" y="1916832"/>
            <a:ext cx="1440160" cy="1463675"/>
            <a:chOff x="2267744" y="2348880"/>
            <a:chExt cx="1440160" cy="146367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4" name="그룹 5"/>
            <p:cNvGrpSpPr>
              <a:grpSpLocks/>
            </p:cNvGrpSpPr>
            <p:nvPr/>
          </p:nvGrpSpPr>
          <p:grpSpPr bwMode="auto">
            <a:xfrm>
              <a:off x="2267744" y="2348880"/>
              <a:ext cx="1430338" cy="1463675"/>
              <a:chOff x="3724143" y="3583241"/>
              <a:chExt cx="1674605" cy="1714512"/>
            </a:xfrm>
          </p:grpSpPr>
          <p:sp>
            <p:nvSpPr>
              <p:cNvPr id="5" name="타원 4"/>
              <p:cNvSpPr/>
              <p:nvPr/>
            </p:nvSpPr>
            <p:spPr>
              <a:xfrm>
                <a:off x="3735295" y="3633448"/>
                <a:ext cx="1663453" cy="16643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4478"/>
                  </a:gs>
                  <a:gs pos="0">
                    <a:srgbClr val="005DAA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6" name="타원 5"/>
              <p:cNvSpPr/>
              <p:nvPr/>
            </p:nvSpPr>
            <p:spPr>
              <a:xfrm>
                <a:off x="3724143" y="3583241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4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pic>
            <p:nvPicPr>
              <p:cNvPr id="7" name="Picture 2" descr="G:\2010년-kim's file\BIZDESIGN-MARKETING\다이어그램 부속이미지\원형반사4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52844" y="3643314"/>
                <a:ext cx="1616869" cy="1528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타원 7"/>
              <p:cNvSpPr/>
              <p:nvPr/>
            </p:nvSpPr>
            <p:spPr>
              <a:xfrm>
                <a:off x="4086646" y="3646495"/>
                <a:ext cx="975895" cy="711199"/>
              </a:xfrm>
              <a:prstGeom prst="ellipse">
                <a:avLst/>
              </a:prstGeom>
              <a:gradFill flip="none" rotWithShape="1">
                <a:gsLst>
                  <a:gs pos="8000">
                    <a:schemeClr val="bg1">
                      <a:alpha val="76000"/>
                    </a:schemeClr>
                  </a:gs>
                  <a:gs pos="69000">
                    <a:schemeClr val="bg1">
                      <a:alpha val="3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483768" y="2708920"/>
              <a:ext cx="12241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Actor/</a:t>
              </a:r>
            </a:p>
            <a:p>
              <a:r>
                <a:rPr lang="en-US" altLang="ko-KR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Actress </a:t>
              </a:r>
              <a:endParaRPr lang="ko-KR" alt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2267744" y="3573016"/>
            <a:ext cx="1368152" cy="1356742"/>
            <a:chOff x="5652120" y="4077072"/>
            <a:chExt cx="1422400" cy="142875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grpSp>
          <p:nvGrpSpPr>
            <p:cNvPr id="9" name="그룹 10"/>
            <p:cNvGrpSpPr>
              <a:grpSpLocks/>
            </p:cNvGrpSpPr>
            <p:nvPr/>
          </p:nvGrpSpPr>
          <p:grpSpPr bwMode="auto">
            <a:xfrm>
              <a:off x="5652120" y="4077072"/>
              <a:ext cx="1422400" cy="1428750"/>
              <a:chOff x="2643174" y="2633656"/>
              <a:chExt cx="1665369" cy="1673354"/>
            </a:xfrm>
          </p:grpSpPr>
          <p:sp>
            <p:nvSpPr>
              <p:cNvPr id="10" name="타원 9"/>
              <p:cNvSpPr/>
              <p:nvPr/>
            </p:nvSpPr>
            <p:spPr>
              <a:xfrm>
                <a:off x="2645033" y="2633656"/>
                <a:ext cx="1663510" cy="1664057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100000">
                    <a:srgbClr val="CC3300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2643174" y="2643182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7000">
                    <a:srgbClr val="FF9933"/>
                  </a:gs>
                  <a:gs pos="3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801847" y="4581128"/>
              <a:ext cx="1074410" cy="42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Talent</a:t>
              </a:r>
              <a:r>
                <a:rPr lang="en-US" altLang="ko-KR" sz="2000" dirty="0" smtClean="0"/>
                <a:t> </a:t>
              </a:r>
              <a:endParaRPr lang="ko-KR" altLang="en-US" sz="2000" dirty="0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5220072" y="1988840"/>
            <a:ext cx="1368152" cy="1356742"/>
            <a:chOff x="5652120" y="4077072"/>
            <a:chExt cx="1422400" cy="142875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grpSp>
          <p:nvGrpSpPr>
            <p:cNvPr id="24" name="그룹 10"/>
            <p:cNvGrpSpPr>
              <a:grpSpLocks/>
            </p:cNvGrpSpPr>
            <p:nvPr/>
          </p:nvGrpSpPr>
          <p:grpSpPr bwMode="auto">
            <a:xfrm>
              <a:off x="5652120" y="4077072"/>
              <a:ext cx="1422400" cy="1428750"/>
              <a:chOff x="2643174" y="2633656"/>
              <a:chExt cx="1665369" cy="1673354"/>
            </a:xfrm>
          </p:grpSpPr>
          <p:sp>
            <p:nvSpPr>
              <p:cNvPr id="26" name="타원 25"/>
              <p:cNvSpPr/>
              <p:nvPr/>
            </p:nvSpPr>
            <p:spPr>
              <a:xfrm>
                <a:off x="2645033" y="2633656"/>
                <a:ext cx="1663510" cy="1664057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100000">
                    <a:srgbClr val="CC3300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27" name="타원 26"/>
              <p:cNvSpPr/>
              <p:nvPr/>
            </p:nvSpPr>
            <p:spPr>
              <a:xfrm>
                <a:off x="2643174" y="2643182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7000">
                    <a:srgbClr val="FF9933"/>
                  </a:gs>
                  <a:gs pos="3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5951573" y="4532051"/>
              <a:ext cx="1074410" cy="42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Sharp</a:t>
              </a:r>
              <a:r>
                <a:rPr lang="en-US" altLang="ko-KR" sz="2000" dirty="0" smtClean="0"/>
                <a:t> </a:t>
              </a:r>
              <a:endParaRPr lang="ko-KR" altLang="en-US" sz="2000" dirty="0"/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5220072" y="3429000"/>
            <a:ext cx="1430338" cy="1463675"/>
            <a:chOff x="4860032" y="4005064"/>
            <a:chExt cx="1430338" cy="1463675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18" name="그룹 5"/>
            <p:cNvGrpSpPr>
              <a:grpSpLocks/>
            </p:cNvGrpSpPr>
            <p:nvPr/>
          </p:nvGrpSpPr>
          <p:grpSpPr bwMode="auto">
            <a:xfrm>
              <a:off x="4860032" y="4005064"/>
              <a:ext cx="1430338" cy="1463675"/>
              <a:chOff x="3724143" y="3583241"/>
              <a:chExt cx="1674605" cy="1714512"/>
            </a:xfrm>
          </p:grpSpPr>
          <p:sp>
            <p:nvSpPr>
              <p:cNvPr id="19" name="타원 18"/>
              <p:cNvSpPr/>
              <p:nvPr/>
            </p:nvSpPr>
            <p:spPr>
              <a:xfrm>
                <a:off x="3735295" y="3633448"/>
                <a:ext cx="1663453" cy="16643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4478"/>
                  </a:gs>
                  <a:gs pos="0">
                    <a:srgbClr val="005DAA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3724143" y="3583241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4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pic>
            <p:nvPicPr>
              <p:cNvPr id="21" name="Picture 2" descr="G:\2010년-kim's file\BIZDESIGN-MARKETING\다이어그램 부속이미지\원형반사4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52844" y="3643314"/>
                <a:ext cx="1616869" cy="1528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타원 21"/>
              <p:cNvSpPr/>
              <p:nvPr/>
            </p:nvSpPr>
            <p:spPr>
              <a:xfrm>
                <a:off x="4086646" y="3646495"/>
                <a:ext cx="975895" cy="711199"/>
              </a:xfrm>
              <a:prstGeom prst="ellipse">
                <a:avLst/>
              </a:prstGeom>
              <a:gradFill flip="none" rotWithShape="1">
                <a:gsLst>
                  <a:gs pos="8000">
                    <a:schemeClr val="bg1">
                      <a:alpha val="76000"/>
                    </a:schemeClr>
                  </a:gs>
                  <a:gs pos="69000">
                    <a:schemeClr val="bg1">
                      <a:alpha val="3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148064" y="4293096"/>
              <a:ext cx="9361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Hash/Pound key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 rot="1699018">
            <a:off x="-720669" y="5134344"/>
            <a:ext cx="3014357" cy="2118505"/>
            <a:chOff x="5653709" y="4077078"/>
            <a:chExt cx="1459675" cy="1475331"/>
          </a:xfrm>
        </p:grpSpPr>
        <p:grpSp>
          <p:nvGrpSpPr>
            <p:cNvPr id="31" name="그룹 10"/>
            <p:cNvGrpSpPr>
              <a:grpSpLocks/>
            </p:cNvGrpSpPr>
            <p:nvPr/>
          </p:nvGrpSpPr>
          <p:grpSpPr bwMode="auto">
            <a:xfrm>
              <a:off x="5653709" y="4077078"/>
              <a:ext cx="1459675" cy="1475331"/>
              <a:chOff x="2645035" y="2633662"/>
              <a:chExt cx="1709011" cy="1727909"/>
            </a:xfrm>
          </p:grpSpPr>
          <p:sp>
            <p:nvSpPr>
              <p:cNvPr id="33" name="타원 32"/>
              <p:cNvSpPr/>
              <p:nvPr/>
            </p:nvSpPr>
            <p:spPr>
              <a:xfrm>
                <a:off x="2645035" y="2633662"/>
                <a:ext cx="1663511" cy="1664058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100000">
                    <a:srgbClr val="CC3300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2690218" y="2697743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7000">
                    <a:srgbClr val="FF9933"/>
                  </a:gs>
                  <a:gs pos="3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 rot="208110">
              <a:off x="5923637" y="4265238"/>
              <a:ext cx="1074410" cy="105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err="1" smtClean="0">
                  <a:solidFill>
                    <a:schemeClr val="bg1"/>
                  </a:solidFill>
                  <a:ea typeface="휴먼편지체" pitchFamily="18" charset="-127"/>
                  <a:cs typeface="Arial" pitchFamily="34" charset="0"/>
                </a:rPr>
                <a:t>샵</a:t>
              </a:r>
              <a:r>
                <a:rPr lang="ko-KR" altLang="en-US" b="1" dirty="0" smtClean="0">
                  <a:solidFill>
                    <a:schemeClr val="bg1"/>
                  </a:solidFill>
                  <a:ea typeface="휴먼편지체" pitchFamily="18" charset="-127"/>
                  <a:cs typeface="Arial" pitchFamily="34" charset="0"/>
                </a:rPr>
                <a:t>      </a:t>
              </a:r>
              <a:r>
                <a:rPr lang="ko-KR" altLang="en-US" b="1" dirty="0" smtClean="0">
                  <a:solidFill>
                    <a:schemeClr val="bg1"/>
                  </a:solidFill>
                  <a:ea typeface="휴먼편지체" pitchFamily="18" charset="-127"/>
                  <a:cs typeface="Arial" pitchFamily="34" charset="0"/>
                </a:rPr>
                <a:t>재능</a:t>
              </a:r>
              <a:endParaRPr lang="en-US" altLang="ko-KR" b="1" dirty="0" smtClean="0">
                <a:solidFill>
                  <a:schemeClr val="bg1"/>
                </a:solidFill>
                <a:ea typeface="휴먼편지체" pitchFamily="18" charset="-127"/>
                <a:cs typeface="Arial" pitchFamily="34" charset="0"/>
              </a:endParaRPr>
            </a:p>
            <a:p>
              <a:pPr algn="r"/>
              <a:r>
                <a:rPr lang="ko-KR" altLang="en-US" b="1" dirty="0" smtClean="0">
                  <a:solidFill>
                    <a:schemeClr val="bg1"/>
                  </a:solidFill>
                  <a:ea typeface="휴먼편지체" pitchFamily="18" charset="-127"/>
                  <a:cs typeface="Arial" pitchFamily="34" charset="0"/>
                </a:rPr>
                <a:t>탤런트</a:t>
              </a:r>
              <a:endParaRPr lang="en-US" altLang="ko-KR" sz="2000" b="1" dirty="0" smtClean="0">
                <a:solidFill>
                  <a:schemeClr val="bg1"/>
                </a:solidFill>
                <a:ea typeface="휴먼편지체" pitchFamily="18" charset="-127"/>
                <a:cs typeface="Arial" pitchFamily="34" charset="0"/>
              </a:endParaRPr>
            </a:p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L1</a:t>
              </a:r>
            </a:p>
            <a:p>
              <a:pPr algn="ctr"/>
              <a:r>
                <a:rPr lang="en-US" altLang="ko-KR" sz="2000" dirty="0" smtClean="0"/>
                <a:t> </a:t>
              </a:r>
              <a:endParaRPr lang="ko-KR" altLang="en-US" sz="2000" dirty="0"/>
            </a:p>
          </p:txBody>
        </p:sp>
      </p:grpSp>
      <p:grpSp>
        <p:nvGrpSpPr>
          <p:cNvPr id="35" name="그룹 34"/>
          <p:cNvGrpSpPr/>
          <p:nvPr/>
        </p:nvGrpSpPr>
        <p:grpSpPr>
          <a:xfrm rot="19076265">
            <a:off x="6778090" y="4884401"/>
            <a:ext cx="2967447" cy="2567644"/>
            <a:chOff x="2267744" y="2348880"/>
            <a:chExt cx="1430338" cy="1463675"/>
          </a:xfrm>
        </p:grpSpPr>
        <p:grpSp>
          <p:nvGrpSpPr>
            <p:cNvPr id="36" name="그룹 5"/>
            <p:cNvGrpSpPr>
              <a:grpSpLocks/>
            </p:cNvGrpSpPr>
            <p:nvPr/>
          </p:nvGrpSpPr>
          <p:grpSpPr bwMode="auto">
            <a:xfrm>
              <a:off x="2267744" y="2348880"/>
              <a:ext cx="1430338" cy="1463675"/>
              <a:chOff x="3724143" y="3583241"/>
              <a:chExt cx="1674605" cy="1714512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3735295" y="3633448"/>
                <a:ext cx="1663453" cy="16643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4478"/>
                  </a:gs>
                  <a:gs pos="0">
                    <a:srgbClr val="005DAA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39" name="타원 38"/>
              <p:cNvSpPr/>
              <p:nvPr/>
            </p:nvSpPr>
            <p:spPr>
              <a:xfrm>
                <a:off x="3724143" y="3583241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4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pic>
            <p:nvPicPr>
              <p:cNvPr id="40" name="Picture 2" descr="G:\2010년-kim's file\BIZDESIGN-MARKETING\다이어그램 부속이미지\원형반사4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52844" y="3643314"/>
                <a:ext cx="1616869" cy="1528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2424406" y="2572459"/>
              <a:ext cx="1224136" cy="1000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Actor </a:t>
              </a:r>
            </a:p>
            <a:p>
              <a:pPr algn="ctr"/>
              <a:r>
                <a:rPr lang="en-US" altLang="ko-KR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sharp </a:t>
              </a:r>
            </a:p>
            <a:p>
              <a:pPr algn="r"/>
              <a:r>
                <a:rPr lang="en-US" altLang="ko-KR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Talent</a:t>
              </a:r>
            </a:p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L2</a:t>
              </a:r>
            </a:p>
            <a:p>
              <a:pPr algn="r"/>
              <a:r>
                <a:rPr lang="en-US" altLang="ko-KR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915816" y="112474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3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Activation threshold </a:t>
            </a:r>
            <a:endParaRPr lang="ko-KR" altLang="en-US" b="1" spc="300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직선 연결선 45"/>
          <p:cNvCxnSpPr/>
          <p:nvPr/>
        </p:nvCxnSpPr>
        <p:spPr>
          <a:xfrm>
            <a:off x="323528" y="1124744"/>
            <a:ext cx="8280920" cy="0"/>
          </a:xfrm>
          <a:prstGeom prst="line">
            <a:avLst/>
          </a:prstGeom>
          <a:ln w="50800">
            <a:prstDash val="lgDashDotDot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그룹 46"/>
          <p:cNvGrpSpPr/>
          <p:nvPr/>
        </p:nvGrpSpPr>
        <p:grpSpPr>
          <a:xfrm>
            <a:off x="2339752" y="5301208"/>
            <a:ext cx="1368152" cy="1008112"/>
            <a:chOff x="5577256" y="4077072"/>
            <a:chExt cx="1646989" cy="1428750"/>
          </a:xfrm>
        </p:grpSpPr>
        <p:grpSp>
          <p:nvGrpSpPr>
            <p:cNvPr id="48" name="그룹 10"/>
            <p:cNvGrpSpPr>
              <a:grpSpLocks/>
            </p:cNvGrpSpPr>
            <p:nvPr/>
          </p:nvGrpSpPr>
          <p:grpSpPr bwMode="auto">
            <a:xfrm>
              <a:off x="5652120" y="4077072"/>
              <a:ext cx="1422400" cy="1428750"/>
              <a:chOff x="2643174" y="2633656"/>
              <a:chExt cx="1665369" cy="1673354"/>
            </a:xfrm>
          </p:grpSpPr>
          <p:sp>
            <p:nvSpPr>
              <p:cNvPr id="50" name="타원 49"/>
              <p:cNvSpPr/>
              <p:nvPr/>
            </p:nvSpPr>
            <p:spPr>
              <a:xfrm>
                <a:off x="2645033" y="2633656"/>
                <a:ext cx="1663510" cy="1664057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100000">
                    <a:srgbClr val="CC3300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51" name="타원 50"/>
              <p:cNvSpPr/>
              <p:nvPr/>
            </p:nvSpPr>
            <p:spPr>
              <a:xfrm>
                <a:off x="2643174" y="2643182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7000">
                    <a:srgbClr val="FF9933"/>
                  </a:gs>
                  <a:gs pos="3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577256" y="4532051"/>
              <a:ext cx="1646989" cy="82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competitor</a:t>
              </a:r>
              <a:r>
                <a:rPr lang="en-US" altLang="ko-KR" sz="1600" dirty="0" smtClean="0"/>
                <a:t> </a:t>
              </a:r>
              <a:endParaRPr lang="ko-KR" altLang="en-US" sz="1600" dirty="0"/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7164288" y="3861048"/>
            <a:ext cx="1403647" cy="1080120"/>
            <a:chOff x="4860032" y="4005064"/>
            <a:chExt cx="1844568" cy="1463675"/>
          </a:xfrm>
        </p:grpSpPr>
        <p:grpSp>
          <p:nvGrpSpPr>
            <p:cNvPr id="58" name="그룹 5"/>
            <p:cNvGrpSpPr>
              <a:grpSpLocks/>
            </p:cNvGrpSpPr>
            <p:nvPr/>
          </p:nvGrpSpPr>
          <p:grpSpPr bwMode="auto">
            <a:xfrm>
              <a:off x="4860032" y="4005064"/>
              <a:ext cx="1430338" cy="1463675"/>
              <a:chOff x="3724143" y="3583241"/>
              <a:chExt cx="1674605" cy="1714512"/>
            </a:xfrm>
          </p:grpSpPr>
          <p:sp>
            <p:nvSpPr>
              <p:cNvPr id="60" name="타원 59"/>
              <p:cNvSpPr/>
              <p:nvPr/>
            </p:nvSpPr>
            <p:spPr>
              <a:xfrm>
                <a:off x="3735295" y="3633448"/>
                <a:ext cx="1663453" cy="16643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4478"/>
                  </a:gs>
                  <a:gs pos="0">
                    <a:srgbClr val="005DAA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61" name="타원 60"/>
              <p:cNvSpPr/>
              <p:nvPr/>
            </p:nvSpPr>
            <p:spPr>
              <a:xfrm>
                <a:off x="3724143" y="3583241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4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pic>
            <p:nvPicPr>
              <p:cNvPr id="62" name="Picture 2" descr="G:\2010년-kim's file\BIZDESIGN-MARKETING\다이어그램 부속이미지\원형반사4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52846" y="3643314"/>
                <a:ext cx="1616870" cy="1528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" name="타원 62"/>
              <p:cNvSpPr/>
              <p:nvPr/>
            </p:nvSpPr>
            <p:spPr>
              <a:xfrm>
                <a:off x="4086646" y="3646495"/>
                <a:ext cx="975895" cy="711199"/>
              </a:xfrm>
              <a:prstGeom prst="ellipse">
                <a:avLst/>
              </a:prstGeom>
              <a:gradFill flip="none" rotWithShape="1">
                <a:gsLst>
                  <a:gs pos="8000">
                    <a:schemeClr val="bg1">
                      <a:alpha val="76000"/>
                    </a:schemeClr>
                  </a:gs>
                  <a:gs pos="69000">
                    <a:schemeClr val="bg1">
                      <a:alpha val="3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4932038" y="4581128"/>
              <a:ext cx="1772562" cy="391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competitor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1043608" y="4221088"/>
            <a:ext cx="1368152" cy="1008112"/>
            <a:chOff x="5577255" y="4077072"/>
            <a:chExt cx="1840752" cy="1428750"/>
          </a:xfrm>
        </p:grpSpPr>
        <p:grpSp>
          <p:nvGrpSpPr>
            <p:cNvPr id="65" name="그룹 10"/>
            <p:cNvGrpSpPr>
              <a:grpSpLocks/>
            </p:cNvGrpSpPr>
            <p:nvPr/>
          </p:nvGrpSpPr>
          <p:grpSpPr bwMode="auto">
            <a:xfrm>
              <a:off x="5652120" y="4077072"/>
              <a:ext cx="1422400" cy="1428750"/>
              <a:chOff x="2643174" y="2633656"/>
              <a:chExt cx="1665369" cy="1673354"/>
            </a:xfrm>
          </p:grpSpPr>
          <p:sp>
            <p:nvSpPr>
              <p:cNvPr id="67" name="타원 66"/>
              <p:cNvSpPr/>
              <p:nvPr/>
            </p:nvSpPr>
            <p:spPr>
              <a:xfrm>
                <a:off x="2645033" y="2633656"/>
                <a:ext cx="1663510" cy="1664057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100000">
                    <a:srgbClr val="CC3300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68" name="타원 67"/>
              <p:cNvSpPr/>
              <p:nvPr/>
            </p:nvSpPr>
            <p:spPr>
              <a:xfrm>
                <a:off x="2643174" y="2643182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7000">
                    <a:srgbClr val="FF9933"/>
                  </a:gs>
                  <a:gs pos="3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5577255" y="4485286"/>
              <a:ext cx="1840752" cy="436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competitor</a:t>
              </a:r>
              <a:r>
                <a:rPr lang="en-US" altLang="ko-KR" sz="1400" dirty="0" smtClean="0"/>
                <a:t> </a:t>
              </a:r>
              <a:endParaRPr lang="ko-KR" altLang="en-US" sz="1400" dirty="0"/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5940152" y="4941168"/>
            <a:ext cx="1475655" cy="1152128"/>
            <a:chOff x="4860032" y="4005064"/>
            <a:chExt cx="1844568" cy="1463675"/>
          </a:xfrm>
        </p:grpSpPr>
        <p:grpSp>
          <p:nvGrpSpPr>
            <p:cNvPr id="70" name="그룹 5"/>
            <p:cNvGrpSpPr>
              <a:grpSpLocks/>
            </p:cNvGrpSpPr>
            <p:nvPr/>
          </p:nvGrpSpPr>
          <p:grpSpPr bwMode="auto">
            <a:xfrm>
              <a:off x="4860032" y="4005064"/>
              <a:ext cx="1430338" cy="1463675"/>
              <a:chOff x="3724143" y="3583241"/>
              <a:chExt cx="1674605" cy="1714512"/>
            </a:xfrm>
          </p:grpSpPr>
          <p:sp>
            <p:nvSpPr>
              <p:cNvPr id="72" name="타원 71"/>
              <p:cNvSpPr/>
              <p:nvPr/>
            </p:nvSpPr>
            <p:spPr>
              <a:xfrm>
                <a:off x="3735295" y="3633448"/>
                <a:ext cx="1663453" cy="16643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4478"/>
                  </a:gs>
                  <a:gs pos="0">
                    <a:srgbClr val="005DAA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73" name="타원 72"/>
              <p:cNvSpPr/>
              <p:nvPr/>
            </p:nvSpPr>
            <p:spPr>
              <a:xfrm>
                <a:off x="3724143" y="3583241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4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pic>
            <p:nvPicPr>
              <p:cNvPr id="74" name="Picture 2" descr="G:\2010년-kim's file\BIZDESIGN-MARKETING\다이어그램 부속이미지\원형반사4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52846" y="3643314"/>
                <a:ext cx="1616870" cy="1528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" name="타원 74"/>
              <p:cNvSpPr/>
              <p:nvPr/>
            </p:nvSpPr>
            <p:spPr>
              <a:xfrm>
                <a:off x="4086646" y="3646495"/>
                <a:ext cx="975895" cy="711199"/>
              </a:xfrm>
              <a:prstGeom prst="ellipse">
                <a:avLst/>
              </a:prstGeom>
              <a:gradFill flip="none" rotWithShape="1">
                <a:gsLst>
                  <a:gs pos="8000">
                    <a:schemeClr val="bg1">
                      <a:alpha val="76000"/>
                    </a:schemeClr>
                  </a:gs>
                  <a:gs pos="69000">
                    <a:schemeClr val="bg1">
                      <a:alpha val="3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4932038" y="4581128"/>
              <a:ext cx="1772562" cy="391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competitor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6" name="그룹 75"/>
          <p:cNvGrpSpPr/>
          <p:nvPr/>
        </p:nvGrpSpPr>
        <p:grpSpPr>
          <a:xfrm>
            <a:off x="4644008" y="5301208"/>
            <a:ext cx="1475655" cy="1080120"/>
            <a:chOff x="4860032" y="4005064"/>
            <a:chExt cx="1844568" cy="1463675"/>
          </a:xfrm>
        </p:grpSpPr>
        <p:grpSp>
          <p:nvGrpSpPr>
            <p:cNvPr id="77" name="그룹 5"/>
            <p:cNvGrpSpPr>
              <a:grpSpLocks/>
            </p:cNvGrpSpPr>
            <p:nvPr/>
          </p:nvGrpSpPr>
          <p:grpSpPr bwMode="auto">
            <a:xfrm>
              <a:off x="4860032" y="4005064"/>
              <a:ext cx="1430338" cy="1463675"/>
              <a:chOff x="3724143" y="3583241"/>
              <a:chExt cx="1674605" cy="1714512"/>
            </a:xfrm>
          </p:grpSpPr>
          <p:sp>
            <p:nvSpPr>
              <p:cNvPr id="79" name="타원 78"/>
              <p:cNvSpPr/>
              <p:nvPr/>
            </p:nvSpPr>
            <p:spPr>
              <a:xfrm>
                <a:off x="3735295" y="3633448"/>
                <a:ext cx="1663453" cy="16643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4478"/>
                  </a:gs>
                  <a:gs pos="0">
                    <a:srgbClr val="005DAA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80" name="타원 79"/>
              <p:cNvSpPr/>
              <p:nvPr/>
            </p:nvSpPr>
            <p:spPr>
              <a:xfrm>
                <a:off x="3724143" y="3583241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4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pic>
            <p:nvPicPr>
              <p:cNvPr id="81" name="Picture 2" descr="G:\2010년-kim's file\BIZDESIGN-MARKETING\다이어그램 부속이미지\원형반사4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52846" y="3643314"/>
                <a:ext cx="1616870" cy="1528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" name="타원 81"/>
              <p:cNvSpPr/>
              <p:nvPr/>
            </p:nvSpPr>
            <p:spPr>
              <a:xfrm>
                <a:off x="4086646" y="3646495"/>
                <a:ext cx="975895" cy="711199"/>
              </a:xfrm>
              <a:prstGeom prst="ellipse">
                <a:avLst/>
              </a:prstGeom>
              <a:gradFill flip="none" rotWithShape="1">
                <a:gsLst>
                  <a:gs pos="8000">
                    <a:schemeClr val="bg1">
                      <a:alpha val="76000"/>
                    </a:schemeClr>
                  </a:gs>
                  <a:gs pos="69000">
                    <a:schemeClr val="bg1">
                      <a:alpha val="3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4932038" y="4581128"/>
              <a:ext cx="1772562" cy="391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competitor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3635896" y="4509120"/>
            <a:ext cx="1368152" cy="1008112"/>
            <a:chOff x="5577256" y="4077072"/>
            <a:chExt cx="1646989" cy="1428750"/>
          </a:xfrm>
        </p:grpSpPr>
        <p:grpSp>
          <p:nvGrpSpPr>
            <p:cNvPr id="84" name="그룹 10"/>
            <p:cNvGrpSpPr>
              <a:grpSpLocks/>
            </p:cNvGrpSpPr>
            <p:nvPr/>
          </p:nvGrpSpPr>
          <p:grpSpPr bwMode="auto">
            <a:xfrm>
              <a:off x="5652120" y="4077072"/>
              <a:ext cx="1422400" cy="1428750"/>
              <a:chOff x="2643174" y="2633656"/>
              <a:chExt cx="1665369" cy="1673354"/>
            </a:xfrm>
          </p:grpSpPr>
          <p:sp>
            <p:nvSpPr>
              <p:cNvPr id="86" name="타원 85"/>
              <p:cNvSpPr/>
              <p:nvPr/>
            </p:nvSpPr>
            <p:spPr>
              <a:xfrm>
                <a:off x="2645033" y="2633656"/>
                <a:ext cx="1663510" cy="1664057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100000">
                    <a:srgbClr val="CC3300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87" name="타원 86"/>
              <p:cNvSpPr/>
              <p:nvPr/>
            </p:nvSpPr>
            <p:spPr>
              <a:xfrm>
                <a:off x="2643174" y="2643182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7000">
                    <a:srgbClr val="FF9933"/>
                  </a:gs>
                  <a:gs pos="3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5577256" y="4532051"/>
              <a:ext cx="1646989" cy="82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competitor</a:t>
              </a:r>
              <a:r>
                <a:rPr lang="en-US" altLang="ko-KR" sz="1600" dirty="0" smtClean="0"/>
                <a:t> </a:t>
              </a:r>
              <a:endParaRPr lang="ko-KR" altLang="en-US" sz="1600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3635896" y="6519446"/>
            <a:ext cx="208823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Lexical association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Administrator\AppData\Local\Microsoft\Windows\Temporary Internet Files\Content.IE5\I5ROT5VU\MC9000132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675719">
            <a:off x="3429590" y="2777472"/>
            <a:ext cx="897941" cy="167627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 rot="19307798">
            <a:off x="3587507" y="3078411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Konglish</a:t>
            </a:r>
            <a:endParaRPr lang="ko-KR" altLang="en-US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461</Words>
  <Application>Microsoft Office PowerPoint</Application>
  <PresentationFormat>화면 슬라이드 쇼(4:3)</PresentationFormat>
  <Paragraphs>211</Paragraphs>
  <Slides>12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12</vt:i4>
      </vt:variant>
    </vt:vector>
  </HeadingPairs>
  <TitlesOfParts>
    <vt:vector size="14" baseType="lpstr">
      <vt:lpstr>Office 테마</vt:lpstr>
      <vt:lpstr>Diseño predeterminado</vt:lpstr>
      <vt:lpstr>Korean L2 learners' perceptions of the language cue: Konglish vs. English </vt:lpstr>
      <vt:lpstr>슬라이드 2</vt:lpstr>
      <vt:lpstr>Activation Mechanism in Bilingual Mental Lexicon</vt:lpstr>
      <vt:lpstr>슬라이드 4</vt:lpstr>
      <vt:lpstr>슬라이드 5</vt:lpstr>
      <vt:lpstr>L1 access in L2</vt:lpstr>
      <vt:lpstr>Konglish Production and Konglish Awareness</vt:lpstr>
      <vt:lpstr>슬라이드 8</vt:lpstr>
      <vt:lpstr>슬라이드 9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L2 learners' perceptions of the language cue: Konglish vs. English</dc:title>
  <dc:creator>Owner</dc:creator>
  <cp:lastModifiedBy>Owner</cp:lastModifiedBy>
  <cp:revision>58</cp:revision>
  <dcterms:created xsi:type="dcterms:W3CDTF">2012-10-17T06:35:32Z</dcterms:created>
  <dcterms:modified xsi:type="dcterms:W3CDTF">2012-10-19T06:58:31Z</dcterms:modified>
</cp:coreProperties>
</file>