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68" r:id="rId3"/>
    <p:sldId id="273" r:id="rId4"/>
    <p:sldId id="272" r:id="rId5"/>
    <p:sldId id="256" r:id="rId6"/>
    <p:sldId id="274" r:id="rId7"/>
    <p:sldId id="259" r:id="rId8"/>
    <p:sldId id="261" r:id="rId9"/>
    <p:sldId id="260" r:id="rId10"/>
    <p:sldId id="266" r:id="rId11"/>
    <p:sldId id="257" r:id="rId12"/>
    <p:sldId id="265" r:id="rId13"/>
    <p:sldId id="269" r:id="rId14"/>
    <p:sldId id="258" r:id="rId15"/>
    <p:sldId id="267" r:id="rId16"/>
    <p:sldId id="263" r:id="rId1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D5CAB-E03C-43A1-BE16-F48B3BC2CD5D}" type="datetimeFigureOut">
              <a:rPr lang="ko-KR" altLang="en-US" smtClean="0"/>
              <a:pPr>
                <a:defRPr/>
              </a:pPr>
              <a:t>2018-12-04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3EB7B-3008-4BE1-AA76-E145118E3EEF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504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5CD81C-2E79-4267-AE60-F2943480EB4E}" type="datetimeFigureOut">
              <a:rPr lang="ko-KR" altLang="en-US" smtClean="0"/>
              <a:pPr>
                <a:defRPr/>
              </a:pPr>
              <a:t>2018-12-04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59A75C-4FC7-47F6-94B8-02B417191007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539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97D03E-B943-4CA0-9BBA-9E698B453356}" type="datetimeFigureOut">
              <a:rPr lang="ko-KR" altLang="en-US" smtClean="0"/>
              <a:pPr>
                <a:defRPr/>
              </a:pPr>
              <a:t>2018-12-04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A1B3D-6085-4209-865C-B01E93AFEAC9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39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E68A5-B365-41B3-8A2E-4468182ABF38}" type="datetimeFigureOut">
              <a:rPr lang="ko-KR" altLang="en-US" smtClean="0"/>
              <a:pPr>
                <a:defRPr/>
              </a:pPr>
              <a:t>2018-12-04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3B299-A5F4-40C9-88ED-7C601E86C46B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62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209BAB-0657-44B4-B51D-FD487743D421}" type="datetimeFigureOut">
              <a:rPr lang="ko-KR" altLang="en-US" smtClean="0"/>
              <a:pPr>
                <a:defRPr/>
              </a:pPr>
              <a:t>2018-12-04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78B1F-7BC2-4575-B6DD-438875649699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328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681B4F-C0E9-4994-B536-A473E537A561}" type="datetimeFigureOut">
              <a:rPr lang="ko-KR" altLang="en-US" smtClean="0"/>
              <a:pPr>
                <a:defRPr/>
              </a:pPr>
              <a:t>2018-12-04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31FFB-F386-469B-BE15-9A6243979813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805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EEB4F0-998D-44B2-AE9F-1BECE8F8024E}" type="datetimeFigureOut">
              <a:rPr lang="ko-KR" altLang="en-US" smtClean="0"/>
              <a:pPr>
                <a:defRPr/>
              </a:pPr>
              <a:t>2018-12-04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A7F15-5A6F-4BBF-AFFF-0B114CE55744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119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A0ABA6-1B1C-4D89-A93F-FC6E84B98251}" type="datetimeFigureOut">
              <a:rPr lang="ko-KR" altLang="en-US" smtClean="0"/>
              <a:pPr>
                <a:defRPr/>
              </a:pPr>
              <a:t>2018-12-04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F6559-2EEB-4C55-9247-0C30941BD396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04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2FE3B9-4B00-4264-8C33-21094B686DF2}" type="datetimeFigureOut">
              <a:rPr lang="ko-KR" altLang="en-US" smtClean="0"/>
              <a:pPr>
                <a:defRPr/>
              </a:pPr>
              <a:t>2018-12-04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705F2-3DAE-488F-9C0B-B7CA657DDE52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090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C76CBF-7978-411C-A575-97BB751F90F4}" type="datetimeFigureOut">
              <a:rPr lang="ko-KR" altLang="en-US" smtClean="0"/>
              <a:pPr>
                <a:defRPr/>
              </a:pPr>
              <a:t>2018-12-04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5AB00-997B-464C-ABEB-EBB53715B402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785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03AE2-14E7-498C-9E49-F6A71CD8F635}" type="datetimeFigureOut">
              <a:rPr lang="ko-KR" altLang="en-US" smtClean="0"/>
              <a:pPr>
                <a:defRPr/>
              </a:pPr>
              <a:t>2018-12-04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0EBF3-BA3D-4447-B5FF-5F31E023FC16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589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C149B6-DF94-4CF7-8B1B-F76E8E934C33}" type="datetimeFigureOut">
              <a:rPr lang="ko-KR" altLang="en-US" smtClean="0"/>
              <a:pPr>
                <a:defRPr/>
              </a:pPr>
              <a:t>2018-12-04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90F0DF-43C0-4539-AF92-3001069A0A4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15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altLang="ko-KR" dirty="0" smtClean="0"/>
              <a:t>Chapter 14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ko-KR" dirty="0" smtClean="0"/>
              <a:t>Communicative </a:t>
            </a:r>
            <a:r>
              <a:rPr lang="en-US" altLang="ko-KR" dirty="0" smtClean="0"/>
              <a:t>Language Teaching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5609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dirty="0" smtClean="0"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ko-KR" dirty="0" smtClean="0"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ko-KR" dirty="0" smtClean="0">
              <a:latin typeface="Monotype Corsiva" pitchFamily="66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ko-KR" dirty="0" smtClean="0">
                <a:latin typeface="Monotype Corsiva" pitchFamily="66" charset="0"/>
              </a:rPr>
              <a:t>Q: 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ko-KR" dirty="0" smtClean="0">
                <a:latin typeface="Monotype Corsiva" pitchFamily="66" charset="0"/>
              </a:rPr>
              <a:t>Ellis (1982) suggests that the communicative activities are sufficient for acquisition to take place. What do you think?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800" b="1" dirty="0" smtClean="0">
                <a:latin typeface="Monotype Corsiva" pitchFamily="66" charset="0"/>
              </a:rPr>
              <a:t>Fluency vs. Accuracy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endParaRPr lang="en-US" altLang="ko-KR" sz="1400" dirty="0" smtClean="0">
              <a:latin typeface="Monotype Corsiva" pitchFamily="66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Restructuring</a:t>
            </a:r>
            <a:r>
              <a:rPr lang="en-US" altLang="ko-KR" sz="2800" dirty="0" smtClean="0">
                <a:latin typeface="Monotype Corsiva" pitchFamily="66" charset="0"/>
              </a:rPr>
              <a:t> of "grammar" principally takes place when learners attend to and notice features in input (Schmidt, 1990).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  <a:defRPr/>
            </a:pPr>
            <a:endParaRPr lang="en-US" altLang="ko-KR" sz="2800" dirty="0" smtClean="0">
              <a:latin typeface="Monotype Corsiva" pitchFamily="66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ko-KR" sz="2800" dirty="0" smtClean="0">
                <a:latin typeface="Monotype Corsiva" pitchFamily="66" charset="0"/>
              </a:rPr>
              <a:t>For L2 grammatical development to occur, learners must pay attention to form and </a:t>
            </a:r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notice</a:t>
            </a:r>
            <a:r>
              <a:rPr lang="en-US" altLang="ko-KR" sz="2800" dirty="0" smtClean="0">
                <a:latin typeface="Monotype Corsiva" pitchFamily="66" charset="0"/>
              </a:rPr>
              <a:t> gaps between the provisional state of their grammatical knowledge and the communicative demand of the context(</a:t>
            </a:r>
            <a:r>
              <a:rPr lang="en-US" altLang="ko-KR" sz="2800" dirty="0" err="1" smtClean="0">
                <a:latin typeface="Monotype Corsiva" pitchFamily="66" charset="0"/>
              </a:rPr>
              <a:t>Loschky</a:t>
            </a:r>
            <a:r>
              <a:rPr lang="en-US" altLang="ko-KR" sz="2800" dirty="0" smtClean="0">
                <a:latin typeface="Monotype Corsiva" pitchFamily="66" charset="0"/>
              </a:rPr>
              <a:t> and </a:t>
            </a:r>
            <a:r>
              <a:rPr lang="en-US" altLang="ko-KR" sz="2800" dirty="0" err="1" smtClean="0">
                <a:latin typeface="Monotype Corsiva" pitchFamily="66" charset="0"/>
              </a:rPr>
              <a:t>Bley-Vroman</a:t>
            </a:r>
            <a:r>
              <a:rPr lang="en-US" altLang="ko-KR" sz="2800" dirty="0" smtClean="0">
                <a:latin typeface="Monotype Corsiva" pitchFamily="66" charset="0"/>
              </a:rPr>
              <a:t>, 1993). </a:t>
            </a:r>
            <a:endParaRPr lang="ko-KR" altLang="en-US" sz="2800" dirty="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The idea of attention to form differs from explicit formal instruction. Long (1991) distinguishes between focus on forms and focus on form.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en-US" altLang="ko-K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Focus on 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en-US" altLang="ko-K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--similar to traditional grammar teaching (primary purpose is to teach language forms in isolation).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en-US" altLang="ko-K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 Focus on </a:t>
            </a:r>
            <a:r>
              <a:rPr lang="en-US" altLang="ko-K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form-</a:t>
            </a: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-- attempts to draw the student's attention to linguistic forms as they arise in activities whose primary focus is on meaning.</a:t>
            </a:r>
            <a:endParaRPr lang="ko-KR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altLang="ko-KR" sz="2400" dirty="0" smtClean="0">
              <a:latin typeface="Monotype Corsiva" pitchFamily="66" charset="0"/>
            </a:endParaRPr>
          </a:p>
          <a:p>
            <a:pPr>
              <a:buFont typeface="Wingdings 2" pitchFamily="18" charset="2"/>
              <a:buNone/>
            </a:pPr>
            <a:endParaRPr lang="en-US" altLang="ko-KR" sz="2400" dirty="0" smtClean="0">
              <a:latin typeface="Monotype Corsiva" pitchFamily="66" charset="0"/>
            </a:endParaRPr>
          </a:p>
          <a:p>
            <a:pPr>
              <a:buFont typeface="Wingdings 2" pitchFamily="18" charset="2"/>
              <a:buNone/>
            </a:pPr>
            <a:endParaRPr lang="en-US" altLang="ko-KR" sz="2400" dirty="0" smtClean="0">
              <a:latin typeface="Monotype Corsiva" pitchFamily="66" charset="0"/>
            </a:endParaRPr>
          </a:p>
          <a:p>
            <a:pPr>
              <a:buFont typeface="Wingdings 2" pitchFamily="18" charset="2"/>
              <a:buNone/>
            </a:pPr>
            <a:endParaRPr lang="en-US" altLang="ko-KR" sz="2400" dirty="0" smtClean="0">
              <a:latin typeface="Monotype Corsiva" pitchFamily="66" charset="0"/>
            </a:endParaRPr>
          </a:p>
          <a:p>
            <a:pPr>
              <a:buFont typeface="Wingdings 2" pitchFamily="18" charset="2"/>
              <a:buNone/>
            </a:pPr>
            <a:endParaRPr lang="en-US" altLang="ko-KR" sz="2400" dirty="0" smtClean="0">
              <a:latin typeface="Monotype Corsiva" pitchFamily="66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ko-KR" dirty="0" smtClean="0">
                <a:latin typeface="Monotype Corsiva" pitchFamily="66" charset="0"/>
              </a:rPr>
              <a:t>Q: </a:t>
            </a:r>
          </a:p>
          <a:p>
            <a:pPr algn="ctr">
              <a:buFont typeface="Wingdings 2" pitchFamily="18" charset="2"/>
              <a:buNone/>
            </a:pPr>
            <a:r>
              <a:rPr lang="en-US" altLang="ko-KR" dirty="0" smtClean="0">
                <a:latin typeface="Monotype Corsiva" pitchFamily="66" charset="0"/>
              </a:rPr>
              <a:t>Are the authentic materials always good?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내용 개체 틀 4"/>
          <p:cNvSpPr>
            <a:spLocks noGrp="1"/>
          </p:cNvSpPr>
          <p:nvPr>
            <p:ph idx="1"/>
          </p:nvPr>
        </p:nvSpPr>
        <p:spPr>
          <a:xfrm>
            <a:off x="152400" y="152400"/>
            <a:ext cx="8686800" cy="65532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600" dirty="0" smtClean="0">
                <a:latin typeface="Monotype Corsiva" pitchFamily="66" charset="0"/>
              </a:rPr>
              <a:t>In an ideal communicative language teaching…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ko-KR" sz="24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Classroom goals are focused on </a:t>
            </a:r>
            <a:r>
              <a:rPr lang="en-US" altLang="ko-K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altLang="ko-K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components of communicative competence.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techniques are designed to engage learners in the </a:t>
            </a:r>
            <a:r>
              <a:rPr lang="en-US" altLang="ko-K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pragmatic, authentic, functional use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language for meaningful purposes.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ko-K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Fluency and accuracy are seen as complementary principles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underlying communicative techniques.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ultimately have to </a:t>
            </a:r>
            <a:r>
              <a:rPr lang="en-US" altLang="ko-K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language, </a:t>
            </a:r>
            <a:r>
              <a:rPr lang="en-US" altLang="ko-K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productively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receptively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(Brown, 1994, p. 245)</a:t>
            </a:r>
            <a:endParaRPr lang="ko-KR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내용 개체 틀 4"/>
          <p:cNvSpPr>
            <a:spLocks noGrp="1"/>
          </p:cNvSpPr>
          <p:nvPr>
            <p:ph idx="1"/>
          </p:nvPr>
        </p:nvSpPr>
        <p:spPr>
          <a:xfrm>
            <a:off x="152400" y="304800"/>
            <a:ext cx="8915400" cy="6248400"/>
          </a:xfrm>
        </p:spPr>
        <p:txBody>
          <a:bodyPr/>
          <a:lstStyle/>
          <a:p>
            <a:pPr algn="just" latinLnBrk="0">
              <a:buFont typeface="Wingdings 2" pitchFamily="18" charset="2"/>
              <a:buNone/>
              <a:defRPr/>
            </a:pPr>
            <a:r>
              <a:rPr lang="en-US" altLang="ko-KR" sz="2800" dirty="0" smtClean="0">
                <a:latin typeface="Monotype Corsiva" pitchFamily="66" charset="0"/>
              </a:rPr>
              <a:t>When you apply Communicative Language Teaching to your own</a:t>
            </a:r>
          </a:p>
          <a:p>
            <a:pPr algn="just" latinLnBrk="0">
              <a:buFont typeface="Wingdings 2" pitchFamily="18" charset="2"/>
              <a:buNone/>
              <a:defRPr/>
            </a:pPr>
            <a:r>
              <a:rPr lang="en-US" altLang="ko-KR" sz="2800" dirty="0" smtClean="0">
                <a:latin typeface="Monotype Corsiva" pitchFamily="66" charset="0"/>
              </a:rPr>
              <a:t>teaching, you might want to check these out.</a:t>
            </a:r>
          </a:p>
          <a:p>
            <a:pPr algn="just" latinLnBrk="0">
              <a:buFont typeface="Wingdings 2" pitchFamily="18" charset="2"/>
              <a:buNone/>
              <a:defRPr/>
            </a:pPr>
            <a:endParaRPr lang="en-US" altLang="ko-KR" sz="1600" dirty="0" smtClean="0">
              <a:latin typeface="Monotype Corsiva" pitchFamily="66" charset="0"/>
            </a:endParaRPr>
          </a:p>
          <a:p>
            <a:pPr latinLnBrk="0">
              <a:buFont typeface="Wingdings" panose="05000000000000000000" pitchFamily="2" charset="2"/>
              <a:buChar char="ü"/>
              <a:defRPr/>
            </a:pPr>
            <a:r>
              <a:rPr lang="ko-KR" altLang="ko-KR" sz="2600" dirty="0" smtClean="0">
                <a:latin typeface="Times New Roman" pitchFamily="18" charset="0"/>
                <a:cs typeface="Times New Roman" pitchFamily="18" charset="0"/>
              </a:rPr>
              <a:t>Does the format and material of the lesson not only provide useful "input" for the learner but also lead to "</a:t>
            </a:r>
            <a:r>
              <a:rPr lang="ko-KR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ko-KR" altLang="ko-KR" sz="2600" dirty="0" smtClean="0">
                <a:latin typeface="Times New Roman" pitchFamily="18" charset="0"/>
                <a:cs typeface="Times New Roman" pitchFamily="18" charset="0"/>
              </a:rPr>
              <a:t>" and language production by the learner? </a:t>
            </a:r>
            <a:endParaRPr lang="en-US" altLang="ko-KR" sz="2600" dirty="0" smtClean="0">
              <a:latin typeface="Times New Roman" pitchFamily="18" charset="0"/>
              <a:cs typeface="Times New Roman" pitchFamily="18" charset="0"/>
            </a:endParaRPr>
          </a:p>
          <a:p>
            <a:pPr latinLnBrk="0">
              <a:defRPr/>
            </a:pPr>
            <a:endParaRPr lang="ko-KR" altLang="ko-KR" sz="2600" dirty="0" smtClean="0">
              <a:latin typeface="Times New Roman" pitchFamily="18" charset="0"/>
              <a:cs typeface="Times New Roman" pitchFamily="18" charset="0"/>
            </a:endParaRPr>
          </a:p>
          <a:p>
            <a:pPr latinLnBrk="0">
              <a:buFont typeface="Wingdings" panose="05000000000000000000" pitchFamily="2" charset="2"/>
              <a:buChar char="ü"/>
              <a:defRPr/>
            </a:pPr>
            <a:r>
              <a:rPr lang="ko-KR" altLang="ko-KR" sz="2600" dirty="0" smtClean="0">
                <a:latin typeface="Times New Roman" pitchFamily="18" charset="0"/>
                <a:cs typeface="Times New Roman" pitchFamily="18" charset="0"/>
              </a:rPr>
              <a:t>Does the material and the format help to generate </a:t>
            </a:r>
            <a:r>
              <a:rPr lang="ko-KR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spontaneous language-use </a:t>
            </a:r>
            <a:r>
              <a:rPr lang="ko-KR" altLang="ko-KR" sz="2600" dirty="0" smtClean="0">
                <a:latin typeface="Times New Roman" pitchFamily="18" charset="0"/>
                <a:cs typeface="Times New Roman" pitchFamily="18" charset="0"/>
              </a:rPr>
              <a:t>that is not easily predictable? </a:t>
            </a:r>
            <a:endParaRPr lang="en-US" altLang="ko-KR" sz="2600" dirty="0" smtClean="0">
              <a:latin typeface="Times New Roman" pitchFamily="18" charset="0"/>
              <a:cs typeface="Times New Roman" pitchFamily="18" charset="0"/>
            </a:endParaRPr>
          </a:p>
          <a:p>
            <a:pPr latinLnBrk="0">
              <a:defRPr/>
            </a:pPr>
            <a:endParaRPr lang="ko-KR" altLang="ko-KR" sz="2600" dirty="0" smtClean="0">
              <a:latin typeface="Times New Roman" pitchFamily="18" charset="0"/>
              <a:cs typeface="Times New Roman" pitchFamily="18" charset="0"/>
            </a:endParaRPr>
          </a:p>
          <a:p>
            <a:pPr latinLnBrk="0">
              <a:buFont typeface="Wingdings" panose="05000000000000000000" pitchFamily="2" charset="2"/>
              <a:buChar char="ü"/>
              <a:defRPr/>
            </a:pPr>
            <a:r>
              <a:rPr lang="en-US" altLang="ko-KR" sz="2600" dirty="0" smtClean="0">
                <a:latin typeface="Times New Roman" pitchFamily="18" charset="0"/>
                <a:cs typeface="Times New Roman" pitchFamily="18" charset="0"/>
              </a:rPr>
              <a:t>Does your lesson contain </a:t>
            </a:r>
            <a:r>
              <a:rPr lang="ko-KR" altLang="ko-KR" sz="2600" dirty="0" smtClean="0">
                <a:latin typeface="Times New Roman" pitchFamily="18" charset="0"/>
                <a:cs typeface="Times New Roman" pitchFamily="18" charset="0"/>
              </a:rPr>
              <a:t>something that helps the learners to improve their generative and </a:t>
            </a:r>
            <a:r>
              <a:rPr lang="ko-KR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pragmatic</a:t>
            </a:r>
            <a:r>
              <a:rPr lang="ko-KR" altLang="ko-KR" sz="2600" dirty="0" smtClean="0">
                <a:latin typeface="Times New Roman" pitchFamily="18" charset="0"/>
                <a:cs typeface="Times New Roman" pitchFamily="18" charset="0"/>
              </a:rPr>
              <a:t> competence rather than simply use fossilised resources?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ko-KR" altLang="en-US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내용 개체 틀 4"/>
          <p:cNvSpPr>
            <a:spLocks noGrp="1"/>
          </p:cNvSpPr>
          <p:nvPr>
            <p:ph idx="1"/>
          </p:nvPr>
        </p:nvSpPr>
        <p:spPr>
          <a:xfrm>
            <a:off x="76200" y="304800"/>
            <a:ext cx="8991600" cy="62484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altLang="ko-K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altLang="ko-KR" sz="2800" dirty="0" smtClean="0">
              <a:latin typeface="Monotype Corsiva" pitchFamily="66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Create 3 communicative activities(tasks)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altLang="ko-KR" sz="2800" dirty="0" smtClean="0">
              <a:latin typeface="Monotype Corsiva" pitchFamily="66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n-US" altLang="ko-KR" sz="2800" dirty="0">
              <a:latin typeface="Monotype Corsiva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Monotype Corsiva" pitchFamily="66" charset="0"/>
              </a:rPr>
              <a:t>Learners’ profile (age, L2 etc.)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Monotype Corsiva" pitchFamily="66" charset="0"/>
              </a:rPr>
              <a:t>Language form &amp; function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Monotype Corsiva" pitchFamily="66" charset="0"/>
              </a:rPr>
              <a:t>fluency &amp; accuracy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Monotype Corsiva" pitchFamily="66" charset="0"/>
              </a:rPr>
              <a:t>Sequence based on difficulties </a:t>
            </a:r>
          </a:p>
          <a:p>
            <a:pPr marL="0" indent="0">
              <a:buNone/>
            </a:pPr>
            <a:r>
              <a:rPr lang="en-US" altLang="ko-KR" sz="2800" dirty="0">
                <a:latin typeface="Monotype Corsiva" pitchFamily="66" charset="0"/>
              </a:rPr>
              <a:t> </a:t>
            </a:r>
            <a:r>
              <a:rPr lang="en-US" altLang="ko-KR" sz="2800" dirty="0" smtClean="0">
                <a:latin typeface="Monotype Corsiva" pitchFamily="66" charset="0"/>
              </a:rPr>
              <a:t>   	: cognitively less demanding – more demanding </a:t>
            </a:r>
          </a:p>
          <a:p>
            <a:pPr marL="0" indent="0" eaLnBrk="1" hangingPunct="1">
              <a:buNone/>
            </a:pPr>
            <a:r>
              <a:rPr lang="en-US" altLang="ko-KR" sz="2800" dirty="0" smtClean="0">
                <a:latin typeface="Monotype Corsiva" pitchFamily="66" charset="0"/>
              </a:rPr>
              <a:t>	: language</a:t>
            </a:r>
            <a:r>
              <a:rPr lang="en-US" altLang="ko-KR" sz="2800" dirty="0">
                <a:latin typeface="Monotype Corsiva" pitchFamily="66" charset="0"/>
              </a:rPr>
              <a:t> </a:t>
            </a:r>
            <a:r>
              <a:rPr lang="en-US" altLang="ko-KR" sz="2800" dirty="0" smtClean="0">
                <a:latin typeface="Monotype Corsiva" pitchFamily="66" charset="0"/>
              </a:rPr>
              <a:t>reception – language production </a:t>
            </a:r>
          </a:p>
          <a:p>
            <a:pPr marL="0" indent="0" eaLnBrk="1" hangingPunct="1">
              <a:buNone/>
            </a:pPr>
            <a:r>
              <a:rPr lang="en-US" altLang="ko-KR" sz="2800" dirty="0">
                <a:latin typeface="Monotype Corsiva" pitchFamily="66" charset="0"/>
              </a:rPr>
              <a:t>	</a:t>
            </a:r>
            <a:r>
              <a:rPr lang="en-US" altLang="ko-KR" sz="2800" dirty="0" smtClean="0">
                <a:latin typeface="Monotype Corsiva" pitchFamily="66" charset="0"/>
              </a:rPr>
              <a:t>: more controlling – freer </a:t>
            </a:r>
            <a:endParaRPr lang="ko-KR" altLang="en-US" sz="2800" dirty="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Q: </a:t>
            </a:r>
          </a:p>
          <a:p>
            <a:pPr algn="ctr">
              <a:buNone/>
            </a:pPr>
            <a:r>
              <a:rPr lang="en-US" altLang="ko-KR" sz="2800" dirty="0">
                <a:latin typeface="Monotype Corsiva" pitchFamily="66" charset="0"/>
              </a:rPr>
              <a:t>How is CLT different from Chomsky’s view of language </a:t>
            </a:r>
            <a:r>
              <a:rPr lang="en-US" altLang="ko-KR" sz="2800" dirty="0" smtClean="0">
                <a:latin typeface="Monotype Corsiva" pitchFamily="66" charset="0"/>
              </a:rPr>
              <a:t>? (p.153,159)</a:t>
            </a:r>
            <a:endParaRPr lang="en-US" altLang="ko-KR" sz="2800" dirty="0"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				</a:t>
            </a:r>
            <a:endParaRPr lang="ko-KR" altLang="en-US" sz="2800" dirty="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Q: </a:t>
            </a:r>
          </a:p>
          <a:p>
            <a:pPr algn="ctr">
              <a:buNone/>
            </a:pPr>
            <a:r>
              <a:rPr lang="en-US" altLang="ko-KR" sz="2800" dirty="0">
                <a:latin typeface="Monotype Corsiva" pitchFamily="66" charset="0"/>
              </a:rPr>
              <a:t>How is CLT different from </a:t>
            </a:r>
            <a:r>
              <a:rPr lang="en-US" altLang="ko-KR" sz="2800" dirty="0" smtClean="0">
                <a:latin typeface="Monotype Corsiva" pitchFamily="66" charset="0"/>
              </a:rPr>
              <a:t>Audiolingual Method?</a:t>
            </a:r>
          </a:p>
          <a:p>
            <a:pPr algn="ctr">
              <a:buNone/>
            </a:pPr>
            <a:r>
              <a:rPr lang="en-US" altLang="ko-KR" sz="2800" dirty="0" smtClean="0">
                <a:latin typeface="Monotype Corsiva" pitchFamily="66" charset="0"/>
              </a:rPr>
              <a:t>(p.156)</a:t>
            </a:r>
            <a:endParaRPr lang="en-US" altLang="ko-KR" sz="2800" dirty="0"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				</a:t>
            </a:r>
            <a:endParaRPr lang="ko-KR" altLang="en-US" sz="28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2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Q: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What </a:t>
            </a:r>
            <a:r>
              <a:rPr lang="en-US" altLang="ko-KR" sz="2800" dirty="0" smtClean="0">
                <a:latin typeface="Monotype Corsiva" pitchFamily="66" charset="0"/>
              </a:rPr>
              <a:t>do we need for successful communication?</a:t>
            </a:r>
            <a:endParaRPr lang="en-US" altLang="ko-KR" sz="2800" dirty="0" smtClean="0"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				</a:t>
            </a:r>
            <a:endParaRPr lang="ko-KR" altLang="en-US" sz="28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550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내용 개체 틀 4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800" dirty="0" smtClean="0">
                <a:latin typeface="Monotype Corsiva" pitchFamily="66" charset="0"/>
              </a:rPr>
              <a:t>Communicative Competence (</a:t>
            </a:r>
            <a:r>
              <a:rPr lang="en-US" altLang="ko-KR" sz="2800" dirty="0" err="1" smtClean="0">
                <a:latin typeface="Monotype Corsiva" pitchFamily="66" charset="0"/>
              </a:rPr>
              <a:t>Canale</a:t>
            </a:r>
            <a:r>
              <a:rPr lang="en-US" altLang="ko-KR" sz="2800" dirty="0" smtClean="0">
                <a:latin typeface="Monotype Corsiva" pitchFamily="66" charset="0"/>
              </a:rPr>
              <a:t> and Swain, 1980) </a:t>
            </a:r>
            <a:endParaRPr lang="ko-KR" altLang="en-US" sz="2800" dirty="0" smtClean="0"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ko-KR" sz="1800" dirty="0" smtClean="0">
              <a:latin typeface="Monotype Corsiva" pitchFamily="66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ko-K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Grammatical competence</a:t>
            </a:r>
            <a:r>
              <a:rPr lang="en-US" altLang="ko-KR" sz="2800" dirty="0" smtClean="0">
                <a:latin typeface="Monotype Corsiva" pitchFamily="66" charset="0"/>
              </a:rPr>
              <a:t>: words and rules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000" dirty="0" smtClean="0"/>
              <a:t>	What words do I use? How do I put them into phrases and sentences?</a:t>
            </a:r>
            <a:endParaRPr lang="en-US" altLang="ko-KR" sz="2000" dirty="0" smtClean="0">
              <a:latin typeface="Monotype Corsiva" pitchFamily="66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ko-K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Sociolinguistic competence</a:t>
            </a:r>
            <a:r>
              <a:rPr lang="en-US" altLang="ko-KR" sz="2800" dirty="0" smtClean="0">
                <a:latin typeface="Monotype Corsiva" pitchFamily="66" charset="0"/>
              </a:rPr>
              <a:t>: appropriateness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000" dirty="0" smtClean="0"/>
              <a:t>	Which words and phrases fit this setting and this topic? How can I express a specific attitude (courtesy, authority, friendliness, respect) when I need to? How do I know what attitude another person is expressing? </a:t>
            </a:r>
            <a:endParaRPr lang="en-US" altLang="ko-KR" sz="2000" dirty="0" smtClean="0">
              <a:latin typeface="Monotype Corsiva" pitchFamily="66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ko-K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Strategic competence</a:t>
            </a:r>
            <a:r>
              <a:rPr lang="en-US" altLang="ko-KR" sz="2800" dirty="0" smtClean="0">
                <a:latin typeface="Monotype Corsiva" pitchFamily="66" charset="0"/>
              </a:rPr>
              <a:t>: appropriate use of communication strategies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000" dirty="0" smtClean="0"/>
              <a:t>	How can I express my ideas if I don’t know the name of something or the right verb form to use? </a:t>
            </a:r>
            <a:endParaRPr lang="en-US" altLang="ko-KR" sz="2000" dirty="0" smtClean="0">
              <a:latin typeface="Monotype Corsiva" pitchFamily="66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ko-K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Discourse competence </a:t>
            </a:r>
            <a:r>
              <a:rPr lang="en-US" altLang="ko-KR" sz="2800" dirty="0" smtClean="0">
                <a:latin typeface="Monotype Corsiva" pitchFamily="66" charset="0"/>
              </a:rPr>
              <a:t>(Canale,1983)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000" dirty="0" smtClean="0"/>
              <a:t>	Cohesion/ Coherence ---How are words, phrases and sentences put together to create conversations, speeches, email messages, newspaper articles? </a:t>
            </a:r>
            <a:endParaRPr lang="en-US" altLang="ko-KR" sz="2000" dirty="0" smtClean="0"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ko-KR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Q: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What </a:t>
            </a:r>
            <a:r>
              <a:rPr lang="en-US" altLang="ko-KR" sz="2800" dirty="0" smtClean="0">
                <a:latin typeface="Monotype Corsiva" pitchFamily="66" charset="0"/>
              </a:rPr>
              <a:t>does CLT entail?</a:t>
            </a:r>
            <a:endParaRPr lang="en-US" altLang="ko-KR" sz="2800" dirty="0" smtClean="0"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				</a:t>
            </a:r>
            <a:r>
              <a:rPr lang="en-US" altLang="ko-KR" sz="2800" dirty="0" smtClean="0">
                <a:latin typeface="Monotype Corsiva" pitchFamily="66" charset="0"/>
              </a:rPr>
              <a:t>(2</a:t>
            </a:r>
            <a:r>
              <a:rPr lang="en-US" altLang="ko-KR" sz="2800" baseline="30000" dirty="0" smtClean="0">
                <a:latin typeface="Monotype Corsiva" pitchFamily="66" charset="0"/>
              </a:rPr>
              <a:t>nd</a:t>
            </a:r>
            <a:r>
              <a:rPr lang="en-US" altLang="ko-KR" sz="2800" dirty="0" smtClean="0">
                <a:latin typeface="Monotype Corsiva" pitchFamily="66" charset="0"/>
              </a:rPr>
              <a:t> </a:t>
            </a:r>
            <a:r>
              <a:rPr lang="en-US" altLang="ko-KR" sz="2800" dirty="0" err="1" smtClean="0">
                <a:latin typeface="Monotype Corsiva" pitchFamily="66" charset="0"/>
              </a:rPr>
              <a:t>coursebook</a:t>
            </a:r>
            <a:r>
              <a:rPr lang="en-US" altLang="ko-KR" sz="2800" smtClean="0">
                <a:latin typeface="Monotype Corsiva" pitchFamily="66" charset="0"/>
              </a:rPr>
              <a:t>, p.115, 119-121)</a:t>
            </a:r>
            <a:endParaRPr lang="ko-KR" altLang="en-US" sz="28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65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내용 개체 틀 4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47244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ko-KR" sz="2800" dirty="0" smtClean="0">
                <a:latin typeface="Monotype Corsiva" pitchFamily="66" charset="0"/>
              </a:rPr>
              <a:t>Communicative Language Teaching is best considered an </a:t>
            </a:r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approach</a:t>
            </a: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ko-KR" sz="2800" dirty="0" smtClean="0">
                <a:latin typeface="Monotype Corsiva" pitchFamily="66" charset="0"/>
              </a:rPr>
              <a:t>rather than a method. Thus although a reasonable degree of theoretical</a:t>
            </a: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ko-KR" sz="2800" dirty="0" smtClean="0">
                <a:latin typeface="Monotype Corsiva" pitchFamily="66" charset="0"/>
              </a:rPr>
              <a:t>consistency can be discerned at the levels of language and learning</a:t>
            </a: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ko-KR" sz="2800" dirty="0" smtClean="0">
                <a:latin typeface="Monotype Corsiva" pitchFamily="66" charset="0"/>
              </a:rPr>
              <a:t>theory, at the levels of design and procedure there is much greater room</a:t>
            </a: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ko-KR" sz="2800" dirty="0" smtClean="0">
                <a:latin typeface="Monotype Corsiva" pitchFamily="66" charset="0"/>
              </a:rPr>
              <a:t>for individual interpretation and variation than most methods permit (Richards and Rogers, 1986, p. 83)</a:t>
            </a:r>
            <a:endParaRPr lang="ko-KR" altLang="en-US" sz="2800" dirty="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내용 개체 틀 4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2484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endParaRPr lang="en-US" altLang="ko-KR" dirty="0" smtClean="0">
              <a:latin typeface="Monotype Corsiva" pitchFamily="66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en-US" altLang="ko-KR" dirty="0" smtClean="0">
              <a:latin typeface="Monotype Corsiva" pitchFamily="66" charset="0"/>
            </a:endParaRP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dirty="0" smtClean="0">
                <a:latin typeface="Monotype Corsiva" pitchFamily="66" charset="0"/>
              </a:rPr>
              <a:t>Although the teachers had goals for communicative</a:t>
            </a: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dirty="0" smtClean="0">
                <a:latin typeface="Monotype Corsiva" pitchFamily="66" charset="0"/>
              </a:rPr>
              <a:t>classrooms, they offered students few opportunities  for</a:t>
            </a: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dirty="0" smtClean="0">
                <a:latin typeface="Monotype Corsiva" pitchFamily="66" charset="0"/>
              </a:rPr>
              <a:t>genuine communicative language use in the class</a:t>
            </a: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dirty="0" smtClean="0">
                <a:latin typeface="Monotype Corsiva" pitchFamily="66" charset="0"/>
              </a:rPr>
              <a:t>sessions (</a:t>
            </a:r>
            <a:r>
              <a:rPr lang="en-US" altLang="ko-KR" dirty="0" err="1" smtClean="0">
                <a:latin typeface="Monotype Corsiva" pitchFamily="66" charset="0"/>
              </a:rPr>
              <a:t>Nunan</a:t>
            </a:r>
            <a:r>
              <a:rPr lang="en-US" altLang="ko-KR" dirty="0" smtClean="0">
                <a:latin typeface="Monotype Corsiva" pitchFamily="66" charset="0"/>
              </a:rPr>
              <a:t>, 1987) </a:t>
            </a:r>
            <a:endParaRPr lang="ko-KR" altLang="en-US" dirty="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ko-KR" dirty="0" smtClean="0">
                <a:latin typeface="Monotype Corsiva" pitchFamily="66" charset="0"/>
              </a:rPr>
              <a:t>Common misconceptions concerning the meaning of CLT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§"/>
            </a:pPr>
            <a:endParaRPr lang="en-US" altLang="ko-KR" sz="1400" dirty="0" smtClean="0"/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teaching grammar, 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only speaking, 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expecting too much from teachers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Fluency at the expense of accuracy</a:t>
            </a:r>
          </a:p>
          <a:p>
            <a:pPr eaLnBrk="1" hangingPunct="1">
              <a:lnSpc>
                <a:spcPct val="200000"/>
              </a:lnSpc>
              <a:buFont typeface="Wingdings 2" pitchFamily="18" charset="2"/>
              <a:buNone/>
            </a:pPr>
            <a:endParaRPr lang="ko-KR" alt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532</Words>
  <Application>Microsoft Office PowerPoint</Application>
  <PresentationFormat>화면 슬라이드 쇼(4:3)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TG</dc:creator>
  <cp:lastModifiedBy>com</cp:lastModifiedBy>
  <cp:revision>34</cp:revision>
  <dcterms:created xsi:type="dcterms:W3CDTF">2011-01-02T04:49:05Z</dcterms:created>
  <dcterms:modified xsi:type="dcterms:W3CDTF">2018-12-04T03:11:49Z</dcterms:modified>
</cp:coreProperties>
</file>