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5" r:id="rId2"/>
    <p:sldId id="294" r:id="rId3"/>
    <p:sldId id="288" r:id="rId4"/>
    <p:sldId id="289" r:id="rId5"/>
    <p:sldId id="290" r:id="rId6"/>
    <p:sldId id="286" r:id="rId7"/>
    <p:sldId id="292" r:id="rId8"/>
    <p:sldId id="293" r:id="rId9"/>
    <p:sldId id="287" r:id="rId10"/>
    <p:sldId id="282" r:id="rId11"/>
    <p:sldId id="283" r:id="rId12"/>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55B58009-F202-431E-8E8F-398047C2D207}" type="datetimeFigureOut">
              <a:rPr lang="ko-KR" altLang="en-US" smtClean="0"/>
              <a:t>2019-03-12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1C2E0123-650E-40EE-957C-CBC83ECE36A0}" type="slidenum">
              <a:rPr lang="ko-KR" altLang="en-US" smtClean="0"/>
              <a:t>‹#›</a:t>
            </a:fld>
            <a:endParaRPr lang="ko-KR" altLang="en-US"/>
          </a:p>
        </p:txBody>
      </p:sp>
    </p:spTree>
    <p:extLst>
      <p:ext uri="{BB962C8B-B14F-4D97-AF65-F5344CB8AC3E}">
        <p14:creationId xmlns:p14="http://schemas.microsoft.com/office/powerpoint/2010/main" val="2660721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55B58009-F202-431E-8E8F-398047C2D207}" type="datetimeFigureOut">
              <a:rPr lang="ko-KR" altLang="en-US" smtClean="0"/>
              <a:t>2019-03-12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1C2E0123-650E-40EE-957C-CBC83ECE36A0}" type="slidenum">
              <a:rPr lang="ko-KR" altLang="en-US" smtClean="0"/>
              <a:t>‹#›</a:t>
            </a:fld>
            <a:endParaRPr lang="ko-KR" altLang="en-US"/>
          </a:p>
        </p:txBody>
      </p:sp>
    </p:spTree>
    <p:extLst>
      <p:ext uri="{BB962C8B-B14F-4D97-AF65-F5344CB8AC3E}">
        <p14:creationId xmlns:p14="http://schemas.microsoft.com/office/powerpoint/2010/main" val="3106308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55B58009-F202-431E-8E8F-398047C2D207}" type="datetimeFigureOut">
              <a:rPr lang="ko-KR" altLang="en-US" smtClean="0"/>
              <a:t>2019-03-12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1C2E0123-650E-40EE-957C-CBC83ECE36A0}" type="slidenum">
              <a:rPr lang="ko-KR" altLang="en-US" smtClean="0"/>
              <a:t>‹#›</a:t>
            </a:fld>
            <a:endParaRPr lang="ko-KR" altLang="en-US"/>
          </a:p>
        </p:txBody>
      </p:sp>
    </p:spTree>
    <p:extLst>
      <p:ext uri="{BB962C8B-B14F-4D97-AF65-F5344CB8AC3E}">
        <p14:creationId xmlns:p14="http://schemas.microsoft.com/office/powerpoint/2010/main" val="2148181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55B58009-F202-431E-8E8F-398047C2D207}" type="datetimeFigureOut">
              <a:rPr lang="ko-KR" altLang="en-US" smtClean="0"/>
              <a:t>2019-03-12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1C2E0123-650E-40EE-957C-CBC83ECE36A0}" type="slidenum">
              <a:rPr lang="ko-KR" altLang="en-US" smtClean="0"/>
              <a:t>‹#›</a:t>
            </a:fld>
            <a:endParaRPr lang="ko-KR" altLang="en-US"/>
          </a:p>
        </p:txBody>
      </p:sp>
    </p:spTree>
    <p:extLst>
      <p:ext uri="{BB962C8B-B14F-4D97-AF65-F5344CB8AC3E}">
        <p14:creationId xmlns:p14="http://schemas.microsoft.com/office/powerpoint/2010/main" val="2996727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55B58009-F202-431E-8E8F-398047C2D207}" type="datetimeFigureOut">
              <a:rPr lang="ko-KR" altLang="en-US" smtClean="0"/>
              <a:t>2019-03-12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1C2E0123-650E-40EE-957C-CBC83ECE36A0}" type="slidenum">
              <a:rPr lang="ko-KR" altLang="en-US" smtClean="0"/>
              <a:t>‹#›</a:t>
            </a:fld>
            <a:endParaRPr lang="ko-KR" altLang="en-US"/>
          </a:p>
        </p:txBody>
      </p:sp>
    </p:spTree>
    <p:extLst>
      <p:ext uri="{BB962C8B-B14F-4D97-AF65-F5344CB8AC3E}">
        <p14:creationId xmlns:p14="http://schemas.microsoft.com/office/powerpoint/2010/main" val="1355911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55B58009-F202-431E-8E8F-398047C2D207}" type="datetimeFigureOut">
              <a:rPr lang="ko-KR" altLang="en-US" smtClean="0"/>
              <a:t>2019-03-12</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1C2E0123-650E-40EE-957C-CBC83ECE36A0}" type="slidenum">
              <a:rPr lang="ko-KR" altLang="en-US" smtClean="0"/>
              <a:t>‹#›</a:t>
            </a:fld>
            <a:endParaRPr lang="ko-KR" altLang="en-US"/>
          </a:p>
        </p:txBody>
      </p:sp>
    </p:spTree>
    <p:extLst>
      <p:ext uri="{BB962C8B-B14F-4D97-AF65-F5344CB8AC3E}">
        <p14:creationId xmlns:p14="http://schemas.microsoft.com/office/powerpoint/2010/main" val="1204310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55B58009-F202-431E-8E8F-398047C2D207}" type="datetimeFigureOut">
              <a:rPr lang="ko-KR" altLang="en-US" smtClean="0"/>
              <a:t>2019-03-12</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1C2E0123-650E-40EE-957C-CBC83ECE36A0}" type="slidenum">
              <a:rPr lang="ko-KR" altLang="en-US" smtClean="0"/>
              <a:t>‹#›</a:t>
            </a:fld>
            <a:endParaRPr lang="ko-KR" altLang="en-US"/>
          </a:p>
        </p:txBody>
      </p:sp>
    </p:spTree>
    <p:extLst>
      <p:ext uri="{BB962C8B-B14F-4D97-AF65-F5344CB8AC3E}">
        <p14:creationId xmlns:p14="http://schemas.microsoft.com/office/powerpoint/2010/main" val="571064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55B58009-F202-431E-8E8F-398047C2D207}" type="datetimeFigureOut">
              <a:rPr lang="ko-KR" altLang="en-US" smtClean="0"/>
              <a:t>2019-03-12</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1C2E0123-650E-40EE-957C-CBC83ECE36A0}" type="slidenum">
              <a:rPr lang="ko-KR" altLang="en-US" smtClean="0"/>
              <a:t>‹#›</a:t>
            </a:fld>
            <a:endParaRPr lang="ko-KR" altLang="en-US"/>
          </a:p>
        </p:txBody>
      </p:sp>
    </p:spTree>
    <p:extLst>
      <p:ext uri="{BB962C8B-B14F-4D97-AF65-F5344CB8AC3E}">
        <p14:creationId xmlns:p14="http://schemas.microsoft.com/office/powerpoint/2010/main" val="42599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55B58009-F202-431E-8E8F-398047C2D207}" type="datetimeFigureOut">
              <a:rPr lang="ko-KR" altLang="en-US" smtClean="0"/>
              <a:t>2019-03-12</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1C2E0123-650E-40EE-957C-CBC83ECE36A0}" type="slidenum">
              <a:rPr lang="ko-KR" altLang="en-US" smtClean="0"/>
              <a:t>‹#›</a:t>
            </a:fld>
            <a:endParaRPr lang="ko-KR" altLang="en-US"/>
          </a:p>
        </p:txBody>
      </p:sp>
    </p:spTree>
    <p:extLst>
      <p:ext uri="{BB962C8B-B14F-4D97-AF65-F5344CB8AC3E}">
        <p14:creationId xmlns:p14="http://schemas.microsoft.com/office/powerpoint/2010/main" val="3303133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55B58009-F202-431E-8E8F-398047C2D207}" type="datetimeFigureOut">
              <a:rPr lang="ko-KR" altLang="en-US" smtClean="0"/>
              <a:t>2019-03-12</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1C2E0123-650E-40EE-957C-CBC83ECE36A0}" type="slidenum">
              <a:rPr lang="ko-KR" altLang="en-US" smtClean="0"/>
              <a:t>‹#›</a:t>
            </a:fld>
            <a:endParaRPr lang="ko-KR" altLang="en-US"/>
          </a:p>
        </p:txBody>
      </p:sp>
    </p:spTree>
    <p:extLst>
      <p:ext uri="{BB962C8B-B14F-4D97-AF65-F5344CB8AC3E}">
        <p14:creationId xmlns:p14="http://schemas.microsoft.com/office/powerpoint/2010/main" val="1632977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55B58009-F202-431E-8E8F-398047C2D207}" type="datetimeFigureOut">
              <a:rPr lang="ko-KR" altLang="en-US" smtClean="0"/>
              <a:t>2019-03-12</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1C2E0123-650E-40EE-957C-CBC83ECE36A0}" type="slidenum">
              <a:rPr lang="ko-KR" altLang="en-US" smtClean="0"/>
              <a:t>‹#›</a:t>
            </a:fld>
            <a:endParaRPr lang="ko-KR" altLang="en-US"/>
          </a:p>
        </p:txBody>
      </p:sp>
    </p:spTree>
    <p:extLst>
      <p:ext uri="{BB962C8B-B14F-4D97-AF65-F5344CB8AC3E}">
        <p14:creationId xmlns:p14="http://schemas.microsoft.com/office/powerpoint/2010/main" val="3416855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B58009-F202-431E-8E8F-398047C2D207}" type="datetimeFigureOut">
              <a:rPr lang="ko-KR" altLang="en-US" smtClean="0"/>
              <a:t>2019-03-12</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E0123-650E-40EE-957C-CBC83ECE36A0}" type="slidenum">
              <a:rPr lang="ko-KR" altLang="en-US" smtClean="0"/>
              <a:t>‹#›</a:t>
            </a:fld>
            <a:endParaRPr lang="ko-KR" altLang="en-US"/>
          </a:p>
        </p:txBody>
      </p:sp>
    </p:spTree>
    <p:extLst>
      <p:ext uri="{BB962C8B-B14F-4D97-AF65-F5344CB8AC3E}">
        <p14:creationId xmlns:p14="http://schemas.microsoft.com/office/powerpoint/2010/main" val="1832351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3rkrvRlty5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youtube.com/watch?v=tvyoevK-dh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내용 개체 틀 4"/>
          <p:cNvSpPr>
            <a:spLocks noGrp="1"/>
          </p:cNvSpPr>
          <p:nvPr>
            <p:ph idx="1"/>
          </p:nvPr>
        </p:nvSpPr>
        <p:spPr>
          <a:xfrm>
            <a:off x="685800" y="304800"/>
            <a:ext cx="7924800" cy="6248400"/>
          </a:xfrm>
        </p:spPr>
        <p:txBody>
          <a:bodyPr/>
          <a:lstStyle/>
          <a:p>
            <a:pPr algn="ctr" eaLnBrk="1" hangingPunct="1">
              <a:buFont typeface="Wingdings 2" pitchFamily="18" charset="2"/>
              <a:buNone/>
              <a:defRPr/>
            </a:pPr>
            <a:r>
              <a:rPr lang="en-US" altLang="ko-KR" sz="2800" dirty="0" smtClean="0"/>
              <a:t>		</a:t>
            </a:r>
            <a:r>
              <a:rPr lang="en-US" altLang="ko-KR" sz="3600" b="1" dirty="0" smtClean="0">
                <a:latin typeface="Monotype Corsiva" pitchFamily="66" charset="0"/>
              </a:rPr>
              <a:t>The Direct Method </a:t>
            </a:r>
            <a:r>
              <a:rPr lang="en-US" altLang="ko-KR" sz="1600" b="1" dirty="0" smtClean="0">
                <a:latin typeface="Monotype Corsiva" pitchFamily="66" charset="0"/>
              </a:rPr>
              <a:t>(</a:t>
            </a:r>
            <a:r>
              <a:rPr lang="en-US" altLang="ko-KR" sz="2000" b="1" dirty="0" smtClean="0">
                <a:latin typeface="Monotype Corsiva" pitchFamily="66" charset="0"/>
              </a:rPr>
              <a:t>Berlitz</a:t>
            </a:r>
            <a:r>
              <a:rPr lang="en-US" altLang="ko-KR" sz="1600" b="1" dirty="0" smtClean="0">
                <a:latin typeface="Monotype Corsiva" pitchFamily="66" charset="0"/>
              </a:rPr>
              <a:t> 1984</a:t>
            </a:r>
            <a:r>
              <a:rPr lang="en-US" altLang="ko-KR" sz="2000" b="1" dirty="0" smtClean="0">
                <a:latin typeface="Monotype Corsiva" pitchFamily="66" charset="0"/>
              </a:rPr>
              <a:t>)</a:t>
            </a:r>
            <a:endParaRPr lang="en-US" altLang="ko-KR" sz="1400" b="1" dirty="0" smtClean="0">
              <a:latin typeface="Monotype Corsiva" pitchFamily="66" charset="0"/>
            </a:endParaRPr>
          </a:p>
          <a:p>
            <a:pPr eaLnBrk="1" hangingPunct="1">
              <a:buFont typeface="Wingdings 2" pitchFamily="18" charset="2"/>
              <a:buNone/>
              <a:defRPr/>
            </a:pPr>
            <a:endParaRPr lang="en-US" altLang="ko-KR" sz="1600" dirty="0" smtClean="0"/>
          </a:p>
          <a:p>
            <a:pPr marL="0" indent="0" eaLnBrk="1" hangingPunct="1">
              <a:lnSpc>
                <a:spcPct val="150000"/>
              </a:lnSpc>
              <a:spcBef>
                <a:spcPts val="0"/>
              </a:spcBef>
              <a:buFont typeface="Wingdings" panose="05000000000000000000" pitchFamily="2" charset="2"/>
              <a:buChar char="Ø"/>
              <a:defRPr/>
            </a:pPr>
            <a:r>
              <a:rPr lang="en-US" altLang="ko-KR" sz="2800" dirty="0" smtClean="0">
                <a:latin typeface="Times New Roman" panose="02020603050405020304" pitchFamily="18" charset="0"/>
                <a:cs typeface="Times New Roman" panose="02020603050405020304" pitchFamily="18" charset="0"/>
              </a:rPr>
              <a:t>Target language only			</a:t>
            </a:r>
          </a:p>
          <a:p>
            <a:pPr marL="0" indent="0" eaLnBrk="1" hangingPunct="1">
              <a:lnSpc>
                <a:spcPct val="150000"/>
              </a:lnSpc>
              <a:spcBef>
                <a:spcPts val="0"/>
              </a:spcBef>
              <a:buFont typeface="Wingdings" panose="05000000000000000000" pitchFamily="2" charset="2"/>
              <a:buChar char="Ø"/>
              <a:defRPr/>
            </a:pPr>
            <a:r>
              <a:rPr lang="en-US" altLang="ko-KR" sz="2800" dirty="0" smtClean="0">
                <a:latin typeface="Times New Roman" panose="02020603050405020304" pitchFamily="18" charset="0"/>
                <a:cs typeface="Times New Roman" panose="02020603050405020304" pitchFamily="18" charset="0"/>
              </a:rPr>
              <a:t>Oral interaction</a:t>
            </a:r>
          </a:p>
          <a:p>
            <a:pPr marL="0" indent="0" eaLnBrk="1" hangingPunct="1">
              <a:lnSpc>
                <a:spcPct val="150000"/>
              </a:lnSpc>
              <a:spcBef>
                <a:spcPts val="0"/>
              </a:spcBef>
              <a:buFont typeface="Wingdings" panose="05000000000000000000" pitchFamily="2" charset="2"/>
              <a:buChar char="Ø"/>
              <a:defRPr/>
            </a:pPr>
            <a:r>
              <a:rPr lang="en-US" altLang="ko-KR" sz="2800" dirty="0" smtClean="0">
                <a:latin typeface="Times New Roman" panose="02020603050405020304" pitchFamily="18" charset="0"/>
                <a:cs typeface="Times New Roman" panose="02020603050405020304" pitchFamily="18" charset="0"/>
              </a:rPr>
              <a:t>Spontaneous use of language</a:t>
            </a:r>
          </a:p>
          <a:p>
            <a:pPr marL="0" indent="0" eaLnBrk="1" hangingPunct="1">
              <a:lnSpc>
                <a:spcPct val="150000"/>
              </a:lnSpc>
              <a:spcBef>
                <a:spcPts val="0"/>
              </a:spcBef>
              <a:buFont typeface="Wingdings" panose="05000000000000000000" pitchFamily="2" charset="2"/>
              <a:buChar char="Ø"/>
              <a:defRPr/>
            </a:pPr>
            <a:r>
              <a:rPr lang="en-US" altLang="ko-KR" sz="2800" dirty="0" smtClean="0">
                <a:latin typeface="Times New Roman" panose="02020603050405020304" pitchFamily="18" charset="0"/>
                <a:cs typeface="Times New Roman" panose="02020603050405020304" pitchFamily="18" charset="0"/>
              </a:rPr>
              <a:t>No translation</a:t>
            </a:r>
          </a:p>
          <a:p>
            <a:pPr marL="0" indent="0" eaLnBrk="1" hangingPunct="1">
              <a:lnSpc>
                <a:spcPct val="150000"/>
              </a:lnSpc>
              <a:spcBef>
                <a:spcPts val="0"/>
              </a:spcBef>
              <a:buFont typeface="Wingdings" panose="05000000000000000000" pitchFamily="2" charset="2"/>
              <a:buChar char="Ø"/>
              <a:defRPr/>
            </a:pPr>
            <a:r>
              <a:rPr lang="en-US" altLang="ko-KR" sz="2800" dirty="0" smtClean="0">
                <a:latin typeface="Times New Roman" panose="02020603050405020304" pitchFamily="18" charset="0"/>
                <a:cs typeface="Times New Roman" panose="02020603050405020304" pitchFamily="18" charset="0"/>
              </a:rPr>
              <a:t>Inductive grammar teaching</a:t>
            </a:r>
          </a:p>
          <a:p>
            <a:pPr marL="0" indent="0" eaLnBrk="1" hangingPunct="1">
              <a:lnSpc>
                <a:spcPct val="150000"/>
              </a:lnSpc>
              <a:spcBef>
                <a:spcPts val="0"/>
              </a:spcBef>
              <a:buFont typeface="Wingdings" panose="05000000000000000000" pitchFamily="2" charset="2"/>
              <a:buChar char="Ø"/>
              <a:defRPr/>
            </a:pPr>
            <a:r>
              <a:rPr lang="en-US" altLang="ko-KR" sz="2800" dirty="0" smtClean="0">
                <a:latin typeface="Times New Roman" panose="02020603050405020304" pitchFamily="18" charset="0"/>
                <a:cs typeface="Times New Roman" panose="02020603050405020304" pitchFamily="18" charset="0"/>
              </a:rPr>
              <a:t>V</a:t>
            </a:r>
            <a:r>
              <a:rPr lang="tr-TR" altLang="ko-KR" sz="2800" dirty="0" smtClean="0">
                <a:latin typeface="Times New Roman" panose="02020603050405020304" pitchFamily="18" charset="0"/>
                <a:cs typeface="Times New Roman" panose="02020603050405020304" pitchFamily="18" charset="0"/>
              </a:rPr>
              <a:t>ocabulary </a:t>
            </a:r>
            <a:r>
              <a:rPr lang="en-US" altLang="ko-KR" sz="2800" dirty="0" smtClean="0">
                <a:latin typeface="Times New Roman" panose="02020603050405020304" pitchFamily="18" charset="0"/>
                <a:cs typeface="Times New Roman" panose="02020603050405020304" pitchFamily="18" charset="0"/>
              </a:rPr>
              <a:t>learning </a:t>
            </a:r>
            <a:r>
              <a:rPr lang="tr-TR" altLang="ko-KR" sz="2800" dirty="0" smtClean="0">
                <a:latin typeface="Times New Roman" panose="02020603050405020304" pitchFamily="18" charset="0"/>
                <a:cs typeface="Times New Roman" panose="02020603050405020304" pitchFamily="18" charset="0"/>
              </a:rPr>
              <a:t>through pictures and objects</a:t>
            </a:r>
            <a:endParaRPr lang="en-US" altLang="ko-KR" sz="2800" dirty="0" smtClean="0">
              <a:latin typeface="Times New Roman" panose="02020603050405020304" pitchFamily="18" charset="0"/>
              <a:cs typeface="Times New Roman" panose="02020603050405020304" pitchFamily="18" charset="0"/>
            </a:endParaRPr>
          </a:p>
          <a:p>
            <a:pPr eaLnBrk="1" hangingPunct="1">
              <a:buFont typeface="Wingdings 2" pitchFamily="18" charset="2"/>
              <a:buNone/>
              <a:defRPr/>
            </a:pPr>
            <a:endParaRPr lang="ko-KR" altLang="en-US" sz="2800" dirty="0" smtClean="0"/>
          </a:p>
        </p:txBody>
      </p:sp>
    </p:spTree>
    <p:extLst>
      <p:ext uri="{BB962C8B-B14F-4D97-AF65-F5344CB8AC3E}">
        <p14:creationId xmlns:p14="http://schemas.microsoft.com/office/powerpoint/2010/main" val="2878368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내용 개체 틀 4"/>
          <p:cNvSpPr>
            <a:spLocks noGrp="1"/>
          </p:cNvSpPr>
          <p:nvPr>
            <p:ph idx="1"/>
          </p:nvPr>
        </p:nvSpPr>
        <p:spPr>
          <a:xfrm>
            <a:off x="228600" y="914400"/>
            <a:ext cx="8686800" cy="5181600"/>
          </a:xfrm>
        </p:spPr>
        <p:txBody>
          <a:bodyPr/>
          <a:lstStyle/>
          <a:p>
            <a:pPr eaLnBrk="1" hangingPunct="1">
              <a:buFont typeface="Wingdings" panose="05000000000000000000" pitchFamily="2" charset="2"/>
              <a:buChar char="ü"/>
              <a:defRPr/>
            </a:pPr>
            <a:r>
              <a:rPr lang="en-US" altLang="ko-KR" sz="2800" dirty="0" smtClean="0">
                <a:latin typeface="Times New Roman" panose="02020603050405020304" pitchFamily="18" charset="0"/>
                <a:cs typeface="Times New Roman" panose="02020603050405020304" pitchFamily="18" charset="0"/>
              </a:rPr>
              <a:t>Learning</a:t>
            </a:r>
            <a:r>
              <a:rPr lang="ko-KR" altLang="en-US" sz="2800" dirty="0" smtClean="0">
                <a:latin typeface="Times New Roman" panose="02020603050405020304" pitchFamily="18" charset="0"/>
                <a:cs typeface="Times New Roman" panose="02020603050405020304" pitchFamily="18" charset="0"/>
              </a:rPr>
              <a:t> </a:t>
            </a:r>
            <a:r>
              <a:rPr lang="en-US" altLang="ko-KR" sz="2800" dirty="0" smtClean="0">
                <a:latin typeface="Times New Roman" panose="02020603050405020304" pitchFamily="18" charset="0"/>
                <a:cs typeface="Times New Roman" panose="02020603050405020304" pitchFamily="18" charset="0"/>
              </a:rPr>
              <a:t>is facilitated if the learner </a:t>
            </a:r>
            <a:r>
              <a:rPr lang="en-US" altLang="ko-KR" sz="2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discovers</a:t>
            </a:r>
            <a:r>
              <a:rPr lang="en-US" altLang="ko-KR" sz="2800" dirty="0" smtClean="0">
                <a:latin typeface="Times New Roman" panose="02020603050405020304" pitchFamily="18" charset="0"/>
                <a:cs typeface="Times New Roman" panose="02020603050405020304" pitchFamily="18" charset="0"/>
              </a:rPr>
              <a:t> or creates rather than remembers and repeats what is to be learned</a:t>
            </a:r>
          </a:p>
          <a:p>
            <a:pPr eaLnBrk="1" hangingPunct="1">
              <a:buFont typeface="Wingdings" panose="05000000000000000000" pitchFamily="2" charset="2"/>
              <a:buChar char="ü"/>
              <a:defRPr/>
            </a:pPr>
            <a:endParaRPr lang="en-US" altLang="ko-KR" sz="2800" dirty="0" smtClean="0">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Char char="ü"/>
              <a:defRPr/>
            </a:pPr>
            <a:r>
              <a:rPr lang="en-US" altLang="ko-KR" sz="2800" dirty="0" smtClean="0">
                <a:latin typeface="Times New Roman" panose="02020603050405020304" pitchFamily="18" charset="0"/>
                <a:cs typeface="Times New Roman" panose="02020603050405020304" pitchFamily="18" charset="0"/>
              </a:rPr>
              <a:t>Learning is facilitated by accompanying physical objects</a:t>
            </a:r>
          </a:p>
          <a:p>
            <a:pPr eaLnBrk="1" hangingPunct="1">
              <a:buFont typeface="Wingdings" panose="05000000000000000000" pitchFamily="2" charset="2"/>
              <a:buChar char="ü"/>
              <a:defRPr/>
            </a:pPr>
            <a:endParaRPr lang="en-US" altLang="ko-KR" sz="2800" dirty="0" smtClean="0">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Char char="ü"/>
              <a:defRPr/>
            </a:pPr>
            <a:r>
              <a:rPr lang="en-US" altLang="ko-KR" sz="2800" dirty="0" smtClean="0">
                <a:latin typeface="Times New Roman" panose="02020603050405020304" pitchFamily="18" charset="0"/>
                <a:cs typeface="Times New Roman" panose="02020603050405020304" pitchFamily="18" charset="0"/>
              </a:rPr>
              <a:t>Learning is facilitated by </a:t>
            </a:r>
            <a:r>
              <a:rPr lang="en-US" altLang="ko-KR" sz="2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problem solving </a:t>
            </a:r>
            <a:r>
              <a:rPr lang="en-US" altLang="ko-KR" sz="2800" dirty="0" smtClean="0">
                <a:latin typeface="Times New Roman" panose="02020603050405020304" pitchFamily="18" charset="0"/>
                <a:cs typeface="Times New Roman" panose="02020603050405020304" pitchFamily="18" charset="0"/>
              </a:rPr>
              <a:t>involving the material to be learned (</a:t>
            </a:r>
            <a:r>
              <a:rPr lang="en-US" altLang="ko-KR" sz="2800" dirty="0" err="1" smtClean="0">
                <a:latin typeface="Times New Roman" panose="02020603050405020304" pitchFamily="18" charset="0"/>
                <a:cs typeface="Times New Roman" panose="02020603050405020304" pitchFamily="18" charset="0"/>
              </a:rPr>
              <a:t>Gattegno</a:t>
            </a:r>
            <a:r>
              <a:rPr lang="en-US" altLang="ko-KR" sz="2800" dirty="0" smtClean="0">
                <a:latin typeface="Times New Roman" panose="02020603050405020304" pitchFamily="18" charset="0"/>
                <a:cs typeface="Times New Roman" panose="02020603050405020304" pitchFamily="18" charset="0"/>
              </a:rPr>
              <a:t>, 1972)</a:t>
            </a:r>
            <a:endParaRPr lang="ko-KR" altLang="en-US" sz="2800" dirty="0" smtClean="0">
              <a:latin typeface="Times New Roman" panose="02020603050405020304" pitchFamily="18" charset="0"/>
              <a:cs typeface="Times New Roman" panose="02020603050405020304" pitchFamily="18" charset="0"/>
            </a:endParaRPr>
          </a:p>
          <a:p>
            <a:pPr eaLnBrk="1" hangingPunct="1">
              <a:buFont typeface="Wingdings" pitchFamily="2" charset="2"/>
              <a:buChar char="§"/>
              <a:defRPr/>
            </a:pPr>
            <a:endParaRPr lang="en-US" altLang="ko-KR" sz="2800" dirty="0" smtClean="0"/>
          </a:p>
          <a:p>
            <a:pPr eaLnBrk="1" hangingPunct="1">
              <a:buFont typeface="Wingdings 2" pitchFamily="18" charset="2"/>
              <a:buNone/>
              <a:defRPr/>
            </a:pPr>
            <a:endParaRPr lang="en-US" altLang="ko-KR" sz="2800" dirty="0" smtClean="0"/>
          </a:p>
        </p:txBody>
      </p:sp>
    </p:spTree>
    <p:extLst>
      <p:ext uri="{BB962C8B-B14F-4D97-AF65-F5344CB8AC3E}">
        <p14:creationId xmlns:p14="http://schemas.microsoft.com/office/powerpoint/2010/main" val="1269387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내용 개체 틀 4"/>
          <p:cNvSpPr>
            <a:spLocks noGrp="1"/>
          </p:cNvSpPr>
          <p:nvPr>
            <p:ph idx="1"/>
          </p:nvPr>
        </p:nvSpPr>
        <p:spPr>
          <a:xfrm>
            <a:off x="228600" y="304800"/>
            <a:ext cx="8915400" cy="6248400"/>
          </a:xfrm>
        </p:spPr>
        <p:txBody>
          <a:bodyPr>
            <a:normAutofit/>
          </a:bodyPr>
          <a:lstStyle/>
          <a:p>
            <a:pPr eaLnBrk="1" hangingPunct="1">
              <a:buFont typeface="Wingdings" panose="05000000000000000000" pitchFamily="2" charset="2"/>
              <a:buChar char="ü"/>
            </a:pPr>
            <a:r>
              <a:rPr lang="en-US" altLang="ko-KR" sz="2400" dirty="0" smtClean="0">
                <a:latin typeface="Times New Roman" panose="02020603050405020304" pitchFamily="18" charset="0"/>
                <a:cs typeface="Times New Roman" panose="02020603050405020304" pitchFamily="18" charset="0"/>
              </a:rPr>
              <a:t>Learning involves transferring what one knows to new contexts.</a:t>
            </a:r>
          </a:p>
          <a:p>
            <a:pPr eaLnBrk="1" hangingPunct="1">
              <a:buFont typeface="Wingdings" panose="05000000000000000000" pitchFamily="2" charset="2"/>
              <a:buChar char="ü"/>
            </a:pPr>
            <a:endParaRPr lang="en-US" altLang="ko-KR" sz="2000" dirty="0" smtClean="0">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Char char="ü"/>
            </a:pPr>
            <a:r>
              <a:rPr lang="en-US" altLang="ko-KR" sz="2400" dirty="0" smtClean="0">
                <a:latin typeface="Times New Roman" panose="02020603050405020304" pitchFamily="18" charset="0"/>
                <a:cs typeface="Times New Roman" panose="02020603050405020304" pitchFamily="18" charset="0"/>
              </a:rPr>
              <a:t>Mistakes are used to enhance learning</a:t>
            </a:r>
          </a:p>
          <a:p>
            <a:pPr eaLnBrk="1" hangingPunct="1">
              <a:buFont typeface="Wingdings" panose="05000000000000000000" pitchFamily="2" charset="2"/>
              <a:buChar char="ü"/>
            </a:pPr>
            <a:endParaRPr lang="en-US" altLang="ko-KR" sz="2000" dirty="0" smtClean="0">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Char char="ü"/>
            </a:pPr>
            <a:r>
              <a:rPr lang="en-US" altLang="ko-KR" sz="2400" dirty="0" smtClean="0">
                <a:latin typeface="Times New Roman" panose="02020603050405020304" pitchFamily="18" charset="0"/>
                <a:cs typeface="Times New Roman" panose="02020603050405020304" pitchFamily="18" charset="0"/>
              </a:rPr>
              <a:t>Cooperation among students is encouraged</a:t>
            </a:r>
          </a:p>
          <a:p>
            <a:pPr eaLnBrk="1" hangingPunct="1">
              <a:buFont typeface="Wingdings" panose="05000000000000000000" pitchFamily="2" charset="2"/>
              <a:buChar char="ü"/>
            </a:pPr>
            <a:endParaRPr lang="en-US" altLang="ko-KR" sz="2000" dirty="0" smtClean="0">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Char char="ü"/>
            </a:pPr>
            <a:r>
              <a:rPr lang="en-US" altLang="ko-KR" sz="2400" dirty="0" smtClean="0">
                <a:latin typeface="Times New Roman" panose="02020603050405020304" pitchFamily="18" charset="0"/>
                <a:cs typeface="Times New Roman" panose="02020603050405020304" pitchFamily="18" charset="0"/>
              </a:rPr>
              <a:t>The teacher works with the students while the students work on the language </a:t>
            </a:r>
          </a:p>
          <a:p>
            <a:pPr eaLnBrk="1" hangingPunct="1">
              <a:buFont typeface="Wingdings" panose="05000000000000000000" pitchFamily="2" charset="2"/>
              <a:buChar char="ü"/>
            </a:pPr>
            <a:endParaRPr lang="en-US" altLang="ko-KR" sz="2000" dirty="0" smtClean="0">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Char char="ü"/>
            </a:pPr>
            <a:r>
              <a:rPr lang="en-US" altLang="ko-KR" sz="2000" dirty="0" smtClean="0">
                <a:latin typeface="Times New Roman" panose="02020603050405020304" pitchFamily="18" charset="0"/>
                <a:cs typeface="Times New Roman" panose="02020603050405020304" pitchFamily="18" charset="0"/>
              </a:rPr>
              <a:t> </a:t>
            </a:r>
            <a:r>
              <a:rPr lang="en-US" altLang="ko-KR" sz="2400" dirty="0" smtClean="0">
                <a:latin typeface="Times New Roman" panose="02020603050405020304" pitchFamily="18" charset="0"/>
                <a:cs typeface="Times New Roman" panose="02020603050405020304" pitchFamily="18" charset="0"/>
              </a:rPr>
              <a:t>Language is not learned by repeating after a model. Students need to develop their own ‘inner criteria’  for correctness. </a:t>
            </a:r>
            <a:endParaRPr lang="en-US" altLang="ko-KR" sz="2000" dirty="0" smtClean="0">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Char char="ü"/>
            </a:pPr>
            <a:endParaRPr lang="en-US" altLang="ko-KR" sz="2000" dirty="0" smtClean="0">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Char char="ü"/>
            </a:pPr>
            <a:r>
              <a:rPr lang="en-US" altLang="ko-KR" sz="2400" b="1" dirty="0" smtClean="0">
                <a:latin typeface="Times New Roman" panose="02020603050405020304" pitchFamily="18" charset="0"/>
                <a:cs typeface="Times New Roman" panose="02020603050405020304" pitchFamily="18" charset="0"/>
              </a:rPr>
              <a:t>Silence is a tool. It helps to foster autonomy, or the exercise of initiative. </a:t>
            </a:r>
            <a:endParaRPr lang="ko-KR" altLang="en-US" sz="2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6306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내용 개체 틀 2"/>
          <p:cNvSpPr>
            <a:spLocks noGrp="1"/>
          </p:cNvSpPr>
          <p:nvPr>
            <p:ph idx="1"/>
          </p:nvPr>
        </p:nvSpPr>
        <p:spPr/>
        <p:txBody>
          <a:bodyPr/>
          <a:lstStyle/>
          <a:p>
            <a:pPr marL="0" indent="0" algn="ctr">
              <a:lnSpc>
                <a:spcPct val="200000"/>
              </a:lnSpc>
              <a:buFont typeface="Arial" charset="0"/>
              <a:buNone/>
            </a:pPr>
            <a:r>
              <a:rPr lang="en-US" altLang="ko-KR" dirty="0" smtClean="0"/>
              <a:t>Q:</a:t>
            </a:r>
          </a:p>
          <a:p>
            <a:pPr marL="0" indent="0" algn="ctr">
              <a:lnSpc>
                <a:spcPct val="200000"/>
              </a:lnSpc>
              <a:buFont typeface="Arial" charset="0"/>
              <a:buNone/>
            </a:pPr>
            <a:r>
              <a:rPr lang="en-US" altLang="ko-KR" dirty="0" smtClean="0">
                <a:latin typeface="Times New Roman" pitchFamily="18" charset="0"/>
                <a:cs typeface="Times New Roman" pitchFamily="18" charset="0"/>
              </a:rPr>
              <a:t>What</a:t>
            </a:r>
            <a:r>
              <a:rPr lang="ko-KR" altLang="en-US" dirty="0" smtClean="0">
                <a:latin typeface="Times New Roman" pitchFamily="18" charset="0"/>
                <a:cs typeface="Times New Roman" pitchFamily="18" charset="0"/>
              </a:rPr>
              <a:t> </a:t>
            </a:r>
            <a:r>
              <a:rPr lang="en-US" altLang="ko-KR" dirty="0" smtClean="0">
                <a:latin typeface="Times New Roman" pitchFamily="18" charset="0"/>
                <a:cs typeface="Times New Roman" pitchFamily="18" charset="0"/>
              </a:rPr>
              <a:t>are the characteristics of </a:t>
            </a:r>
            <a:r>
              <a:rPr lang="en-US" altLang="ko-KR" dirty="0" smtClean="0">
                <a:latin typeface="Times New Roman" pitchFamily="18" charset="0"/>
                <a:cs typeface="Times New Roman" pitchFamily="18" charset="0"/>
              </a:rPr>
              <a:t>Direct Method?</a:t>
            </a:r>
            <a:r>
              <a:rPr lang="en-US" altLang="ko-KR" dirty="0">
                <a:latin typeface="Times New Roman" pitchFamily="18" charset="0"/>
                <a:cs typeface="Times New Roman" pitchFamily="18" charset="0"/>
              </a:rPr>
              <a:t> (p.21)</a:t>
            </a:r>
            <a:endParaRPr lang="ko-KR" alt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041784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내용 개체 틀 4"/>
          <p:cNvSpPr>
            <a:spLocks noGrp="1"/>
          </p:cNvSpPr>
          <p:nvPr>
            <p:ph idx="1"/>
          </p:nvPr>
        </p:nvSpPr>
        <p:spPr>
          <a:xfrm>
            <a:off x="228600" y="304800"/>
            <a:ext cx="8686800" cy="6248400"/>
          </a:xfrm>
        </p:spPr>
        <p:txBody>
          <a:bodyPr/>
          <a:lstStyle/>
          <a:p>
            <a:pPr eaLnBrk="1" hangingPunct="1">
              <a:buFont typeface="Wingdings 2" pitchFamily="18" charset="2"/>
              <a:buNone/>
            </a:pPr>
            <a:r>
              <a:rPr lang="en-US" altLang="ko-KR" sz="2800" dirty="0" smtClean="0"/>
              <a:t>			</a:t>
            </a:r>
            <a:endParaRPr lang="en-US" altLang="ko-KR" sz="2800" dirty="0" smtClean="0">
              <a:latin typeface="Monotype Corsiva" pitchFamily="66" charset="0"/>
            </a:endParaRPr>
          </a:p>
          <a:p>
            <a:pPr algn="ctr" eaLnBrk="1" hangingPunct="1">
              <a:lnSpc>
                <a:spcPct val="80000"/>
              </a:lnSpc>
              <a:buFont typeface="Wingdings 2" pitchFamily="18" charset="2"/>
              <a:buNone/>
            </a:pPr>
            <a:r>
              <a:rPr lang="tr-TR" altLang="ko-KR" b="1" dirty="0" smtClean="0">
                <a:latin typeface="Monotype Corsiva" pitchFamily="66" charset="0"/>
              </a:rPr>
              <a:t>Community Language Teaching </a:t>
            </a:r>
            <a:r>
              <a:rPr lang="tr-TR" altLang="ko-KR" dirty="0" smtClean="0">
                <a:latin typeface="Monotype Corsiva" pitchFamily="66" charset="0"/>
              </a:rPr>
              <a:t>(Charles A. Curran)</a:t>
            </a:r>
            <a:endParaRPr lang="en-US" altLang="ko-KR" dirty="0" smtClean="0">
              <a:latin typeface="Monotype Corsiva" pitchFamily="66" charset="0"/>
            </a:endParaRPr>
          </a:p>
          <a:p>
            <a:pPr eaLnBrk="1" hangingPunct="1">
              <a:lnSpc>
                <a:spcPct val="80000"/>
              </a:lnSpc>
              <a:buFont typeface="Wingdings 2" pitchFamily="18" charset="2"/>
              <a:buNone/>
            </a:pPr>
            <a:endParaRPr lang="en-US" altLang="ko-KR" sz="2800" dirty="0" smtClean="0">
              <a:latin typeface="Monotype Corsiva" pitchFamily="66" charset="0"/>
            </a:endParaRPr>
          </a:p>
          <a:p>
            <a:pPr eaLnBrk="1" hangingPunct="1">
              <a:lnSpc>
                <a:spcPct val="80000"/>
              </a:lnSpc>
              <a:buFont typeface="Wingdings 2" pitchFamily="18" charset="2"/>
              <a:buNone/>
            </a:pPr>
            <a:endParaRPr lang="en-US" altLang="ko-KR" sz="2800" dirty="0">
              <a:latin typeface="Monotype Corsiva" pitchFamily="66" charset="0"/>
            </a:endParaRPr>
          </a:p>
          <a:p>
            <a:pPr eaLnBrk="1" hangingPunct="1">
              <a:lnSpc>
                <a:spcPct val="80000"/>
              </a:lnSpc>
              <a:buFont typeface="Wingdings 2" pitchFamily="18" charset="2"/>
              <a:buNone/>
            </a:pPr>
            <a:endParaRPr lang="tr-TR" altLang="ko-KR" sz="2800" dirty="0" smtClean="0">
              <a:latin typeface="Monotype Corsiva" pitchFamily="66" charset="0"/>
            </a:endParaRPr>
          </a:p>
          <a:p>
            <a:pPr lvl="1" eaLnBrk="1" hangingPunct="1">
              <a:lnSpc>
                <a:spcPct val="80000"/>
              </a:lnSpc>
              <a:buFont typeface="Wingdings" panose="05000000000000000000" pitchFamily="2" charset="2"/>
              <a:buChar char="Ø"/>
            </a:pPr>
            <a:r>
              <a:rPr lang="en-US" altLang="ko-KR" dirty="0" smtClean="0">
                <a:latin typeface="Times New Roman" pitchFamily="18" charset="0"/>
                <a:cs typeface="Times New Roman" pitchFamily="18" charset="0"/>
              </a:rPr>
              <a:t>P</a:t>
            </a:r>
            <a:r>
              <a:rPr lang="tr-TR" altLang="ko-KR" dirty="0" smtClean="0">
                <a:latin typeface="Times New Roman" pitchFamily="18" charset="0"/>
                <a:cs typeface="Times New Roman" pitchFamily="18" charset="0"/>
              </a:rPr>
              <a:t>sychological counseling techniques to learning</a:t>
            </a:r>
          </a:p>
          <a:p>
            <a:pPr lvl="1" eaLnBrk="1" hangingPunct="1">
              <a:lnSpc>
                <a:spcPct val="80000"/>
              </a:lnSpc>
              <a:buFont typeface="Wingdings" panose="05000000000000000000" pitchFamily="2" charset="2"/>
              <a:buChar char="Ø"/>
            </a:pPr>
            <a:endParaRPr lang="tr-TR" altLang="ko-KR" dirty="0" smtClean="0">
              <a:latin typeface="Times New Roman" pitchFamily="18" charset="0"/>
              <a:cs typeface="Times New Roman" pitchFamily="18" charset="0"/>
            </a:endParaRPr>
          </a:p>
          <a:p>
            <a:pPr lvl="1" eaLnBrk="1" hangingPunct="1">
              <a:lnSpc>
                <a:spcPct val="80000"/>
              </a:lnSpc>
              <a:buFont typeface="Wingdings" panose="05000000000000000000" pitchFamily="2" charset="2"/>
              <a:buChar char="Ø"/>
            </a:pPr>
            <a:r>
              <a:rPr lang="tr-TR" altLang="ko-KR" dirty="0" smtClean="0">
                <a:latin typeface="Times New Roman" pitchFamily="18" charset="0"/>
                <a:cs typeface="Times New Roman" pitchFamily="18" charset="0"/>
              </a:rPr>
              <a:t>Open interpersonal communication and the role of supportive community was emphasized</a:t>
            </a:r>
            <a:endParaRPr lang="en-US" altLang="ko-KR" dirty="0" smtClean="0">
              <a:latin typeface="Times New Roman" pitchFamily="18" charset="0"/>
              <a:cs typeface="Times New Roman" pitchFamily="18" charset="0"/>
            </a:endParaRPr>
          </a:p>
          <a:p>
            <a:pPr lvl="1" eaLnBrk="1" hangingPunct="1">
              <a:lnSpc>
                <a:spcPct val="80000"/>
              </a:lnSpc>
              <a:buFont typeface="Wingdings" pitchFamily="2" charset="2"/>
              <a:buNone/>
            </a:pPr>
            <a:endParaRPr lang="tr-TR" altLang="ko-KR" dirty="0" smtClean="0">
              <a:latin typeface="Monotype Corsiva" pitchFamily="66" charset="0"/>
            </a:endParaRPr>
          </a:p>
          <a:p>
            <a:pPr eaLnBrk="1" hangingPunct="1">
              <a:buFont typeface="Wingdings 2" pitchFamily="18" charset="2"/>
              <a:buNone/>
            </a:pPr>
            <a:endParaRPr lang="ko-KR" altLang="en-US" sz="2800" dirty="0" smtClean="0"/>
          </a:p>
        </p:txBody>
      </p:sp>
    </p:spTree>
    <p:extLst>
      <p:ext uri="{BB962C8B-B14F-4D97-AF65-F5344CB8AC3E}">
        <p14:creationId xmlns:p14="http://schemas.microsoft.com/office/powerpoint/2010/main" val="2730985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내용 개체 틀 4"/>
          <p:cNvSpPr>
            <a:spLocks noGrp="1"/>
          </p:cNvSpPr>
          <p:nvPr>
            <p:ph idx="1"/>
          </p:nvPr>
        </p:nvSpPr>
        <p:spPr>
          <a:xfrm>
            <a:off x="228600" y="304800"/>
            <a:ext cx="8686800" cy="6248400"/>
          </a:xfrm>
        </p:spPr>
        <p:txBody>
          <a:bodyPr/>
          <a:lstStyle/>
          <a:p>
            <a:pPr eaLnBrk="1" hangingPunct="1">
              <a:lnSpc>
                <a:spcPct val="150000"/>
              </a:lnSpc>
              <a:buFont typeface="Wingdings 2" pitchFamily="18" charset="2"/>
              <a:buNone/>
            </a:pPr>
            <a:r>
              <a:rPr lang="en-US" altLang="ko-KR" sz="2800" dirty="0" smtClean="0">
                <a:latin typeface="Monotype Corsiva" pitchFamily="66" charset="0"/>
              </a:rPr>
              <a:t>		</a:t>
            </a:r>
            <a:r>
              <a:rPr lang="en-US" altLang="ko-KR" sz="2800" b="1" dirty="0" smtClean="0">
                <a:latin typeface="Monotype Corsiva" pitchFamily="66" charset="0"/>
              </a:rPr>
              <a:t>The techniques of Community Language Learning</a:t>
            </a:r>
          </a:p>
          <a:p>
            <a:pPr eaLnBrk="1" hangingPunct="1">
              <a:lnSpc>
                <a:spcPct val="150000"/>
              </a:lnSpc>
              <a:buFont typeface="Wingdings 2" pitchFamily="18" charset="2"/>
              <a:buNone/>
            </a:pPr>
            <a:endParaRPr lang="en-US" altLang="ko-KR" sz="1200" dirty="0" smtClean="0">
              <a:latin typeface="Monotype Corsiva" pitchFamily="66" charset="0"/>
            </a:endParaRPr>
          </a:p>
          <a:p>
            <a:pPr eaLnBrk="1" hangingPunct="1">
              <a:lnSpc>
                <a:spcPct val="150000"/>
              </a:lnSpc>
              <a:buFont typeface="Wingdings" panose="05000000000000000000" pitchFamily="2" charset="2"/>
              <a:buChar char="Ø"/>
            </a:pPr>
            <a:r>
              <a:rPr lang="en-US" altLang="ko-KR" sz="2800" dirty="0" smtClean="0">
                <a:latin typeface="Monotype Corsiva" pitchFamily="66" charset="0"/>
              </a:rPr>
              <a:t>Tape recording student conversation</a:t>
            </a:r>
          </a:p>
          <a:p>
            <a:pPr eaLnBrk="1" hangingPunct="1">
              <a:lnSpc>
                <a:spcPct val="150000"/>
              </a:lnSpc>
              <a:buFont typeface="Wingdings" panose="05000000000000000000" pitchFamily="2" charset="2"/>
              <a:buChar char="Ø"/>
            </a:pPr>
            <a:r>
              <a:rPr lang="en-US" altLang="ko-KR" sz="2800" dirty="0" smtClean="0">
                <a:latin typeface="Monotype Corsiva" pitchFamily="66" charset="0"/>
              </a:rPr>
              <a:t>Transcription</a:t>
            </a:r>
          </a:p>
          <a:p>
            <a:pPr eaLnBrk="1" hangingPunct="1">
              <a:lnSpc>
                <a:spcPct val="150000"/>
              </a:lnSpc>
              <a:buFont typeface="Wingdings" panose="05000000000000000000" pitchFamily="2" charset="2"/>
              <a:buChar char="Ø"/>
            </a:pPr>
            <a:r>
              <a:rPr lang="en-US" altLang="ko-KR" sz="2800" dirty="0" smtClean="0">
                <a:latin typeface="Monotype Corsiva" pitchFamily="66" charset="0"/>
              </a:rPr>
              <a:t>Reflection on experience</a:t>
            </a:r>
          </a:p>
          <a:p>
            <a:pPr eaLnBrk="1" hangingPunct="1">
              <a:lnSpc>
                <a:spcPct val="150000"/>
              </a:lnSpc>
              <a:buFont typeface="Wingdings" panose="05000000000000000000" pitchFamily="2" charset="2"/>
              <a:buChar char="Ø"/>
            </a:pPr>
            <a:r>
              <a:rPr lang="en-US" altLang="ko-KR" sz="2800" dirty="0" smtClean="0">
                <a:latin typeface="Monotype Corsiva" pitchFamily="66" charset="0"/>
              </a:rPr>
              <a:t>Reflective listening</a:t>
            </a:r>
          </a:p>
          <a:p>
            <a:pPr eaLnBrk="1" hangingPunct="1">
              <a:lnSpc>
                <a:spcPct val="150000"/>
              </a:lnSpc>
              <a:buFont typeface="Wingdings" panose="05000000000000000000" pitchFamily="2" charset="2"/>
              <a:buChar char="Ø"/>
            </a:pPr>
            <a:r>
              <a:rPr lang="en-US" altLang="ko-KR" sz="2800" dirty="0" smtClean="0">
                <a:latin typeface="Monotype Corsiva" pitchFamily="66" charset="0"/>
              </a:rPr>
              <a:t>Human computer</a:t>
            </a:r>
          </a:p>
          <a:p>
            <a:pPr eaLnBrk="1" hangingPunct="1">
              <a:lnSpc>
                <a:spcPct val="150000"/>
              </a:lnSpc>
              <a:buFont typeface="Wingdings" panose="05000000000000000000" pitchFamily="2" charset="2"/>
              <a:buChar char="Ø"/>
            </a:pPr>
            <a:r>
              <a:rPr lang="en-US" altLang="ko-KR" sz="2800" dirty="0" smtClean="0">
                <a:latin typeface="Monotype Corsiva" pitchFamily="66" charset="0"/>
              </a:rPr>
              <a:t>Small group tasks</a:t>
            </a:r>
          </a:p>
          <a:p>
            <a:pPr eaLnBrk="1" hangingPunct="1">
              <a:buFont typeface="Wingdings 2" pitchFamily="18" charset="2"/>
              <a:buNone/>
            </a:pPr>
            <a:endParaRPr lang="en-US" altLang="ko-KR" sz="2800" dirty="0" smtClean="0">
              <a:latin typeface="Monotype Corsiva" pitchFamily="66" charset="0"/>
            </a:endParaRPr>
          </a:p>
          <a:p>
            <a:pPr eaLnBrk="1" hangingPunct="1">
              <a:buFont typeface="Wingdings 2" pitchFamily="18" charset="2"/>
              <a:buNone/>
            </a:pPr>
            <a:endParaRPr lang="ko-KR" altLang="en-US" sz="2800" dirty="0" smtClean="0">
              <a:latin typeface="Monotype Corsiva" pitchFamily="66" charset="0"/>
            </a:endParaRPr>
          </a:p>
        </p:txBody>
      </p:sp>
    </p:spTree>
    <p:extLst>
      <p:ext uri="{BB962C8B-B14F-4D97-AF65-F5344CB8AC3E}">
        <p14:creationId xmlns:p14="http://schemas.microsoft.com/office/powerpoint/2010/main" val="1834096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내용 개체 틀 4"/>
          <p:cNvSpPr>
            <a:spLocks noGrp="1"/>
          </p:cNvSpPr>
          <p:nvPr>
            <p:ph idx="1"/>
          </p:nvPr>
        </p:nvSpPr>
        <p:spPr>
          <a:xfrm>
            <a:off x="539552" y="304800"/>
            <a:ext cx="8375848" cy="6248400"/>
          </a:xfrm>
        </p:spPr>
        <p:txBody>
          <a:bodyPr/>
          <a:lstStyle/>
          <a:p>
            <a:pPr eaLnBrk="1" hangingPunct="1">
              <a:lnSpc>
                <a:spcPct val="150000"/>
              </a:lnSpc>
              <a:buFont typeface="Wingdings" panose="05000000000000000000" pitchFamily="2" charset="2"/>
              <a:buChar char="Ø"/>
            </a:pPr>
            <a:r>
              <a:rPr lang="en-US" altLang="ko-KR" sz="2800" dirty="0" smtClean="0">
                <a:latin typeface="Monotype Corsiva" pitchFamily="66" charset="0"/>
              </a:rPr>
              <a:t>Cooperation, not competition</a:t>
            </a:r>
          </a:p>
          <a:p>
            <a:pPr eaLnBrk="1" hangingPunct="1">
              <a:lnSpc>
                <a:spcPct val="150000"/>
              </a:lnSpc>
              <a:buFont typeface="Wingdings" panose="05000000000000000000" pitchFamily="2" charset="2"/>
              <a:buChar char="Ø"/>
            </a:pPr>
            <a:r>
              <a:rPr lang="en-US" altLang="ko-KR" sz="2800" dirty="0" smtClean="0">
                <a:latin typeface="Monotype Corsiva" pitchFamily="66" charset="0"/>
              </a:rPr>
              <a:t>Students feel in control, not the teacher</a:t>
            </a:r>
          </a:p>
          <a:p>
            <a:pPr eaLnBrk="1" hangingPunct="1">
              <a:lnSpc>
                <a:spcPct val="150000"/>
              </a:lnSpc>
              <a:buFont typeface="Wingdings" panose="05000000000000000000" pitchFamily="2" charset="2"/>
              <a:buChar char="Ø"/>
            </a:pPr>
            <a:r>
              <a:rPr lang="en-US" altLang="ko-KR" sz="2800" dirty="0" smtClean="0">
                <a:latin typeface="Monotype Corsiva" pitchFamily="66" charset="0"/>
              </a:rPr>
              <a:t>‘counseling’, rather than teaching</a:t>
            </a:r>
          </a:p>
          <a:p>
            <a:pPr eaLnBrk="1" hangingPunct="1">
              <a:lnSpc>
                <a:spcPct val="150000"/>
              </a:lnSpc>
              <a:buFont typeface="Wingdings" panose="05000000000000000000" pitchFamily="2" charset="2"/>
              <a:buChar char="Ø"/>
            </a:pPr>
            <a:r>
              <a:rPr lang="en-US" altLang="ko-KR" sz="2800" dirty="0" smtClean="0">
                <a:latin typeface="Monotype Corsiva" pitchFamily="66" charset="0"/>
              </a:rPr>
              <a:t>Ss’ native language builds a bridge from the known to the unknown</a:t>
            </a:r>
          </a:p>
          <a:p>
            <a:pPr eaLnBrk="1" hangingPunct="1">
              <a:lnSpc>
                <a:spcPct val="150000"/>
              </a:lnSpc>
              <a:buFont typeface="Wingdings" panose="05000000000000000000" pitchFamily="2" charset="2"/>
              <a:buChar char="Ø"/>
            </a:pPr>
            <a:r>
              <a:rPr lang="en-US" altLang="ko-KR" sz="2800" dirty="0" smtClean="0">
                <a:latin typeface="Monotype Corsiva" pitchFamily="66" charset="0"/>
              </a:rPr>
              <a:t>The syllabus is generated primarily by the students</a:t>
            </a:r>
          </a:p>
          <a:p>
            <a:pPr eaLnBrk="1" hangingPunct="1">
              <a:lnSpc>
                <a:spcPct val="150000"/>
              </a:lnSpc>
              <a:buFont typeface="Wingdings" panose="05000000000000000000" pitchFamily="2" charset="2"/>
              <a:buChar char="Ø"/>
            </a:pPr>
            <a:r>
              <a:rPr lang="en-US" altLang="ko-KR" sz="2800" dirty="0" smtClean="0">
                <a:latin typeface="Monotype Corsiva" pitchFamily="66" charset="0"/>
              </a:rPr>
              <a:t>Teacher-student-centered </a:t>
            </a:r>
          </a:p>
          <a:p>
            <a:pPr eaLnBrk="1" hangingPunct="1">
              <a:buFont typeface="Wingdings 2" pitchFamily="18" charset="2"/>
              <a:buNone/>
            </a:pPr>
            <a:endParaRPr lang="en-US" altLang="ko-KR" sz="2800" dirty="0" smtClean="0"/>
          </a:p>
          <a:p>
            <a:pPr eaLnBrk="1" hangingPunct="1">
              <a:buFont typeface="Wingdings 2" pitchFamily="18" charset="2"/>
              <a:buNone/>
            </a:pPr>
            <a:endParaRPr lang="ko-KR" altLang="en-US" sz="2800" dirty="0" smtClean="0"/>
          </a:p>
        </p:txBody>
      </p:sp>
    </p:spTree>
    <p:extLst>
      <p:ext uri="{BB962C8B-B14F-4D97-AF65-F5344CB8AC3E}">
        <p14:creationId xmlns:p14="http://schemas.microsoft.com/office/powerpoint/2010/main" val="721842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내용 개체 틀 4"/>
          <p:cNvSpPr>
            <a:spLocks noGrp="1"/>
          </p:cNvSpPr>
          <p:nvPr>
            <p:ph idx="1"/>
          </p:nvPr>
        </p:nvSpPr>
        <p:spPr>
          <a:xfrm>
            <a:off x="228600" y="304800"/>
            <a:ext cx="8686800" cy="6248400"/>
          </a:xfrm>
        </p:spPr>
        <p:txBody>
          <a:bodyPr>
            <a:normAutofit lnSpcReduction="10000"/>
          </a:bodyPr>
          <a:lstStyle/>
          <a:p>
            <a:pPr marL="0" indent="0" algn="ctr">
              <a:buNone/>
            </a:pPr>
            <a:r>
              <a:rPr lang="en-US" altLang="ko-KR" sz="3600" b="1" dirty="0" err="1" smtClean="0">
                <a:latin typeface="Monotype Corsiva" pitchFamily="66" charset="0"/>
              </a:rPr>
              <a:t>Suggestopedia</a:t>
            </a:r>
            <a:r>
              <a:rPr lang="en-US" altLang="ko-KR" sz="3600" b="1" dirty="0" smtClean="0">
                <a:latin typeface="Monotype Corsiva" pitchFamily="66" charset="0"/>
              </a:rPr>
              <a:t> </a:t>
            </a:r>
            <a:r>
              <a:rPr lang="en-US" altLang="ko-KR" sz="2800" dirty="0" smtClean="0">
                <a:latin typeface="Times New Roman" panose="02020603050405020304" pitchFamily="18" charset="0"/>
                <a:cs typeface="Times New Roman" panose="02020603050405020304" pitchFamily="18" charset="0"/>
              </a:rPr>
              <a:t>(</a:t>
            </a:r>
            <a:r>
              <a:rPr lang="en-US" altLang="ko-KR" sz="2800" dirty="0" err="1">
                <a:latin typeface="Times New Roman" panose="02020603050405020304" pitchFamily="18" charset="0"/>
                <a:cs typeface="Times New Roman" panose="02020603050405020304" pitchFamily="18" charset="0"/>
              </a:rPr>
              <a:t>Desuggestopedia</a:t>
            </a:r>
            <a:r>
              <a:rPr lang="en-US" altLang="ko-KR" sz="2800" dirty="0">
                <a:latin typeface="Times New Roman" panose="02020603050405020304" pitchFamily="18" charset="0"/>
                <a:cs typeface="Times New Roman" panose="02020603050405020304" pitchFamily="18" charset="0"/>
              </a:rPr>
              <a:t>)</a:t>
            </a:r>
          </a:p>
          <a:p>
            <a:pPr marL="0" indent="0" algn="ctr">
              <a:buNone/>
            </a:pPr>
            <a:endParaRPr lang="en-US" altLang="ko-KR" sz="2800" dirty="0">
              <a:latin typeface="Times New Roman" panose="02020603050405020304" pitchFamily="18" charset="0"/>
              <a:cs typeface="Times New Roman" panose="02020603050405020304" pitchFamily="18" charset="0"/>
            </a:endParaRPr>
          </a:p>
          <a:p>
            <a:pPr eaLnBrk="1" hangingPunct="1">
              <a:buFont typeface="Wingdings" pitchFamily="2" charset="2"/>
              <a:buChar char="Ø"/>
            </a:pPr>
            <a:r>
              <a:rPr lang="en-US" altLang="ko-KR" sz="2800" dirty="0" smtClean="0">
                <a:latin typeface="Times New Roman" pitchFamily="18" charset="0"/>
                <a:cs typeface="Times New Roman" pitchFamily="18" charset="0"/>
              </a:rPr>
              <a:t>Brain </a:t>
            </a:r>
            <a:r>
              <a:rPr lang="en-US" altLang="ko-KR" sz="2800" dirty="0" smtClean="0">
                <a:latin typeface="Times New Roman" pitchFamily="18" charset="0"/>
                <a:cs typeface="Times New Roman" pitchFamily="18" charset="0"/>
              </a:rPr>
              <a:t>power and inner capacities (</a:t>
            </a:r>
            <a:r>
              <a:rPr lang="en-US" altLang="ko-KR" sz="2800" dirty="0" err="1" smtClean="0">
                <a:latin typeface="Times New Roman" pitchFamily="18" charset="0"/>
                <a:cs typeface="Times New Roman" pitchFamily="18" charset="0"/>
              </a:rPr>
              <a:t>Lozanov</a:t>
            </a:r>
            <a:r>
              <a:rPr lang="en-US" altLang="ko-KR" sz="2800" dirty="0" smtClean="0">
                <a:latin typeface="Times New Roman" pitchFamily="18" charset="0"/>
                <a:cs typeface="Times New Roman" pitchFamily="18" charset="0"/>
              </a:rPr>
              <a:t> 1979)</a:t>
            </a:r>
          </a:p>
          <a:p>
            <a:pPr eaLnBrk="1" hangingPunct="1">
              <a:buFont typeface="Wingdings" pitchFamily="2" charset="2"/>
              <a:buChar char="Ø"/>
            </a:pPr>
            <a:endParaRPr lang="en-US" altLang="ko-KR" sz="2800" dirty="0" smtClean="0">
              <a:latin typeface="Times New Roman" pitchFamily="18" charset="0"/>
              <a:cs typeface="Times New Roman" pitchFamily="18" charset="0"/>
            </a:endParaRPr>
          </a:p>
          <a:p>
            <a:pPr eaLnBrk="1" hangingPunct="1">
              <a:buFont typeface="Wingdings" pitchFamily="2" charset="2"/>
              <a:buChar char="Ø"/>
            </a:pPr>
            <a:r>
              <a:rPr lang="en-US" altLang="ko-KR" sz="2800" dirty="0" smtClean="0">
                <a:latin typeface="Times New Roman" pitchFamily="18" charset="0"/>
                <a:cs typeface="Times New Roman" pitchFamily="18" charset="0"/>
              </a:rPr>
              <a:t>Relaxation as a means of retaining new knowledge and material</a:t>
            </a:r>
          </a:p>
          <a:p>
            <a:pPr eaLnBrk="1" hangingPunct="1">
              <a:buFont typeface="Wingdings" pitchFamily="2" charset="2"/>
              <a:buChar char="Ø"/>
            </a:pPr>
            <a:endParaRPr lang="en-US" altLang="ko-KR" sz="2800" dirty="0" smtClean="0">
              <a:latin typeface="Times New Roman" pitchFamily="18" charset="0"/>
              <a:cs typeface="Times New Roman" pitchFamily="18" charset="0"/>
            </a:endParaRPr>
          </a:p>
          <a:p>
            <a:pPr eaLnBrk="1" hangingPunct="1">
              <a:buFont typeface="Wingdings" pitchFamily="2" charset="2"/>
              <a:buChar char="Ø"/>
            </a:pPr>
            <a:r>
              <a:rPr lang="en-US" altLang="ko-KR" sz="2800" dirty="0" smtClean="0">
                <a:latin typeface="Times New Roman" pitchFamily="18" charset="0"/>
                <a:cs typeface="Times New Roman" pitchFamily="18" charset="0"/>
              </a:rPr>
              <a:t>To present vocabulary, readings, role-plays and drama with classical music in the background and students sitting in comfortable </a:t>
            </a:r>
            <a:r>
              <a:rPr lang="en-US" altLang="ko-KR" sz="2800" dirty="0" smtClean="0">
                <a:latin typeface="Times New Roman" pitchFamily="18" charset="0"/>
                <a:cs typeface="Times New Roman" pitchFamily="18" charset="0"/>
              </a:rPr>
              <a:t>seats</a:t>
            </a:r>
          </a:p>
          <a:p>
            <a:pPr eaLnBrk="1" hangingPunct="1">
              <a:buFont typeface="Wingdings" pitchFamily="2" charset="2"/>
              <a:buChar char="Ø"/>
            </a:pPr>
            <a:endParaRPr lang="en-US" altLang="ko-KR" sz="2800" dirty="0" smtClean="0">
              <a:latin typeface="Times New Roman" pitchFamily="18" charset="0"/>
              <a:cs typeface="Times New Roman" pitchFamily="18" charset="0"/>
            </a:endParaRPr>
          </a:p>
          <a:p>
            <a:pPr eaLnBrk="1" hangingPunct="1">
              <a:buFont typeface="Wingdings" pitchFamily="2" charset="2"/>
              <a:buChar char="Ø"/>
            </a:pPr>
            <a:endParaRPr lang="en-US" altLang="ko-KR" sz="2800" dirty="0" smtClean="0">
              <a:latin typeface="Times New Roman" pitchFamily="18" charset="0"/>
              <a:cs typeface="Times New Roman" pitchFamily="18" charset="0"/>
            </a:endParaRPr>
          </a:p>
          <a:p>
            <a:pPr marL="0" indent="0" algn="ctr">
              <a:buNone/>
            </a:pPr>
            <a:endParaRPr lang="en-US" altLang="ko-KR" sz="1700" dirty="0" smtClean="0">
              <a:latin typeface="Times New Roman" panose="02020603050405020304" pitchFamily="18" charset="0"/>
              <a:cs typeface="Times New Roman" panose="02020603050405020304" pitchFamily="18" charset="0"/>
              <a:hlinkClick r:id="rId2"/>
            </a:endParaRPr>
          </a:p>
          <a:p>
            <a:pPr marL="0" indent="0" algn="ctr">
              <a:buNone/>
            </a:pPr>
            <a:r>
              <a:rPr lang="en-US" altLang="ko-KR" sz="1700" dirty="0" smtClean="0">
                <a:latin typeface="Times New Roman" panose="02020603050405020304" pitchFamily="18" charset="0"/>
                <a:cs typeface="Times New Roman" panose="02020603050405020304" pitchFamily="18" charset="0"/>
                <a:hlinkClick r:id="rId2"/>
              </a:rPr>
              <a:t>https</a:t>
            </a:r>
            <a:r>
              <a:rPr lang="en-US" altLang="ko-KR" sz="1700" dirty="0">
                <a:latin typeface="Times New Roman" panose="02020603050405020304" pitchFamily="18" charset="0"/>
                <a:cs typeface="Times New Roman" panose="02020603050405020304" pitchFamily="18" charset="0"/>
                <a:hlinkClick r:id="rId2"/>
              </a:rPr>
              <a:t>://www.youtube.com/watch?v=3rkrvRlty5M</a:t>
            </a:r>
            <a:r>
              <a:rPr lang="en-US" altLang="ko-KR" sz="1700" dirty="0">
                <a:latin typeface="Times New Roman" panose="02020603050405020304" pitchFamily="18" charset="0"/>
                <a:cs typeface="Times New Roman" panose="02020603050405020304" pitchFamily="18" charset="0"/>
              </a:rPr>
              <a:t>     </a:t>
            </a:r>
          </a:p>
          <a:p>
            <a:pPr marL="0" indent="0" algn="ctr">
              <a:buNone/>
            </a:pPr>
            <a:endParaRPr lang="en-US" altLang="ko-KR" sz="1700" dirty="0">
              <a:latin typeface="Times New Roman" panose="02020603050405020304" pitchFamily="18" charset="0"/>
              <a:cs typeface="Times New Roman" panose="02020603050405020304" pitchFamily="18" charset="0"/>
            </a:endParaRPr>
          </a:p>
          <a:p>
            <a:pPr eaLnBrk="1" hangingPunct="1">
              <a:buFont typeface="Wingdings 2" pitchFamily="18" charset="2"/>
              <a:buNone/>
            </a:pPr>
            <a:endParaRPr lang="ko-KR" altLang="en-US" sz="2800" dirty="0" smtClean="0"/>
          </a:p>
        </p:txBody>
      </p:sp>
    </p:spTree>
    <p:extLst>
      <p:ext uri="{BB962C8B-B14F-4D97-AF65-F5344CB8AC3E}">
        <p14:creationId xmlns:p14="http://schemas.microsoft.com/office/powerpoint/2010/main" val="20579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내용 개체 틀 4"/>
          <p:cNvSpPr>
            <a:spLocks noGrp="1"/>
          </p:cNvSpPr>
          <p:nvPr>
            <p:ph idx="1"/>
          </p:nvPr>
        </p:nvSpPr>
        <p:spPr>
          <a:xfrm>
            <a:off x="228600" y="304800"/>
            <a:ext cx="8686800" cy="6248400"/>
          </a:xfrm>
        </p:spPr>
        <p:txBody>
          <a:bodyPr/>
          <a:lstStyle/>
          <a:p>
            <a:pPr eaLnBrk="1" hangingPunct="1">
              <a:buFont typeface="Wingdings" pitchFamily="2" charset="2"/>
              <a:buChar char="§"/>
            </a:pPr>
            <a:endParaRPr lang="en-US" altLang="ko-KR" sz="2800" dirty="0" smtClean="0">
              <a:latin typeface="Goudy Old Style" pitchFamily="18" charset="0"/>
              <a:cs typeface="Times New Roman" pitchFamily="18" charset="0"/>
            </a:endParaRPr>
          </a:p>
          <a:p>
            <a:pPr eaLnBrk="1" hangingPunct="1">
              <a:buFont typeface="Wingdings" pitchFamily="2" charset="2"/>
              <a:buChar char="§"/>
            </a:pPr>
            <a:r>
              <a:rPr lang="en-US" altLang="ko-KR" sz="2800" dirty="0" err="1" smtClean="0">
                <a:latin typeface="Times New Roman" panose="02020603050405020304" pitchFamily="18" charset="0"/>
                <a:cs typeface="Times New Roman" panose="02020603050405020304" pitchFamily="18" charset="0"/>
              </a:rPr>
              <a:t>Desuggestive</a:t>
            </a:r>
            <a:r>
              <a:rPr lang="en-US" altLang="ko-KR" sz="2800" dirty="0" smtClean="0">
                <a:latin typeface="Times New Roman" panose="02020603050405020304" pitchFamily="18" charset="0"/>
                <a:cs typeface="Times New Roman" panose="02020603050405020304" pitchFamily="18" charset="0"/>
              </a:rPr>
              <a:t> learning </a:t>
            </a:r>
          </a:p>
          <a:p>
            <a:pPr eaLnBrk="1" hangingPunct="1">
              <a:buFont typeface="Wingdings 2" pitchFamily="18" charset="2"/>
              <a:buNone/>
            </a:pPr>
            <a:r>
              <a:rPr lang="en-US" altLang="ko-KR" sz="2800" dirty="0" smtClean="0">
                <a:latin typeface="Times New Roman" panose="02020603050405020304" pitchFamily="18" charset="0"/>
                <a:cs typeface="Times New Roman" panose="02020603050405020304" pitchFamily="18" charset="0"/>
              </a:rPr>
              <a:t>	“free, without a mildest pressure, liberation of previously suggested programs to restrict intelligence and spontaneous acquisition of knowledge, skills and habits.” </a:t>
            </a:r>
          </a:p>
          <a:p>
            <a:pPr eaLnBrk="1" hangingPunct="1">
              <a:buFont typeface="Wingdings" pitchFamily="2" charset="2"/>
              <a:buChar char="§"/>
            </a:pPr>
            <a:endParaRPr lang="en-US" altLang="ko-KR" sz="2800" dirty="0" smtClean="0">
              <a:latin typeface="Times New Roman" panose="02020603050405020304" pitchFamily="18" charset="0"/>
              <a:cs typeface="Times New Roman" panose="02020603050405020304" pitchFamily="18" charset="0"/>
            </a:endParaRPr>
          </a:p>
          <a:p>
            <a:pPr eaLnBrk="1" hangingPunct="1">
              <a:buFont typeface="Wingdings" pitchFamily="2" charset="2"/>
              <a:buChar char="§"/>
            </a:pPr>
            <a:r>
              <a:rPr lang="en-US" altLang="ko-KR" sz="2800" dirty="0" smtClean="0">
                <a:latin typeface="Times New Roman" panose="02020603050405020304" pitchFamily="18" charset="0"/>
                <a:cs typeface="Times New Roman" panose="02020603050405020304" pitchFamily="18" charset="0"/>
              </a:rPr>
              <a:t>To enhance learning by lowering the affective filter of learners</a:t>
            </a:r>
          </a:p>
          <a:p>
            <a:pPr eaLnBrk="1" hangingPunct="1">
              <a:buFont typeface="Wingdings" pitchFamily="2" charset="2"/>
              <a:buChar char="§"/>
            </a:pPr>
            <a:endParaRPr lang="en-US" altLang="ko-KR" sz="2800" dirty="0" smtClean="0">
              <a:latin typeface="Times New Roman" panose="02020603050405020304" pitchFamily="18" charset="0"/>
              <a:cs typeface="Times New Roman" panose="02020603050405020304" pitchFamily="18" charset="0"/>
            </a:endParaRPr>
          </a:p>
          <a:p>
            <a:pPr eaLnBrk="1" hangingPunct="1">
              <a:buFont typeface="Wingdings" pitchFamily="2" charset="2"/>
              <a:buChar char="§"/>
            </a:pPr>
            <a:r>
              <a:rPr lang="en-US" altLang="ko-KR" sz="2800" dirty="0" smtClean="0">
                <a:latin typeface="Times New Roman" panose="02020603050405020304" pitchFamily="18" charset="0"/>
                <a:cs typeface="Times New Roman" panose="02020603050405020304" pitchFamily="18" charset="0"/>
              </a:rPr>
              <a:t>To activate the </a:t>
            </a:r>
            <a:r>
              <a:rPr lang="en-US" altLang="ko-KR" sz="2800" dirty="0" err="1" smtClean="0">
                <a:latin typeface="Times New Roman" panose="02020603050405020304" pitchFamily="18" charset="0"/>
                <a:cs typeface="Times New Roman" panose="02020603050405020304" pitchFamily="18" charset="0"/>
              </a:rPr>
              <a:t>paraconscious</a:t>
            </a:r>
            <a:r>
              <a:rPr lang="en-US" altLang="ko-KR" sz="2800" dirty="0" smtClean="0">
                <a:latin typeface="Times New Roman" panose="02020603050405020304" pitchFamily="18" charset="0"/>
                <a:cs typeface="Times New Roman" panose="02020603050405020304" pitchFamily="18" charset="0"/>
              </a:rPr>
              <a:t> part of the mind</a:t>
            </a:r>
          </a:p>
          <a:p>
            <a:pPr eaLnBrk="1" hangingPunct="1">
              <a:buFont typeface="Wingdings" pitchFamily="2" charset="2"/>
              <a:buChar char="§"/>
            </a:pPr>
            <a:endParaRPr lang="en-US" altLang="ko-KR" sz="2800" dirty="0" smtClean="0"/>
          </a:p>
          <a:p>
            <a:pPr eaLnBrk="1" hangingPunct="1">
              <a:buFont typeface="Wingdings 2" pitchFamily="18" charset="2"/>
              <a:buNone/>
            </a:pPr>
            <a:r>
              <a:rPr lang="en-US" altLang="ko-KR" sz="2800" dirty="0" smtClean="0"/>
              <a:t> </a:t>
            </a:r>
            <a:endParaRPr lang="ko-KR" altLang="en-US" sz="2800" dirty="0" smtClean="0"/>
          </a:p>
        </p:txBody>
      </p:sp>
    </p:spTree>
    <p:extLst>
      <p:ext uri="{BB962C8B-B14F-4D97-AF65-F5344CB8AC3E}">
        <p14:creationId xmlns:p14="http://schemas.microsoft.com/office/powerpoint/2010/main" val="4166363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내용 개체 틀 4"/>
          <p:cNvSpPr>
            <a:spLocks noGrp="1"/>
          </p:cNvSpPr>
          <p:nvPr>
            <p:ph idx="1"/>
          </p:nvPr>
        </p:nvSpPr>
        <p:spPr>
          <a:xfrm>
            <a:off x="228600" y="152400"/>
            <a:ext cx="8686800" cy="6372944"/>
          </a:xfrm>
        </p:spPr>
        <p:txBody>
          <a:bodyPr/>
          <a:lstStyle/>
          <a:p>
            <a:pPr eaLnBrk="1" hangingPunct="1">
              <a:buFont typeface="Wingdings 2" pitchFamily="18" charset="2"/>
              <a:buNone/>
            </a:pPr>
            <a:r>
              <a:rPr lang="en-US" altLang="ko-KR" sz="2400" b="1" dirty="0" smtClean="0">
                <a:latin typeface="Goudy Old Style" pitchFamily="18" charset="0"/>
              </a:rPr>
              <a:t>     </a:t>
            </a:r>
            <a:r>
              <a:rPr lang="en-US" altLang="ko-KR" sz="2000" b="1" dirty="0" smtClean="0">
                <a:latin typeface="Times New Roman" panose="02020603050405020304" pitchFamily="18" charset="0"/>
                <a:cs typeface="Times New Roman" panose="02020603050405020304" pitchFamily="18" charset="0"/>
              </a:rPr>
              <a:t>Presentation</a:t>
            </a:r>
            <a:r>
              <a:rPr lang="en-US" altLang="ko-KR" sz="2000" dirty="0" smtClean="0">
                <a:latin typeface="Times New Roman" panose="02020603050405020304" pitchFamily="18" charset="0"/>
                <a:cs typeface="Times New Roman" panose="02020603050405020304" pitchFamily="18" charset="0"/>
              </a:rPr>
              <a:t/>
            </a:r>
            <a:br>
              <a:rPr lang="en-US" altLang="ko-KR" sz="2000" dirty="0" smtClean="0">
                <a:latin typeface="Times New Roman" panose="02020603050405020304" pitchFamily="18" charset="0"/>
                <a:cs typeface="Times New Roman" panose="02020603050405020304" pitchFamily="18" charset="0"/>
              </a:rPr>
            </a:br>
            <a:r>
              <a:rPr lang="en-US" altLang="ko-KR" sz="2000" dirty="0" smtClean="0">
                <a:latin typeface="Times New Roman" panose="02020603050405020304" pitchFamily="18" charset="0"/>
                <a:cs typeface="Times New Roman" panose="02020603050405020304" pitchFamily="18" charset="0"/>
              </a:rPr>
              <a:t>A preparatory stage in which students are helped to relax and move into a positive frame of mind, with the feeling that the learning is going to be easy and fun.</a:t>
            </a:r>
          </a:p>
          <a:p>
            <a:pPr eaLnBrk="1" hangingPunct="1">
              <a:buFont typeface="Wingdings 2" pitchFamily="18" charset="2"/>
              <a:buNone/>
            </a:pPr>
            <a:r>
              <a:rPr lang="en-US" altLang="ko-KR" sz="2000" dirty="0" smtClean="0">
                <a:latin typeface="Times New Roman" panose="02020603050405020304" pitchFamily="18" charset="0"/>
                <a:cs typeface="Times New Roman" panose="02020603050405020304" pitchFamily="18" charset="0"/>
              </a:rPr>
              <a:t/>
            </a:r>
            <a:br>
              <a:rPr lang="en-US" altLang="ko-KR" sz="2000" dirty="0" smtClean="0">
                <a:latin typeface="Times New Roman" panose="02020603050405020304" pitchFamily="18" charset="0"/>
                <a:cs typeface="Times New Roman" panose="02020603050405020304" pitchFamily="18" charset="0"/>
              </a:rPr>
            </a:br>
            <a:r>
              <a:rPr lang="en-US" altLang="ko-KR" sz="2000" b="1" dirty="0" smtClean="0">
                <a:latin typeface="Times New Roman" panose="02020603050405020304" pitchFamily="18" charset="0"/>
                <a:cs typeface="Times New Roman" panose="02020603050405020304" pitchFamily="18" charset="0"/>
              </a:rPr>
              <a:t>First Concert - "Active Concert"</a:t>
            </a:r>
            <a:r>
              <a:rPr lang="en-US" altLang="ko-KR" sz="2000" dirty="0" smtClean="0">
                <a:latin typeface="Times New Roman" panose="02020603050405020304" pitchFamily="18" charset="0"/>
                <a:cs typeface="Times New Roman" panose="02020603050405020304" pitchFamily="18" charset="0"/>
              </a:rPr>
              <a:t/>
            </a:r>
            <a:br>
              <a:rPr lang="en-US" altLang="ko-KR" sz="2000" dirty="0" smtClean="0">
                <a:latin typeface="Times New Roman" panose="02020603050405020304" pitchFamily="18" charset="0"/>
                <a:cs typeface="Times New Roman" panose="02020603050405020304" pitchFamily="18" charset="0"/>
              </a:rPr>
            </a:br>
            <a:r>
              <a:rPr lang="en-US" altLang="ko-KR" sz="2000" dirty="0" smtClean="0">
                <a:latin typeface="Times New Roman" panose="02020603050405020304" pitchFamily="18" charset="0"/>
                <a:cs typeface="Times New Roman" panose="02020603050405020304" pitchFamily="18" charset="0"/>
              </a:rPr>
              <a:t>This involves the active presentation of the material to be learnt. For example, in a foreign language course there might be the dramatic reading of a piece of text, accompanied by classical music.</a:t>
            </a:r>
          </a:p>
          <a:p>
            <a:pPr eaLnBrk="1" hangingPunct="1">
              <a:buFont typeface="Wingdings 2" pitchFamily="18" charset="2"/>
              <a:buNone/>
            </a:pPr>
            <a:r>
              <a:rPr lang="en-US" altLang="ko-KR" sz="2000" dirty="0" smtClean="0">
                <a:latin typeface="Times New Roman" panose="02020603050405020304" pitchFamily="18" charset="0"/>
                <a:cs typeface="Times New Roman" panose="02020603050405020304" pitchFamily="18" charset="0"/>
              </a:rPr>
              <a:t/>
            </a:r>
            <a:br>
              <a:rPr lang="en-US" altLang="ko-KR" sz="2000" dirty="0" smtClean="0">
                <a:latin typeface="Times New Roman" panose="02020603050405020304" pitchFamily="18" charset="0"/>
                <a:cs typeface="Times New Roman" panose="02020603050405020304" pitchFamily="18" charset="0"/>
              </a:rPr>
            </a:br>
            <a:r>
              <a:rPr lang="en-US" altLang="ko-KR" sz="2000" b="1" dirty="0" smtClean="0">
                <a:latin typeface="Times New Roman" panose="02020603050405020304" pitchFamily="18" charset="0"/>
                <a:cs typeface="Times New Roman" panose="02020603050405020304" pitchFamily="18" charset="0"/>
              </a:rPr>
              <a:t>Second Concert - "Passive Review"</a:t>
            </a:r>
            <a:r>
              <a:rPr lang="en-US" altLang="ko-KR" sz="2000" dirty="0" smtClean="0">
                <a:latin typeface="Times New Roman" panose="02020603050405020304" pitchFamily="18" charset="0"/>
                <a:cs typeface="Times New Roman" panose="02020603050405020304" pitchFamily="18" charset="0"/>
              </a:rPr>
              <a:t/>
            </a:r>
            <a:br>
              <a:rPr lang="en-US" altLang="ko-KR" sz="2000" dirty="0" smtClean="0">
                <a:latin typeface="Times New Roman" panose="02020603050405020304" pitchFamily="18" charset="0"/>
                <a:cs typeface="Times New Roman" panose="02020603050405020304" pitchFamily="18" charset="0"/>
              </a:rPr>
            </a:br>
            <a:r>
              <a:rPr lang="en-US" altLang="ko-KR" sz="2000" dirty="0" smtClean="0">
                <a:latin typeface="Times New Roman" panose="02020603050405020304" pitchFamily="18" charset="0"/>
                <a:cs typeface="Times New Roman" panose="02020603050405020304" pitchFamily="18" charset="0"/>
              </a:rPr>
              <a:t>The students are now invited to relax and listen to some Baroque music, with the text being read very quietly in the background. The music is specially selected to bring the students into the optimum mental state for the effortless acquisition of the material.</a:t>
            </a:r>
          </a:p>
          <a:p>
            <a:pPr eaLnBrk="1" hangingPunct="1">
              <a:buFont typeface="Wingdings 2" pitchFamily="18" charset="2"/>
              <a:buNone/>
            </a:pPr>
            <a:r>
              <a:rPr lang="en-US" altLang="ko-KR" sz="2000" dirty="0" smtClean="0">
                <a:latin typeface="Times New Roman" panose="02020603050405020304" pitchFamily="18" charset="0"/>
                <a:cs typeface="Times New Roman" panose="02020603050405020304" pitchFamily="18" charset="0"/>
              </a:rPr>
              <a:t>    </a:t>
            </a:r>
            <a:br>
              <a:rPr lang="en-US" altLang="ko-KR" sz="2000" dirty="0" smtClean="0">
                <a:latin typeface="Times New Roman" panose="02020603050405020304" pitchFamily="18" charset="0"/>
                <a:cs typeface="Times New Roman" panose="02020603050405020304" pitchFamily="18" charset="0"/>
              </a:rPr>
            </a:br>
            <a:r>
              <a:rPr lang="en-US" altLang="ko-KR" sz="2000" b="1" dirty="0" smtClean="0">
                <a:latin typeface="Times New Roman" panose="02020603050405020304" pitchFamily="18" charset="0"/>
                <a:cs typeface="Times New Roman" panose="02020603050405020304" pitchFamily="18" charset="0"/>
              </a:rPr>
              <a:t>Practice</a:t>
            </a:r>
            <a:r>
              <a:rPr lang="en-US" altLang="ko-KR" sz="2000" dirty="0" smtClean="0">
                <a:latin typeface="Times New Roman" panose="02020603050405020304" pitchFamily="18" charset="0"/>
                <a:cs typeface="Times New Roman" panose="02020603050405020304" pitchFamily="18" charset="0"/>
              </a:rPr>
              <a:t/>
            </a:r>
            <a:br>
              <a:rPr lang="en-US" altLang="ko-KR" sz="2000" dirty="0" smtClean="0">
                <a:latin typeface="Times New Roman" panose="02020603050405020304" pitchFamily="18" charset="0"/>
                <a:cs typeface="Times New Roman" panose="02020603050405020304" pitchFamily="18" charset="0"/>
              </a:rPr>
            </a:br>
            <a:r>
              <a:rPr lang="en-US" altLang="ko-KR" sz="2000" dirty="0" smtClean="0">
                <a:latin typeface="Times New Roman" panose="02020603050405020304" pitchFamily="18" charset="0"/>
                <a:cs typeface="Times New Roman" panose="02020603050405020304" pitchFamily="18" charset="0"/>
              </a:rPr>
              <a:t>The use of a range of games, puzzles, etc. to review and consolidate the learning.</a:t>
            </a:r>
            <a:endParaRPr lang="ko-KR" altLang="en-US"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8249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내용 개체 틀 4"/>
          <p:cNvSpPr>
            <a:spLocks noGrp="1"/>
          </p:cNvSpPr>
          <p:nvPr>
            <p:ph idx="1"/>
          </p:nvPr>
        </p:nvSpPr>
        <p:spPr>
          <a:xfrm>
            <a:off x="228600" y="304800"/>
            <a:ext cx="8686800" cy="6248400"/>
          </a:xfrm>
        </p:spPr>
        <p:txBody>
          <a:bodyPr>
            <a:normAutofit lnSpcReduction="10000"/>
          </a:bodyPr>
          <a:lstStyle/>
          <a:p>
            <a:pPr eaLnBrk="1" hangingPunct="1">
              <a:buFont typeface="Wingdings 2" pitchFamily="18" charset="2"/>
              <a:buNone/>
            </a:pPr>
            <a:r>
              <a:rPr lang="en-US" altLang="ko-KR" sz="2800" b="1" dirty="0" smtClean="0"/>
              <a:t>			</a:t>
            </a:r>
            <a:r>
              <a:rPr lang="en-US" altLang="ko-KR" sz="3600" b="1" dirty="0" smtClean="0">
                <a:latin typeface="Monotype Corsiva" pitchFamily="66" charset="0"/>
              </a:rPr>
              <a:t>	The Silent Way</a:t>
            </a:r>
            <a:endParaRPr lang="en-US" altLang="ko-KR" sz="2800" b="1" dirty="0" smtClean="0">
              <a:latin typeface="Monotype Corsiva" pitchFamily="66" charset="0"/>
            </a:endParaRPr>
          </a:p>
          <a:p>
            <a:pPr eaLnBrk="1" hangingPunct="1">
              <a:buFont typeface="Wingdings 2" pitchFamily="18" charset="2"/>
              <a:buNone/>
            </a:pPr>
            <a:endParaRPr lang="en-US" altLang="ko-KR" sz="2800" dirty="0" smtClean="0"/>
          </a:p>
          <a:p>
            <a:pPr eaLnBrk="1" hangingPunct="1">
              <a:lnSpc>
                <a:spcPct val="150000"/>
              </a:lnSpc>
              <a:buFont typeface="Wingdings 2" pitchFamily="18" charset="2"/>
              <a:buNone/>
            </a:pPr>
            <a:r>
              <a:rPr lang="en-US" altLang="ko-KR" sz="2800" dirty="0" smtClean="0"/>
              <a:t>	</a:t>
            </a:r>
            <a:r>
              <a:rPr lang="en-US" altLang="ko-KR" sz="2800" dirty="0" smtClean="0">
                <a:latin typeface="Times New Roman" pitchFamily="18" charset="0"/>
                <a:cs typeface="Times New Roman" pitchFamily="18" charset="0"/>
              </a:rPr>
              <a:t>It is in learners' best interests to develop independence and autonomy and cooperate with each other in solving language problems. The teacher is supposed to be silent (</a:t>
            </a:r>
            <a:r>
              <a:rPr lang="en-US" altLang="ko-KR" sz="2800" dirty="0" err="1" smtClean="0">
                <a:latin typeface="Times New Roman" pitchFamily="18" charset="0"/>
                <a:cs typeface="Times New Roman" pitchFamily="18" charset="0"/>
              </a:rPr>
              <a:t>Gattegno</a:t>
            </a:r>
            <a:r>
              <a:rPr lang="en-US" altLang="ko-KR" sz="2800" dirty="0" smtClean="0">
                <a:latin typeface="Times New Roman" pitchFamily="18" charset="0"/>
                <a:cs typeface="Times New Roman" pitchFamily="18" charset="0"/>
              </a:rPr>
              <a:t> 1972) </a:t>
            </a:r>
            <a:endParaRPr lang="en-US" altLang="ko-KR" sz="2800" dirty="0" smtClean="0">
              <a:latin typeface="Times New Roman" pitchFamily="18" charset="0"/>
              <a:cs typeface="Times New Roman" pitchFamily="18" charset="0"/>
            </a:endParaRPr>
          </a:p>
          <a:p>
            <a:pPr eaLnBrk="1" hangingPunct="1">
              <a:lnSpc>
                <a:spcPct val="150000"/>
              </a:lnSpc>
              <a:buFont typeface="Wingdings 2" pitchFamily="18" charset="2"/>
              <a:buNone/>
            </a:pPr>
            <a:endParaRPr lang="en-US" altLang="ko-KR" sz="2800" dirty="0">
              <a:latin typeface="Times New Roman" pitchFamily="18" charset="0"/>
              <a:cs typeface="Times New Roman" pitchFamily="18" charset="0"/>
            </a:endParaRPr>
          </a:p>
          <a:p>
            <a:pPr>
              <a:lnSpc>
                <a:spcPct val="150000"/>
              </a:lnSpc>
              <a:buNone/>
            </a:pPr>
            <a:endParaRPr lang="en-US" altLang="ko-KR" sz="1800" dirty="0" smtClean="0">
              <a:hlinkClick r:id="rId2"/>
            </a:endParaRPr>
          </a:p>
          <a:p>
            <a:pPr>
              <a:lnSpc>
                <a:spcPct val="150000"/>
              </a:lnSpc>
              <a:buNone/>
            </a:pPr>
            <a:endParaRPr lang="en-US" altLang="ko-KR" sz="1800" dirty="0">
              <a:hlinkClick r:id="rId2"/>
            </a:endParaRPr>
          </a:p>
          <a:p>
            <a:pPr>
              <a:lnSpc>
                <a:spcPct val="150000"/>
              </a:lnSpc>
              <a:buNone/>
            </a:pPr>
            <a:endParaRPr lang="en-US" altLang="ko-KR" sz="1800" dirty="0" smtClean="0">
              <a:hlinkClick r:id="rId2"/>
            </a:endParaRPr>
          </a:p>
          <a:p>
            <a:pPr algn="ctr">
              <a:lnSpc>
                <a:spcPct val="150000"/>
              </a:lnSpc>
              <a:buNone/>
            </a:pPr>
            <a:r>
              <a:rPr lang="en-US" altLang="ko-KR" sz="1800" dirty="0" smtClean="0">
                <a:hlinkClick r:id="rId2"/>
              </a:rPr>
              <a:t>http</a:t>
            </a:r>
            <a:r>
              <a:rPr lang="en-US" altLang="ko-KR" sz="1800" dirty="0">
                <a:hlinkClick r:id="rId2"/>
              </a:rPr>
              <a:t>://www.youtube.com/watch?v=tvyoevK-dh0</a:t>
            </a:r>
            <a:endParaRPr lang="en-US" altLang="ko-KR" sz="1800" dirty="0"/>
          </a:p>
          <a:p>
            <a:pPr eaLnBrk="1" hangingPunct="1">
              <a:lnSpc>
                <a:spcPct val="150000"/>
              </a:lnSpc>
              <a:buFont typeface="Wingdings 2" pitchFamily="18" charset="2"/>
              <a:buNone/>
            </a:pPr>
            <a:endParaRPr lang="en-US" altLang="ko-KR" sz="2800" dirty="0" smtClean="0">
              <a:latin typeface="Times New Roman" pitchFamily="18" charset="0"/>
              <a:cs typeface="Times New Roman" pitchFamily="18" charset="0"/>
            </a:endParaRPr>
          </a:p>
          <a:p>
            <a:pPr eaLnBrk="1" hangingPunct="1">
              <a:buFont typeface="Wingdings 2" pitchFamily="18" charset="2"/>
              <a:buNone/>
            </a:pPr>
            <a:endParaRPr lang="ko-KR" altLang="en-US" sz="2800" dirty="0" smtClean="0"/>
          </a:p>
        </p:txBody>
      </p:sp>
    </p:spTree>
    <p:extLst>
      <p:ext uri="{BB962C8B-B14F-4D97-AF65-F5344CB8AC3E}">
        <p14:creationId xmlns:p14="http://schemas.microsoft.com/office/powerpoint/2010/main" val="3467313888"/>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222</Words>
  <Application>Microsoft Office PowerPoint</Application>
  <PresentationFormat>화면 슬라이드 쇼(4:3)</PresentationFormat>
  <Paragraphs>80</Paragraphs>
  <Slides>11</Slides>
  <Notes>0</Notes>
  <HiddenSlides>0</HiddenSlides>
  <MMClips>0</MMClips>
  <ScaleCrop>false</ScaleCrop>
  <HeadingPairs>
    <vt:vector size="4" baseType="variant">
      <vt:variant>
        <vt:lpstr>테마</vt:lpstr>
      </vt:variant>
      <vt:variant>
        <vt:i4>1</vt:i4>
      </vt:variant>
      <vt:variant>
        <vt:lpstr>슬라이드 제목</vt:lpstr>
      </vt:variant>
      <vt:variant>
        <vt:i4>11</vt:i4>
      </vt:variant>
    </vt:vector>
  </HeadingPairs>
  <TitlesOfParts>
    <vt:vector size="12" baseType="lpstr">
      <vt:lpstr>Office 테마</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com</dc:creator>
  <cp:lastModifiedBy>com</cp:lastModifiedBy>
  <cp:revision>11</cp:revision>
  <dcterms:created xsi:type="dcterms:W3CDTF">2018-09-17T03:04:50Z</dcterms:created>
  <dcterms:modified xsi:type="dcterms:W3CDTF">2019-03-12T03:42:36Z</dcterms:modified>
</cp:coreProperties>
</file>