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75" r:id="rId4"/>
    <p:sldId id="274" r:id="rId5"/>
    <p:sldId id="276" r:id="rId6"/>
    <p:sldId id="277" r:id="rId7"/>
    <p:sldId id="260" r:id="rId8"/>
    <p:sldId id="288" r:id="rId9"/>
    <p:sldId id="278" r:id="rId10"/>
    <p:sldId id="280" r:id="rId11"/>
    <p:sldId id="289" r:id="rId12"/>
    <p:sldId id="282" r:id="rId13"/>
    <p:sldId id="285" r:id="rId14"/>
    <p:sldId id="287" r:id="rId1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C009E7E-6C9E-45D6-A73B-EDFBA08EAD8C}" type="datetimeFigureOut">
              <a:rPr lang="ko-KR" altLang="en-US" smtClean="0"/>
              <a:t>2019-04-01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3039783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C009E7E-6C9E-45D6-A73B-EDFBA08EAD8C}" type="datetimeFigureOut">
              <a:rPr lang="ko-KR" altLang="en-US" smtClean="0"/>
              <a:t>2019-04-01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726421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C009E7E-6C9E-45D6-A73B-EDFBA08EAD8C}" type="datetimeFigureOut">
              <a:rPr lang="ko-KR" altLang="en-US" smtClean="0"/>
              <a:t>2019-04-01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1056491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C009E7E-6C9E-45D6-A73B-EDFBA08EAD8C}" type="datetimeFigureOut">
              <a:rPr lang="ko-KR" altLang="en-US" smtClean="0"/>
              <a:t>2019-04-01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85075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C009E7E-6C9E-45D6-A73B-EDFBA08EAD8C}" type="datetimeFigureOut">
              <a:rPr lang="ko-KR" altLang="en-US" smtClean="0"/>
              <a:t>2019-04-01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391756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C009E7E-6C9E-45D6-A73B-EDFBA08EAD8C}" type="datetimeFigureOut">
              <a:rPr lang="ko-KR" altLang="en-US" smtClean="0"/>
              <a:t>2019-04-01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656356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C009E7E-6C9E-45D6-A73B-EDFBA08EAD8C}" type="datetimeFigureOut">
              <a:rPr lang="ko-KR" altLang="en-US" smtClean="0"/>
              <a:t>2019-04-01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136728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C009E7E-6C9E-45D6-A73B-EDFBA08EAD8C}" type="datetimeFigureOut">
              <a:rPr lang="ko-KR" altLang="en-US" smtClean="0"/>
              <a:t>2019-04-01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750938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C009E7E-6C9E-45D6-A73B-EDFBA08EAD8C}" type="datetimeFigureOut">
              <a:rPr lang="ko-KR" altLang="en-US" smtClean="0"/>
              <a:t>2019-04-01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2204436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C009E7E-6C9E-45D6-A73B-EDFBA08EAD8C}" type="datetimeFigureOut">
              <a:rPr lang="ko-KR" altLang="en-US" smtClean="0"/>
              <a:t>2019-04-01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143225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C009E7E-6C9E-45D6-A73B-EDFBA08EAD8C}" type="datetimeFigureOut">
              <a:rPr lang="ko-KR" altLang="en-US" smtClean="0"/>
              <a:t>2019-04-01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2117431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09E7E-6C9E-45D6-A73B-EDFBA08EAD8C}" type="datetimeFigureOut">
              <a:rPr lang="ko-KR" altLang="en-US" smtClean="0"/>
              <a:t>2019-04-01</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3693061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484784"/>
            <a:ext cx="8229600" cy="4641379"/>
          </a:xfrm>
        </p:spPr>
        <p:txBody>
          <a:bodyPr/>
          <a:lstStyle/>
          <a:p>
            <a:pPr marL="0" indent="0" algn="ctr">
              <a:buNone/>
            </a:pPr>
            <a:r>
              <a:rPr lang="en-US" altLang="ko-KR" dirty="0" smtClean="0">
                <a:latin typeface="Times New Roman" panose="02020603050405020304" pitchFamily="18" charset="0"/>
                <a:cs typeface="Times New Roman" panose="02020603050405020304" pitchFamily="18" charset="0"/>
              </a:rPr>
              <a:t>Chapter 22</a:t>
            </a:r>
          </a:p>
          <a:p>
            <a:pPr marL="0" indent="0" algn="ctr">
              <a:buNone/>
            </a:pPr>
            <a:endParaRPr lang="en-US" altLang="ko-KR" dirty="0">
              <a:latin typeface="Times New Roman" panose="02020603050405020304" pitchFamily="18" charset="0"/>
              <a:cs typeface="Times New Roman" panose="02020603050405020304" pitchFamily="18" charset="0"/>
            </a:endParaRPr>
          </a:p>
          <a:p>
            <a:pPr marL="0" indent="0" algn="ctr">
              <a:buNone/>
            </a:pPr>
            <a:r>
              <a:rPr lang="en-US" altLang="ko-KR" dirty="0" smtClean="0">
                <a:latin typeface="Times New Roman" panose="02020603050405020304" pitchFamily="18" charset="0"/>
                <a:cs typeface="Times New Roman" panose="02020603050405020304" pitchFamily="18" charset="0"/>
              </a:rPr>
              <a:t>Form-focused instruction</a:t>
            </a:r>
            <a:endParaRPr lang="ko-KR"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7431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내용 개체 틀 4"/>
          <p:cNvSpPr>
            <a:spLocks noGrp="1"/>
          </p:cNvSpPr>
          <p:nvPr>
            <p:ph idx="1"/>
          </p:nvPr>
        </p:nvSpPr>
        <p:spPr>
          <a:xfrm>
            <a:off x="228600" y="228600"/>
            <a:ext cx="8686800" cy="6477000"/>
          </a:xfrm>
        </p:spPr>
        <p:txBody>
          <a:bodyPr>
            <a:normAutofit fontScale="92500" lnSpcReduction="20000"/>
          </a:bodyPr>
          <a:lstStyle/>
          <a:p>
            <a:pPr marL="0" indent="0" eaLnBrk="1" hangingPunct="1">
              <a:buNone/>
            </a:pPr>
            <a:r>
              <a:rPr lang="en-US" altLang="ko-KR" sz="800" dirty="0" smtClean="0">
                <a:latin typeface="Times New Roman" pitchFamily="18" charset="0"/>
                <a:cs typeface="Times New Roman" pitchFamily="18" charset="0"/>
              </a:rPr>
              <a:t> </a:t>
            </a:r>
          </a:p>
          <a:p>
            <a:pPr eaLnBrk="1" hangingPunct="1">
              <a:lnSpc>
                <a:spcPct val="150000"/>
              </a:lnSpc>
              <a:buFont typeface="Wingdings" panose="05000000000000000000" pitchFamily="2" charset="2"/>
              <a:buChar char="Ø"/>
            </a:pPr>
            <a:r>
              <a:rPr lang="en-US" altLang="ko-KR" sz="2800" dirty="0" smtClean="0">
                <a:latin typeface="Times New Roman" pitchFamily="18" charset="0"/>
                <a:cs typeface="Times New Roman" pitchFamily="18" charset="0"/>
              </a:rPr>
              <a:t>Activities and tasks can be either:</a:t>
            </a:r>
          </a:p>
          <a:p>
            <a:pPr eaLnBrk="1" hangingPunct="1">
              <a:lnSpc>
                <a:spcPct val="150000"/>
              </a:lnSpc>
              <a:buFont typeface="Wingdings 2" pitchFamily="18" charset="2"/>
              <a:buNone/>
            </a:pPr>
            <a:r>
              <a:rPr lang="en-US" altLang="ko-KR" sz="2800" dirty="0" smtClean="0">
                <a:latin typeface="Times New Roman" pitchFamily="18" charset="0"/>
                <a:cs typeface="Times New Roman" pitchFamily="18" charset="0"/>
              </a:rPr>
              <a:t> those that learners might need to achieve in real life:</a:t>
            </a:r>
          </a:p>
          <a:p>
            <a:pPr eaLnBrk="1" hangingPunct="1">
              <a:lnSpc>
                <a:spcPct val="150000"/>
              </a:lnSpc>
              <a:buFont typeface="Wingdings 2" pitchFamily="18" charset="2"/>
              <a:buNone/>
            </a:pPr>
            <a:r>
              <a:rPr lang="en-US" altLang="ko-KR" sz="2800" dirty="0" smtClean="0">
                <a:latin typeface="Times New Roman" pitchFamily="18" charset="0"/>
                <a:cs typeface="Times New Roman" pitchFamily="18" charset="0"/>
              </a:rPr>
              <a:t> those that have a pedagogical purpose specific to the classroom.</a:t>
            </a:r>
          </a:p>
          <a:p>
            <a:pPr marL="0" indent="0" eaLnBrk="1" hangingPunct="1">
              <a:lnSpc>
                <a:spcPct val="150000"/>
              </a:lnSpc>
              <a:buNone/>
            </a:pPr>
            <a:r>
              <a:rPr lang="en-US" altLang="ko-KR" sz="900" dirty="0" smtClean="0">
                <a:latin typeface="Times New Roman" pitchFamily="18" charset="0"/>
                <a:cs typeface="Times New Roman" pitchFamily="18" charset="0"/>
              </a:rPr>
              <a:t> </a:t>
            </a:r>
          </a:p>
          <a:p>
            <a:pPr eaLnBrk="1" hangingPunct="1">
              <a:lnSpc>
                <a:spcPct val="150000"/>
              </a:lnSpc>
              <a:buFont typeface="Wingdings" panose="05000000000000000000" pitchFamily="2" charset="2"/>
              <a:buChar char="Ø"/>
            </a:pPr>
            <a:r>
              <a:rPr lang="en-US" altLang="ko-KR" sz="2800" dirty="0" smtClean="0">
                <a:latin typeface="Times New Roman" pitchFamily="18" charset="0"/>
                <a:cs typeface="Times New Roman" pitchFamily="18" charset="0"/>
              </a:rPr>
              <a:t>Activities and tasks of a task-based syllabus are sequenced according to difficulty.</a:t>
            </a:r>
          </a:p>
          <a:p>
            <a:pPr marL="0" indent="0" eaLnBrk="1" hangingPunct="1">
              <a:lnSpc>
                <a:spcPct val="150000"/>
              </a:lnSpc>
              <a:buNone/>
            </a:pPr>
            <a:r>
              <a:rPr lang="en-US" altLang="ko-KR" sz="900" dirty="0" smtClean="0">
                <a:latin typeface="Times New Roman" pitchFamily="18" charset="0"/>
                <a:cs typeface="Times New Roman" pitchFamily="18" charset="0"/>
              </a:rPr>
              <a:t> </a:t>
            </a:r>
          </a:p>
          <a:p>
            <a:pPr eaLnBrk="1" hangingPunct="1">
              <a:lnSpc>
                <a:spcPct val="150000"/>
              </a:lnSpc>
              <a:buFont typeface="Wingdings" panose="05000000000000000000" pitchFamily="2" charset="2"/>
              <a:buChar char="Ø"/>
            </a:pPr>
            <a:r>
              <a:rPr lang="en-US" altLang="ko-KR" sz="2800" dirty="0" smtClean="0">
                <a:latin typeface="Times New Roman" pitchFamily="18" charset="0"/>
                <a:cs typeface="Times New Roman" pitchFamily="18" charset="0"/>
              </a:rPr>
              <a:t>The difficulty of a task depends on a range of factors including the previous experience of the learner, the complexity of the task, the language required to undertake the task, and the degree of support available. </a:t>
            </a:r>
          </a:p>
        </p:txBody>
      </p:sp>
    </p:spTree>
    <p:extLst>
      <p:ext uri="{BB962C8B-B14F-4D97-AF65-F5344CB8AC3E}">
        <p14:creationId xmlns:p14="http://schemas.microsoft.com/office/powerpoint/2010/main" val="2184215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908720"/>
            <a:ext cx="8229600" cy="5001419"/>
          </a:xfrm>
        </p:spPr>
        <p:txBody>
          <a:bodyPr/>
          <a:lstStyle/>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Q:</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Explain characteristics of TBLT</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(p.52)</a:t>
            </a:r>
            <a:endParaRPr lang="ko-KR"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7961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내용 개체 틀 4"/>
          <p:cNvSpPr>
            <a:spLocks noGrp="1"/>
          </p:cNvSpPr>
          <p:nvPr>
            <p:ph idx="1"/>
          </p:nvPr>
        </p:nvSpPr>
        <p:spPr>
          <a:xfrm>
            <a:off x="228600" y="304800"/>
            <a:ext cx="8686800" cy="6248400"/>
          </a:xfrm>
        </p:spPr>
        <p:txBody>
          <a:bodyPr/>
          <a:lstStyle/>
          <a:p>
            <a:pPr eaLnBrk="1" hangingPunct="1">
              <a:lnSpc>
                <a:spcPct val="200000"/>
              </a:lnSpc>
              <a:buFont typeface="Wingdings" pitchFamily="2" charset="2"/>
              <a:buChar char="§"/>
            </a:pPr>
            <a:r>
              <a:rPr lang="en-US" altLang="ko-KR" sz="2800" dirty="0" smtClean="0">
                <a:latin typeface="Monotype Corsiva" pitchFamily="66" charset="0"/>
                <a:cs typeface="Times New Roman" pitchFamily="18" charset="0"/>
              </a:rPr>
              <a:t>Language is primarily a means of making meaning</a:t>
            </a:r>
          </a:p>
          <a:p>
            <a:pPr eaLnBrk="1" hangingPunct="1">
              <a:lnSpc>
                <a:spcPct val="200000"/>
              </a:lnSpc>
              <a:buFont typeface="Wingdings" pitchFamily="2" charset="2"/>
              <a:buChar char="§"/>
            </a:pPr>
            <a:r>
              <a:rPr lang="en-US" altLang="ko-KR" sz="2800" dirty="0" smtClean="0">
                <a:latin typeface="Monotype Corsiva" pitchFamily="66" charset="0"/>
                <a:cs typeface="Times New Roman" pitchFamily="18" charset="0"/>
              </a:rPr>
              <a:t>Language is structural, functional, interactional</a:t>
            </a:r>
          </a:p>
          <a:p>
            <a:pPr eaLnBrk="1" hangingPunct="1">
              <a:lnSpc>
                <a:spcPct val="200000"/>
              </a:lnSpc>
              <a:buFont typeface="Wingdings" pitchFamily="2" charset="2"/>
              <a:buChar char="§"/>
            </a:pPr>
            <a:r>
              <a:rPr lang="en-US" altLang="ko-KR" sz="2800" dirty="0" smtClean="0">
                <a:latin typeface="Monotype Corsiva" pitchFamily="66" charset="0"/>
                <a:cs typeface="Times New Roman" pitchFamily="18" charset="0"/>
              </a:rPr>
              <a:t>Lexical units are central in language use and language learning</a:t>
            </a:r>
          </a:p>
          <a:p>
            <a:pPr eaLnBrk="1" hangingPunct="1">
              <a:lnSpc>
                <a:spcPct val="200000"/>
              </a:lnSpc>
              <a:buFont typeface="Wingdings" pitchFamily="2" charset="2"/>
              <a:buChar char="§"/>
            </a:pPr>
            <a:r>
              <a:rPr lang="en-US" altLang="ko-KR" sz="2800" dirty="0" smtClean="0">
                <a:latin typeface="Monotype Corsiva" pitchFamily="66" charset="0"/>
                <a:cs typeface="Times New Roman" pitchFamily="18" charset="0"/>
              </a:rPr>
              <a:t>Conversation is the central focus of language and the keystone of language acquisition</a:t>
            </a:r>
          </a:p>
          <a:p>
            <a:pPr eaLnBrk="1" hangingPunct="1">
              <a:buFont typeface="Wingdings 2" pitchFamily="18" charset="2"/>
              <a:buNone/>
            </a:pPr>
            <a:endParaRPr lang="ko-KR" alt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467038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내용 개체 틀 4"/>
          <p:cNvSpPr>
            <a:spLocks noGrp="1"/>
          </p:cNvSpPr>
          <p:nvPr>
            <p:ph idx="1"/>
          </p:nvPr>
        </p:nvSpPr>
        <p:spPr>
          <a:xfrm>
            <a:off x="228600" y="304800"/>
            <a:ext cx="8686800" cy="6248400"/>
          </a:xfrm>
        </p:spPr>
        <p:txBody>
          <a:bodyPr/>
          <a:lstStyle/>
          <a:p>
            <a:pPr marL="0" indent="0" eaLnBrk="1" hangingPunct="1">
              <a:buNone/>
            </a:pPr>
            <a:r>
              <a:rPr lang="en-US" altLang="ko-KR" sz="2800" dirty="0" smtClean="0">
                <a:latin typeface="Times New Roman" pitchFamily="18" charset="0"/>
                <a:cs typeface="Times New Roman" pitchFamily="18" charset="0"/>
              </a:rPr>
              <a:t>Tasks in </a:t>
            </a:r>
            <a:r>
              <a:rPr lang="en-US" altLang="ko-KR" sz="2800" dirty="0" smtClean="0">
                <a:latin typeface="Times New Roman" pitchFamily="18" charset="0"/>
                <a:cs typeface="Times New Roman" pitchFamily="18" charset="0"/>
              </a:rPr>
              <a:t>class</a:t>
            </a:r>
          </a:p>
          <a:p>
            <a:pPr marL="0" indent="0" eaLnBrk="1" hangingPunct="1">
              <a:buNone/>
            </a:pPr>
            <a:endParaRPr lang="en-US" altLang="ko-KR" sz="2800" dirty="0" smtClean="0">
              <a:latin typeface="Times New Roman" pitchFamily="18" charset="0"/>
              <a:cs typeface="Times New Roman" pitchFamily="18" charset="0"/>
            </a:endParaRPr>
          </a:p>
          <a:p>
            <a:pPr eaLnBrk="1" hangingPunct="1">
              <a:lnSpc>
                <a:spcPct val="200000"/>
              </a:lnSpc>
              <a:buFont typeface="Wingdings" panose="05000000000000000000" pitchFamily="2" charset="2"/>
              <a:buChar char="ü"/>
            </a:pPr>
            <a:r>
              <a:rPr lang="en-US" altLang="ko-KR" sz="2800" dirty="0" smtClean="0">
                <a:latin typeface="Monotype Corsiva" panose="03010101010201010101" pitchFamily="66" charset="0"/>
                <a:cs typeface="Times New Roman" pitchFamily="18" charset="0"/>
              </a:rPr>
              <a:t>Information-gap activity</a:t>
            </a:r>
          </a:p>
          <a:p>
            <a:pPr eaLnBrk="1" hangingPunct="1">
              <a:lnSpc>
                <a:spcPct val="200000"/>
              </a:lnSpc>
              <a:buFont typeface="Wingdings" panose="05000000000000000000" pitchFamily="2" charset="2"/>
              <a:buChar char="ü"/>
            </a:pPr>
            <a:r>
              <a:rPr lang="en-US" altLang="ko-KR" sz="2800" dirty="0" smtClean="0">
                <a:latin typeface="Monotype Corsiva" panose="03010101010201010101" pitchFamily="66" charset="0"/>
                <a:cs typeface="Times New Roman" pitchFamily="18" charset="0"/>
              </a:rPr>
              <a:t>Opinion-gap activity</a:t>
            </a:r>
          </a:p>
          <a:p>
            <a:pPr eaLnBrk="1" hangingPunct="1">
              <a:lnSpc>
                <a:spcPct val="200000"/>
              </a:lnSpc>
              <a:buFont typeface="Wingdings" panose="05000000000000000000" pitchFamily="2" charset="2"/>
              <a:buChar char="ü"/>
            </a:pPr>
            <a:r>
              <a:rPr lang="en-US" altLang="ko-KR" sz="2800" dirty="0" smtClean="0">
                <a:latin typeface="Monotype Corsiva" panose="03010101010201010101" pitchFamily="66" charset="0"/>
                <a:cs typeface="Times New Roman" pitchFamily="18" charset="0"/>
              </a:rPr>
              <a:t>Reasoning-gap activity (</a:t>
            </a:r>
            <a:r>
              <a:rPr lang="en-US" altLang="ko-KR" sz="2800" dirty="0" err="1" smtClean="0">
                <a:latin typeface="Monotype Corsiva" panose="03010101010201010101" pitchFamily="66" charset="0"/>
                <a:cs typeface="Times New Roman" pitchFamily="18" charset="0"/>
              </a:rPr>
              <a:t>Prabhu</a:t>
            </a:r>
            <a:r>
              <a:rPr lang="en-US" altLang="ko-KR" sz="2800" dirty="0" smtClean="0">
                <a:latin typeface="Monotype Corsiva" panose="03010101010201010101" pitchFamily="66" charset="0"/>
                <a:cs typeface="Times New Roman" pitchFamily="18" charset="0"/>
              </a:rPr>
              <a:t>, 1987)</a:t>
            </a:r>
          </a:p>
          <a:p>
            <a:pPr eaLnBrk="1" hangingPunct="1">
              <a:lnSpc>
                <a:spcPct val="200000"/>
              </a:lnSpc>
              <a:buFont typeface="Wingdings" panose="05000000000000000000" pitchFamily="2" charset="2"/>
              <a:buChar char="ü"/>
            </a:pPr>
            <a:r>
              <a:rPr lang="en-US" altLang="ko-KR" sz="2800" dirty="0" smtClean="0">
                <a:latin typeface="Monotype Corsiva" panose="03010101010201010101" pitchFamily="66" charset="0"/>
                <a:cs typeface="Times New Roman" pitchFamily="18" charset="0"/>
              </a:rPr>
              <a:t>Project work </a:t>
            </a:r>
          </a:p>
          <a:p>
            <a:pPr eaLnBrk="1" hangingPunct="1">
              <a:buFont typeface="Wingdings" panose="05000000000000000000" pitchFamily="2" charset="2"/>
              <a:buChar char="ü"/>
            </a:pPr>
            <a:endParaRPr lang="en-US" altLang="ko-KR" sz="2800" dirty="0" smtClean="0">
              <a:latin typeface="Times New Roman" pitchFamily="18" charset="0"/>
              <a:cs typeface="Times New Roman" pitchFamily="18" charset="0"/>
            </a:endParaRPr>
          </a:p>
          <a:p>
            <a:pPr eaLnBrk="1" hangingPunct="1">
              <a:buFont typeface="Wingdings 2" pitchFamily="18" charset="2"/>
              <a:buNone/>
            </a:pPr>
            <a:r>
              <a:rPr lang="en-US" altLang="ko-KR" dirty="0" smtClean="0">
                <a:latin typeface="Monotype Corsiva" pitchFamily="66" charset="0"/>
                <a:cs typeface="Times New Roman" pitchFamily="18" charset="0"/>
              </a:rPr>
              <a:t>	</a:t>
            </a:r>
          </a:p>
        </p:txBody>
      </p:sp>
    </p:spTree>
    <p:extLst>
      <p:ext uri="{BB962C8B-B14F-4D97-AF65-F5344CB8AC3E}">
        <p14:creationId xmlns:p14="http://schemas.microsoft.com/office/powerpoint/2010/main" val="76645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내용 개체 틀 4"/>
          <p:cNvSpPr>
            <a:spLocks noGrp="1"/>
          </p:cNvSpPr>
          <p:nvPr>
            <p:ph idx="1"/>
          </p:nvPr>
        </p:nvSpPr>
        <p:spPr>
          <a:xfrm>
            <a:off x="228600" y="304800"/>
            <a:ext cx="8686800" cy="6248400"/>
          </a:xfrm>
        </p:spPr>
        <p:txBody>
          <a:bodyPr/>
          <a:lstStyle/>
          <a:p>
            <a:pPr eaLnBrk="1" hangingPunct="1">
              <a:buFont typeface="Wingdings 2" pitchFamily="18" charset="2"/>
              <a:buNone/>
            </a:pPr>
            <a:r>
              <a:rPr lang="en-US" altLang="ko-KR" dirty="0" smtClean="0">
                <a:latin typeface="Monotype Corsiva" pitchFamily="66" charset="0"/>
              </a:rPr>
              <a:t>			Advantages of TBLT</a:t>
            </a:r>
          </a:p>
          <a:p>
            <a:pPr eaLnBrk="1" hangingPunct="1">
              <a:buFont typeface="Wingdings" panose="05000000000000000000" pitchFamily="2" charset="2"/>
              <a:buChar char="ü"/>
            </a:pPr>
            <a:r>
              <a:rPr lang="en-US" altLang="ko-KR" sz="2800" dirty="0" smtClean="0">
                <a:latin typeface="Times New Roman" panose="02020603050405020304" pitchFamily="18" charset="0"/>
                <a:cs typeface="Times New Roman" panose="02020603050405020304" pitchFamily="18" charset="0"/>
              </a:rPr>
              <a:t>Student-centered</a:t>
            </a:r>
          </a:p>
          <a:p>
            <a:pPr eaLnBrk="1" hangingPunct="1">
              <a:buFont typeface="Wingdings" panose="05000000000000000000" pitchFamily="2" charset="2"/>
              <a:buChar char="ü"/>
            </a:pPr>
            <a:r>
              <a:rPr lang="en-US" altLang="ko-KR" sz="2800" dirty="0" smtClean="0">
                <a:latin typeface="Times New Roman" panose="02020603050405020304" pitchFamily="18" charset="0"/>
                <a:cs typeface="Times New Roman" panose="02020603050405020304" pitchFamily="18" charset="0"/>
              </a:rPr>
              <a:t>Meaningful communication</a:t>
            </a:r>
          </a:p>
          <a:p>
            <a:pPr eaLnBrk="1" hangingPunct="1">
              <a:buFont typeface="Wingdings" panose="05000000000000000000" pitchFamily="2" charset="2"/>
              <a:buChar char="ü"/>
            </a:pPr>
            <a:r>
              <a:rPr lang="en-US" altLang="ko-KR" sz="2800" dirty="0" smtClean="0">
                <a:latin typeface="Times New Roman" panose="02020603050405020304" pitchFamily="18" charset="0"/>
                <a:cs typeface="Times New Roman" panose="02020603050405020304" pitchFamily="18" charset="0"/>
              </a:rPr>
              <a:t>Practical extra-linguistic skill building</a:t>
            </a:r>
          </a:p>
          <a:p>
            <a:pPr eaLnBrk="1" hangingPunct="1">
              <a:buFont typeface="Wingdings" panose="05000000000000000000" pitchFamily="2" charset="2"/>
              <a:buChar char="ü"/>
            </a:pPr>
            <a:r>
              <a:rPr lang="en-US" altLang="ko-KR" sz="2800" dirty="0" smtClean="0">
                <a:latin typeface="Times New Roman" panose="02020603050405020304" pitchFamily="18" charset="0"/>
                <a:cs typeface="Times New Roman" panose="02020603050405020304" pitchFamily="18" charset="0"/>
              </a:rPr>
              <a:t>Tasks familiar to the students motivate them in their language learning</a:t>
            </a:r>
          </a:p>
          <a:p>
            <a:pPr eaLnBrk="1" hangingPunct="1">
              <a:buFont typeface="Wingdings" panose="05000000000000000000" pitchFamily="2" charset="2"/>
              <a:buChar char="ü"/>
            </a:pPr>
            <a:r>
              <a:rPr lang="en-US" altLang="ko-KR" sz="2800" dirty="0" smtClean="0">
                <a:latin typeface="Times New Roman" panose="02020603050405020304" pitchFamily="18" charset="0"/>
                <a:cs typeface="Times New Roman" panose="02020603050405020304" pitchFamily="18" charset="0"/>
              </a:rPr>
              <a:t>Although the teacher may present language in the pre-task, the students are ultimately free to use what grammar constructs and vocabulary they want. This allows them to use all the language they know and are learning, rather than just the 'target language' of the lesson.</a:t>
            </a:r>
            <a:r>
              <a:rPr lang="en-US" altLang="ko-KR" sz="2800" baseline="30000" dirty="0" smtClean="0">
                <a:latin typeface="Times New Roman" panose="02020603050405020304" pitchFamily="18" charset="0"/>
                <a:cs typeface="Times New Roman" panose="02020603050405020304" pitchFamily="18" charset="0"/>
              </a:rPr>
              <a:t> </a:t>
            </a:r>
          </a:p>
          <a:p>
            <a:pPr eaLnBrk="1" hangingPunct="1">
              <a:buFont typeface="Wingdings 2" pitchFamily="18" charset="2"/>
              <a:buNone/>
            </a:pPr>
            <a:r>
              <a:rPr lang="en-US" altLang="ko-KR" sz="2800" dirty="0" smtClean="0"/>
              <a:t>	</a:t>
            </a:r>
          </a:p>
          <a:p>
            <a:pPr eaLnBrk="1" hangingPunct="1">
              <a:buFont typeface="Wingdings 2" pitchFamily="18" charset="2"/>
              <a:buNone/>
            </a:pPr>
            <a:endParaRPr lang="ko-KR" altLang="en-US" sz="2800" dirty="0" smtClean="0"/>
          </a:p>
        </p:txBody>
      </p:sp>
    </p:spTree>
    <p:extLst>
      <p:ext uri="{BB962C8B-B14F-4D97-AF65-F5344CB8AC3E}">
        <p14:creationId xmlns:p14="http://schemas.microsoft.com/office/powerpoint/2010/main" val="2180648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124744"/>
            <a:ext cx="8229600" cy="5001419"/>
          </a:xfrm>
        </p:spPr>
        <p:txBody>
          <a:bodyPr/>
          <a:lstStyle/>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Q:</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Do we need </a:t>
            </a:r>
            <a:r>
              <a:rPr lang="en-US" altLang="ko-KR" i="1" dirty="0" smtClean="0">
                <a:latin typeface="Times New Roman" panose="02020603050405020304" pitchFamily="18" charset="0"/>
                <a:cs typeface="Times New Roman" panose="02020603050405020304" pitchFamily="18" charset="0"/>
              </a:rPr>
              <a:t>Form-focused instruction? </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(p.419)</a:t>
            </a:r>
            <a:endParaRPr lang="ko-KR"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1643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124744"/>
            <a:ext cx="8229600" cy="5001419"/>
          </a:xfrm>
        </p:spPr>
        <p:txBody>
          <a:bodyPr/>
          <a:lstStyle/>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Q:</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Should we teach grammar or not</a:t>
            </a:r>
            <a:r>
              <a:rPr lang="en-US" altLang="ko-KR" i="1" dirty="0" smtClean="0">
                <a:latin typeface="Times New Roman" panose="02020603050405020304" pitchFamily="18" charset="0"/>
                <a:cs typeface="Times New Roman" panose="02020603050405020304" pitchFamily="18" charset="0"/>
              </a:rPr>
              <a:t>?</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When and how? </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(p.421)</a:t>
            </a:r>
            <a:endParaRPr lang="ko-KR"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7959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124744"/>
            <a:ext cx="8229600" cy="5001419"/>
          </a:xfrm>
        </p:spPr>
        <p:txBody>
          <a:bodyPr/>
          <a:lstStyle/>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Q:</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What are the variables we need to consider </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when we teach grammar</a:t>
            </a:r>
            <a:r>
              <a:rPr lang="en-US" altLang="ko-KR" i="1" dirty="0" smtClean="0">
                <a:latin typeface="Times New Roman" panose="02020603050405020304" pitchFamily="18" charset="0"/>
                <a:cs typeface="Times New Roman" panose="02020603050405020304" pitchFamily="18" charset="0"/>
              </a:rPr>
              <a:t>? </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(p.422)</a:t>
            </a:r>
            <a:endParaRPr lang="ko-KR"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3816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124744"/>
            <a:ext cx="8229600" cy="5001419"/>
          </a:xfrm>
        </p:spPr>
        <p:txBody>
          <a:bodyPr/>
          <a:lstStyle/>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Q:</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Should grammar be presented </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inductively or deductively</a:t>
            </a:r>
            <a:r>
              <a:rPr lang="en-US" altLang="ko-KR" i="1" dirty="0" smtClean="0">
                <a:latin typeface="Times New Roman" panose="02020603050405020304" pitchFamily="18" charset="0"/>
                <a:cs typeface="Times New Roman" panose="02020603050405020304" pitchFamily="18" charset="0"/>
              </a:rPr>
              <a:t>? </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(p.423)</a:t>
            </a:r>
            <a:endParaRPr lang="ko-KR"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286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908720"/>
            <a:ext cx="8229600" cy="5001419"/>
          </a:xfrm>
        </p:spPr>
        <p:txBody>
          <a:bodyPr/>
          <a:lstStyle/>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Q:</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Should we use grammatical explanations and technical terminology in a CLT classroom</a:t>
            </a:r>
            <a:r>
              <a:rPr lang="en-US" altLang="ko-KR" i="1" dirty="0" smtClean="0">
                <a:latin typeface="Times New Roman" panose="02020603050405020304" pitchFamily="18" charset="0"/>
                <a:cs typeface="Times New Roman" panose="02020603050405020304" pitchFamily="18" charset="0"/>
              </a:rPr>
              <a:t>? </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(p.424)</a:t>
            </a:r>
            <a:endParaRPr lang="ko-KR"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4697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844824"/>
            <a:ext cx="8229600" cy="4281339"/>
          </a:xfrm>
        </p:spPr>
        <p:txBody>
          <a:bodyPr/>
          <a:lstStyle/>
          <a:p>
            <a:pPr marL="0" indent="0" algn="ctr">
              <a:buNone/>
            </a:pPr>
            <a:r>
              <a:rPr lang="en-US" altLang="ko-KR" dirty="0" smtClean="0">
                <a:latin typeface="Times New Roman" panose="02020603050405020304" pitchFamily="18" charset="0"/>
                <a:cs typeface="Times New Roman" panose="02020603050405020304" pitchFamily="18" charset="0"/>
              </a:rPr>
              <a:t>Chapter 3</a:t>
            </a:r>
          </a:p>
          <a:p>
            <a:pPr marL="0" indent="0" algn="ctr">
              <a:buNone/>
            </a:pPr>
            <a:endParaRPr lang="en-US" altLang="ko-KR" dirty="0">
              <a:latin typeface="Times New Roman" panose="02020603050405020304" pitchFamily="18" charset="0"/>
              <a:cs typeface="Times New Roman" panose="02020603050405020304" pitchFamily="18" charset="0"/>
            </a:endParaRPr>
          </a:p>
          <a:p>
            <a:pPr marL="0" indent="0" algn="ctr">
              <a:buNone/>
            </a:pPr>
            <a:r>
              <a:rPr lang="en-US" altLang="ko-KR" dirty="0" smtClean="0">
                <a:latin typeface="Times New Roman" panose="02020603050405020304" pitchFamily="18" charset="0"/>
                <a:cs typeface="Times New Roman" panose="02020603050405020304" pitchFamily="18" charset="0"/>
              </a:rPr>
              <a:t>Task-Based Language Teaching</a:t>
            </a:r>
            <a:endParaRPr lang="ko-KR"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2186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908720"/>
            <a:ext cx="8229600" cy="5001419"/>
          </a:xfrm>
        </p:spPr>
        <p:txBody>
          <a:bodyPr/>
          <a:lstStyle/>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Q:</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Define ‘task’</a:t>
            </a:r>
            <a:r>
              <a:rPr lang="en-US" altLang="ko-KR" i="1" dirty="0" smtClean="0">
                <a:latin typeface="Times New Roman" panose="02020603050405020304" pitchFamily="18" charset="0"/>
                <a:cs typeface="Times New Roman" panose="02020603050405020304" pitchFamily="18" charset="0"/>
              </a:rPr>
              <a:t>? </a:t>
            </a:r>
          </a:p>
          <a:p>
            <a:pPr marL="0" indent="0" algn="ctr">
              <a:lnSpc>
                <a:spcPct val="200000"/>
              </a:lnSpc>
              <a:buNone/>
            </a:pPr>
            <a:r>
              <a:rPr lang="en-US" altLang="ko-KR" dirty="0" smtClean="0">
                <a:latin typeface="Times New Roman" panose="02020603050405020304" pitchFamily="18" charset="0"/>
                <a:cs typeface="Times New Roman" panose="02020603050405020304" pitchFamily="18" charset="0"/>
              </a:rPr>
              <a:t>(p.50)</a:t>
            </a:r>
            <a:endParaRPr lang="ko-KR"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1523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내용 개체 틀 4"/>
          <p:cNvSpPr>
            <a:spLocks noGrp="1"/>
          </p:cNvSpPr>
          <p:nvPr>
            <p:ph idx="1"/>
          </p:nvPr>
        </p:nvSpPr>
        <p:spPr>
          <a:xfrm>
            <a:off x="152400" y="304800"/>
            <a:ext cx="8763000" cy="6248400"/>
          </a:xfrm>
        </p:spPr>
        <p:txBody>
          <a:bodyPr/>
          <a:lstStyle/>
          <a:p>
            <a:pPr eaLnBrk="1" hangingPunct="1">
              <a:buFont typeface="Wingdings 2" pitchFamily="18" charset="2"/>
              <a:buNone/>
            </a:pPr>
            <a:endParaRPr lang="en-US" altLang="ko-KR" sz="2800" dirty="0" smtClean="0"/>
          </a:p>
          <a:p>
            <a:pPr eaLnBrk="1" hangingPunct="1">
              <a:buFont typeface="Wingdings 2" pitchFamily="18" charset="2"/>
              <a:buNone/>
            </a:pPr>
            <a:endParaRPr lang="en-US" altLang="ko-KR" sz="2800" dirty="0" smtClean="0"/>
          </a:p>
          <a:p>
            <a:pPr eaLnBrk="1" hangingPunct="1">
              <a:lnSpc>
                <a:spcPct val="150000"/>
              </a:lnSpc>
              <a:buFont typeface="Wingdings 2" pitchFamily="18" charset="2"/>
              <a:buNone/>
            </a:pPr>
            <a:r>
              <a:rPr lang="en-US" altLang="ko-KR" dirty="0" smtClean="0">
                <a:latin typeface="Monotype Corsiva" pitchFamily="66" charset="0"/>
              </a:rPr>
              <a:t>   Language learning is believed to depend on immersing students not merely in “comprehensible input” but in tasks that require them to negotiate meaning and engage in naturalistic and meaningful communication </a:t>
            </a:r>
            <a:endParaRPr lang="ko-KR" altLang="en-US" dirty="0" smtClean="0">
              <a:latin typeface="Monotype Corsiva" pitchFamily="66" charset="0"/>
            </a:endParaRPr>
          </a:p>
        </p:txBody>
      </p:sp>
    </p:spTree>
    <p:extLst>
      <p:ext uri="{BB962C8B-B14F-4D97-AF65-F5344CB8AC3E}">
        <p14:creationId xmlns:p14="http://schemas.microsoft.com/office/powerpoint/2010/main" val="3340114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277</Words>
  <Application>Microsoft Office PowerPoint</Application>
  <PresentationFormat>화면 슬라이드 쇼(4:3)</PresentationFormat>
  <Paragraphs>60</Paragraphs>
  <Slides>14</Slides>
  <Notes>0</Notes>
  <HiddenSlides>0</HiddenSlides>
  <MMClips>0</MMClips>
  <ScaleCrop>false</ScaleCrop>
  <HeadingPairs>
    <vt:vector size="4" baseType="variant">
      <vt:variant>
        <vt:lpstr>테마</vt:lpstr>
      </vt:variant>
      <vt:variant>
        <vt:i4>1</vt:i4>
      </vt:variant>
      <vt:variant>
        <vt:lpstr>슬라이드 제목</vt:lpstr>
      </vt:variant>
      <vt:variant>
        <vt:i4>14</vt:i4>
      </vt:variant>
    </vt:vector>
  </HeadingPairs>
  <TitlesOfParts>
    <vt:vector size="15" baseType="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com</dc:creator>
  <cp:lastModifiedBy>com</cp:lastModifiedBy>
  <cp:revision>8</cp:revision>
  <dcterms:created xsi:type="dcterms:W3CDTF">2018-09-03T05:59:20Z</dcterms:created>
  <dcterms:modified xsi:type="dcterms:W3CDTF">2019-04-01T02:14:55Z</dcterms:modified>
</cp:coreProperties>
</file>