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978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4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649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075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756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635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2019-04-08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2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2019-04-08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093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2019-04-08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43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225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743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09E7E-6C9E-45D6-A73B-EDFBA08EAD8C}" type="datetimeFigureOut">
              <a:rPr lang="ko-KR" altLang="en-US" smtClean="0"/>
              <a:t>2019-04-08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30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Cooperative</a:t>
            </a:r>
            <a:r>
              <a:rPr lang="ko-K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</a:p>
          <a:p>
            <a:pPr marL="0" indent="0" algn="ctr">
              <a:buNone/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 advantages and difficulties in class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431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554461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Content-based </a:t>
            </a:r>
            <a:r>
              <a:rPr lang="en-US" altLang="ko-K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</a:t>
            </a:r>
            <a:br>
              <a:rPr lang="en-US" altLang="ko-K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3600" dirty="0">
                <a:latin typeface="Monotype Corsiva" pitchFamily="66" charset="0"/>
              </a:rPr>
              <a:t>Language </a:t>
            </a:r>
            <a:br>
              <a:rPr lang="en-US" altLang="ko-KR" sz="3600" dirty="0">
                <a:latin typeface="Monotype Corsiva" pitchFamily="66" charset="0"/>
              </a:rPr>
            </a:br>
            <a:r>
              <a:rPr lang="en-US" altLang="ko-KR" sz="3600" dirty="0">
                <a:latin typeface="Monotype Corsiva" pitchFamily="66" charset="0"/>
              </a:rPr>
              <a:t>as a by-product of learning about real-world content</a:t>
            </a:r>
            <a:r>
              <a:rPr lang="ko-KR" altLang="en-US" sz="3600" dirty="0">
                <a:latin typeface="Monotype Corsiva" pitchFamily="66" charset="0"/>
              </a:rPr>
              <a:t/>
            </a:r>
            <a:br>
              <a:rPr lang="ko-KR" altLang="en-US" sz="3600" dirty="0">
                <a:latin typeface="Monotype Corsiva" pitchFamily="66" charset="0"/>
              </a:rPr>
            </a:br>
            <a:endParaRPr lang="ko-KR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44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altLang="ko-KR" sz="2800" dirty="0" smtClean="0">
                <a:latin typeface="Monotype Corsiva" pitchFamily="66" charset="0"/>
              </a:rPr>
              <a:t>				</a:t>
            </a:r>
            <a:r>
              <a:rPr lang="en-US" altLang="ko-KR" b="1" dirty="0" smtClean="0">
                <a:latin typeface="Monotype Corsiva" pitchFamily="66" charset="0"/>
              </a:rPr>
              <a:t>Teacher’s role in CBI</a:t>
            </a:r>
          </a:p>
          <a:p>
            <a:pPr>
              <a:buFont typeface="Wingdings 2" pitchFamily="18" charset="2"/>
              <a:buNone/>
            </a:pPr>
            <a:endParaRPr lang="en-US" altLang="ko-KR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In CBI, native speakers of the L2 are </a:t>
            </a:r>
            <a:r>
              <a:rPr lang="en-US" altLang="ko-K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generally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excluded from the classroom, which ensures that instructors will speak at a language level comprehensible to the non-native speaker. </a:t>
            </a:r>
          </a:p>
          <a:p>
            <a:pPr>
              <a:buFont typeface="Wingdings" pitchFamily="2" charset="2"/>
              <a:buChar char="§"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Instructors make speech adjustments, and also make use of facial expressions, gestures, and body language to help make input more comprehensible. They rely extensively on graphic organizers.</a:t>
            </a:r>
          </a:p>
          <a:p>
            <a:pPr>
              <a:buFont typeface="Wingdings" pitchFamily="2" charset="2"/>
              <a:buChar char="§"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They sometimes provide students with readings in their native language for background knowledge. Such a sheltered environment is conducive to a lowering of the affective filter 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ko-KR" sz="2000" dirty="0" err="1" smtClean="0">
                <a:latin typeface="Times New Roman" pitchFamily="18" charset="0"/>
                <a:cs typeface="Times New Roman" pitchFamily="18" charset="0"/>
              </a:rPr>
              <a:t>Krashen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 1985a, 1985b).</a:t>
            </a:r>
            <a:endParaRPr lang="ko-KR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92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내용 개체 틀 4"/>
          <p:cNvSpPr>
            <a:spLocks noGrp="1"/>
          </p:cNvSpPr>
          <p:nvPr>
            <p:ph idx="1"/>
          </p:nvPr>
        </p:nvSpPr>
        <p:spPr>
          <a:xfrm>
            <a:off x="152400" y="228600"/>
            <a:ext cx="8915400" cy="66294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US" altLang="ko-KR" sz="2800" b="1" dirty="0" smtClean="0">
                <a:solidFill>
                  <a:srgbClr val="0070C0"/>
                </a:solidFill>
                <a:latin typeface="Monotype Corsiva" pitchFamily="66" charset="0"/>
              </a:rPr>
              <a:t>Theme-based Courses (TB)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ko-KR" altLang="ko-KR" sz="1200" dirty="0" smtClean="0">
              <a:latin typeface="Monotype Corsiva" pitchFamily="66" charset="0"/>
            </a:endParaRPr>
          </a:p>
          <a:p>
            <a:pPr latinLnBrk="0">
              <a:buFont typeface="Wingdings" panose="05000000000000000000" pitchFamily="2" charset="2"/>
              <a:buChar char="Ø"/>
              <a:defRPr/>
            </a:pP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TB courses do have explicit language aims which are usually more important than the content learning objectives.</a:t>
            </a:r>
          </a:p>
          <a:p>
            <a:pPr marL="0" indent="0" latinLnBrk="0">
              <a:buNone/>
              <a:defRPr/>
            </a:pPr>
            <a:r>
              <a:rPr lang="en-US" altLang="ko-K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atinLnBrk="0">
              <a:buFont typeface="Wingdings" panose="05000000000000000000" pitchFamily="2" charset="2"/>
              <a:buChar char="Ø"/>
              <a:defRPr/>
            </a:pPr>
            <a:endParaRPr lang="en-US" altLang="ko-KR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buFont typeface="Wingdings" panose="05000000000000000000" pitchFamily="2" charset="2"/>
              <a:buChar char="Ø"/>
              <a:defRPr/>
            </a:pP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 is a language teacher, and not a subject specialist, that is responsible for teaching content.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ko-K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are taught subject matter, but they are tested on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language and get course credit for that only.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ko-KR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buFont typeface="Wingdings" panose="05000000000000000000" pitchFamily="2" charset="2"/>
              <a:buChar char="Ø"/>
              <a:defRPr/>
            </a:pP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continuum of CBI </a:t>
            </a: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(Brinton, Snow and Wesche,1989)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TB courses would constitute the weakest representation of CBI models. </a:t>
            </a:r>
          </a:p>
          <a:p>
            <a:pPr latinLnBrk="0">
              <a:buFont typeface="Wingdings" panose="05000000000000000000" pitchFamily="2" charset="2"/>
              <a:buChar char="Ø"/>
              <a:defRPr/>
            </a:pPr>
            <a:endParaRPr lang="en-US" altLang="ko-K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buFont typeface="Wingdings" panose="05000000000000000000" pitchFamily="2" charset="2"/>
              <a:buChar char="Ø"/>
              <a:defRPr/>
            </a:pP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Usually found in EFL contexts</a:t>
            </a:r>
          </a:p>
        </p:txBody>
      </p:sp>
    </p:spTree>
    <p:extLst>
      <p:ext uri="{BB962C8B-B14F-4D97-AF65-F5344CB8AC3E}">
        <p14:creationId xmlns:p14="http://schemas.microsoft.com/office/powerpoint/2010/main" val="1884815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내용 개체 틀 4"/>
          <p:cNvSpPr>
            <a:spLocks noGrp="1"/>
          </p:cNvSpPr>
          <p:nvPr>
            <p:ph idx="1"/>
          </p:nvPr>
        </p:nvSpPr>
        <p:spPr>
          <a:xfrm>
            <a:off x="152400" y="304800"/>
            <a:ext cx="8915400" cy="6248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ko-KR" sz="2800" b="1" dirty="0" smtClean="0">
                <a:solidFill>
                  <a:srgbClr val="0070C0"/>
                </a:solidFill>
                <a:latin typeface="Monotype Corsiva" pitchFamily="66" charset="0"/>
              </a:rPr>
              <a:t>Adjunct/Linked Courses (AL)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ko-KR" sz="2000" b="1" dirty="0" smtClean="0">
              <a:latin typeface="Monotype Corsiva" pitchFamily="66" charset="0"/>
            </a:endParaRPr>
          </a:p>
          <a:p>
            <a:pPr latinLnBrk="0"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specially designed language course + a regular academic course</a:t>
            </a:r>
          </a:p>
          <a:p>
            <a:pPr latinLnBrk="0">
              <a:buFont typeface="Wingdings" panose="05000000000000000000" pitchFamily="2" charset="2"/>
              <a:buChar char="Ø"/>
            </a:pPr>
            <a:endParaRPr lang="en-US" altLang="ko-K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content instructor---academic concepts</a:t>
            </a:r>
          </a:p>
          <a:p>
            <a:pPr latinLnBrk="0">
              <a:buFont typeface="Wingdings" panose="05000000000000000000" pitchFamily="2" charset="2"/>
              <a:buChar char="Ø"/>
            </a:pPr>
            <a:endParaRPr lang="en-US" altLang="ko-K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language teacher--- the students’ academic needs </a:t>
            </a:r>
          </a:p>
          <a:p>
            <a:pPr latinLnBrk="0">
              <a:buFont typeface="Wingdings 2" pitchFamily="18" charset="2"/>
              <a:buNone/>
            </a:pPr>
            <a:r>
              <a:rPr lang="en-US" altLang="ko-KR" sz="2800" dirty="0" smtClean="0"/>
              <a:t>	</a:t>
            </a:r>
            <a:r>
              <a:rPr lang="en-US" altLang="ko-KR" sz="2800" dirty="0" smtClean="0">
                <a:latin typeface="Monotype Corsiva" pitchFamily="66" charset="0"/>
              </a:rPr>
              <a:t>Language skills using the academic content (revising notes, writing assignments, preparing for tests)</a:t>
            </a:r>
          </a:p>
          <a:p>
            <a:pPr latinLnBrk="0">
              <a:buFont typeface="Wingdings" pitchFamily="2" charset="2"/>
              <a:buChar char="§"/>
            </a:pPr>
            <a:endParaRPr lang="en-US" altLang="ko-KR" sz="2800" dirty="0" smtClean="0"/>
          </a:p>
          <a:p>
            <a:pPr latinLnBrk="0"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Native speakers in the content class</a:t>
            </a:r>
          </a:p>
          <a:p>
            <a:pPr latinLnBrk="0">
              <a:buFont typeface="Wingdings 2" pitchFamily="18" charset="2"/>
              <a:buNone/>
            </a:pPr>
            <a:endParaRPr lang="ko-KR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88695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내용 개체 틀 4"/>
          <p:cNvSpPr>
            <a:spLocks noGrp="1"/>
          </p:cNvSpPr>
          <p:nvPr>
            <p:ph idx="1"/>
          </p:nvPr>
        </p:nvSpPr>
        <p:spPr>
          <a:xfrm>
            <a:off x="152400" y="228600"/>
            <a:ext cx="8915400" cy="62484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altLang="ko-KR" b="1" dirty="0" smtClean="0">
                <a:solidFill>
                  <a:srgbClr val="0070C0"/>
                </a:solidFill>
                <a:latin typeface="Monotype Corsiva" pitchFamily="66" charset="0"/>
              </a:rPr>
              <a:t>Sheltered subject-matter instruction (SSM)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ko-KR" sz="2000" b="1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pPr latinLnBrk="0"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Overall purpose is content learning rather than language learning (one of the “strong” paradigms within the general framework of CBI)</a:t>
            </a:r>
            <a:endParaRPr lang="ko-KR" altLang="ko-K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ko-K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Learners who have been segregated or ‘sheltered’ from native speakers” </a:t>
            </a:r>
          </a:p>
          <a:p>
            <a:pPr latinLnBrk="0">
              <a:buFont typeface="Wingdings" panose="05000000000000000000" pitchFamily="2" charset="2"/>
              <a:buChar char="Ø"/>
            </a:pPr>
            <a:endParaRPr lang="en-US" altLang="ko-K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Commonly taught by a content instructor, not a language teacher</a:t>
            </a:r>
          </a:p>
          <a:p>
            <a:pPr marL="0" indent="0" latinLnBrk="0">
              <a:buNone/>
            </a:pPr>
            <a:r>
              <a:rPr lang="en-US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atinLnBrk="0"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content instructor has to be sensitized to the students’ language needs and abilities, and has to be familiarized with the traits of the language acquisition process. </a:t>
            </a:r>
          </a:p>
          <a:p>
            <a:pPr latinLnBrk="0"/>
            <a:endParaRPr lang="ko-KR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265433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내용 개체 틀 4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008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ko-KR" b="1" dirty="0" smtClean="0">
                <a:solidFill>
                  <a:srgbClr val="0070C0"/>
                </a:solidFill>
                <a:latin typeface="Monotype Corsiva" pitchFamily="66" charset="0"/>
              </a:rPr>
              <a:t>Second language medium courses (SLM)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ko-KR" sz="1800" b="1" dirty="0" smtClean="0">
              <a:latin typeface="Monotype Corsiva" pitchFamily="66" charset="0"/>
            </a:endParaRPr>
          </a:p>
          <a:p>
            <a:pPr latinLnBrk="0"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strongest version within the framework.</a:t>
            </a:r>
            <a:endParaRPr lang="ko-KR" altLang="ko-K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ko-K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Without specific instructional emphasis on language analysis and practice, and without making adjustments to adequate the discourse to the level of proficiency of students.</a:t>
            </a:r>
          </a:p>
          <a:p>
            <a:pPr marL="0" indent="0" latinLnBrk="0">
              <a:buNone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atinLnBrk="0"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Students---above intermediate level, at least, with respect to listening and reading comprehension</a:t>
            </a:r>
          </a:p>
          <a:p>
            <a:pPr latinLnBrk="0">
              <a:buFont typeface="Wingdings" panose="05000000000000000000" pitchFamily="2" charset="2"/>
              <a:buChar char="Ø"/>
            </a:pPr>
            <a:endParaRPr lang="en-US" altLang="ko-K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buFont typeface="Wingdings" panose="05000000000000000000" pitchFamily="2" charset="2"/>
              <a:buChar char="Ø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always strictly considered as a model in CBI</a:t>
            </a:r>
          </a:p>
          <a:p>
            <a:pPr latinLnBrk="0">
              <a:buFont typeface="Wingdings 2" pitchFamily="18" charset="2"/>
              <a:buNone/>
            </a:pPr>
            <a:endParaRPr lang="en-US" altLang="ko-KR" sz="2800" dirty="0" smtClean="0"/>
          </a:p>
          <a:p>
            <a:pPr latinLnBrk="0">
              <a:buFont typeface="Wingdings 2" pitchFamily="18" charset="2"/>
              <a:buNone/>
            </a:pPr>
            <a:endParaRPr lang="ko-KR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85676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algn="ctr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ko-KR" sz="3600" dirty="0" smtClean="0">
                <a:latin typeface="Monotype Corsiva" pitchFamily="66" charset="0"/>
              </a:rPr>
              <a:t>Q: </a:t>
            </a:r>
          </a:p>
          <a:p>
            <a:pPr algn="ctr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ko-KR" sz="3600" dirty="0" smtClean="0">
                <a:latin typeface="Monotype Corsiva" pitchFamily="66" charset="0"/>
              </a:rPr>
              <a:t>What are the advantages and disadvantages?</a:t>
            </a:r>
            <a:endParaRPr lang="ko-KR" altLang="en-US" sz="3600" dirty="0" smtClean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026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내용 개체 틀 4"/>
          <p:cNvSpPr>
            <a:spLocks noGrp="1"/>
          </p:cNvSpPr>
          <p:nvPr>
            <p:ph idx="1"/>
          </p:nvPr>
        </p:nvSpPr>
        <p:spPr>
          <a:xfrm>
            <a:off x="228600" y="116632"/>
            <a:ext cx="8686800" cy="6436568"/>
          </a:xfrm>
        </p:spPr>
        <p:txBody>
          <a:bodyPr>
            <a:normAutofit lnSpcReduction="10000"/>
          </a:bodyPr>
          <a:lstStyle/>
          <a:p>
            <a:pPr algn="ctr">
              <a:buFont typeface="Wingdings 2" pitchFamily="18" charset="2"/>
              <a:buNone/>
            </a:pPr>
            <a:r>
              <a:rPr lang="en-US" altLang="ko-KR" sz="2800" dirty="0" smtClean="0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Criticism</a:t>
            </a:r>
            <a:r>
              <a:rPr lang="en-US" altLang="ko-KR" sz="2800" b="1" dirty="0" smtClean="0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</a:t>
            </a:r>
            <a:endParaRPr lang="en-US" altLang="ko-KR" sz="2400" b="1" dirty="0" smtClean="0">
              <a:solidFill>
                <a:srgbClr val="FF000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>
              <a:buFont typeface="Wingdings 2" pitchFamily="18" charset="2"/>
              <a:buNone/>
            </a:pPr>
            <a:endParaRPr lang="en-US" altLang="ko-K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focus on meaning in CBI prevents the development of accuracy in the target language.</a:t>
            </a:r>
          </a:p>
          <a:p>
            <a:pPr>
              <a:buFont typeface="Wingdings 2" pitchFamily="18" charset="2"/>
              <a:buNone/>
            </a:pPr>
            <a:endParaRPr lang="en-US" altLang="ko-K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Predominance 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academic language over nonacademic language.</a:t>
            </a:r>
          </a:p>
          <a:p>
            <a:pPr marL="0" indent="0">
              <a:buNone/>
            </a:pPr>
            <a:endParaRPr lang="en-US" altLang="ko-K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content-based programs, adolescents resort to vernacular in the first language when engaging in peer-peer social 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interaction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ko-K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sz="2800" dirty="0" smtClean="0">
                <a:solidFill>
                  <a:srgbClr val="FF0000"/>
                </a:solidFill>
                <a:latin typeface="Monotype Corsiva" pitchFamily="66" charset="0"/>
              </a:rPr>
              <a:t>Suggestions</a:t>
            </a:r>
            <a:endParaRPr lang="en-US" altLang="ko-KR" sz="2400" dirty="0">
              <a:solidFill>
                <a:srgbClr val="FF0000"/>
              </a:solidFill>
              <a:latin typeface="Monotype Corsiva" pitchFamily="66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en-US" altLang="ko-KR" sz="2400" i="1" dirty="0">
              <a:latin typeface="Monotype Corsiva" pitchFamily="66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Sheltering language and content in </a:t>
            </a:r>
            <a:r>
              <a:rPr lang="en-US" altLang="ko-K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CBl</a:t>
            </a:r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courses is a must.</a:t>
            </a:r>
          </a:p>
          <a:p>
            <a:pPr>
              <a:buFont typeface="Wingdings 2" pitchFamily="18" charset="2"/>
              <a:buNone/>
              <a:defRPr/>
            </a:pPr>
            <a:endParaRPr lang="en-US" altLang="ko-KR" sz="2400" dirty="0">
              <a:latin typeface="Monotype Corsiva" pitchFamily="66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readings in the students’ native language to provide background knowledge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ko-K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 2" pitchFamily="18" charset="2"/>
              <a:buNone/>
            </a:pPr>
            <a:endParaRPr lang="en-US" altLang="ko-KR" sz="2400" b="1" dirty="0" smtClean="0"/>
          </a:p>
          <a:p>
            <a:endParaRPr lang="en-US" altLang="ko-KR" sz="2400" b="1" dirty="0" smtClean="0"/>
          </a:p>
          <a:p>
            <a:pPr>
              <a:buFont typeface="Wingdings 2" pitchFamily="18" charset="2"/>
              <a:buNone/>
            </a:pPr>
            <a:endParaRPr lang="en-US" altLang="ko-KR" sz="2400" b="1" dirty="0" smtClean="0"/>
          </a:p>
          <a:p>
            <a:pPr>
              <a:buFont typeface="Wingdings 2" pitchFamily="18" charset="2"/>
              <a:buNone/>
            </a:pPr>
            <a:endParaRPr lang="ko-KR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35153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361</Words>
  <Application>Microsoft Office PowerPoint</Application>
  <PresentationFormat>화면 슬라이드 쇼(4:3)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PowerPoint 프레젠테이션</vt:lpstr>
      <vt:lpstr>Content-based Instruction   Language  as a by-product of learning about real-world content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com</dc:creator>
  <cp:lastModifiedBy>com</cp:lastModifiedBy>
  <cp:revision>9</cp:revision>
  <dcterms:created xsi:type="dcterms:W3CDTF">2018-09-03T05:59:20Z</dcterms:created>
  <dcterms:modified xsi:type="dcterms:W3CDTF">2019-04-08T07:39:56Z</dcterms:modified>
</cp:coreProperties>
</file>