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30"/>
  </p:notesMasterIdLst>
  <p:sldIdLst>
    <p:sldId id="277" r:id="rId2"/>
    <p:sldId id="258" r:id="rId3"/>
    <p:sldId id="296" r:id="rId4"/>
    <p:sldId id="304" r:id="rId5"/>
    <p:sldId id="297" r:id="rId6"/>
    <p:sldId id="295" r:id="rId7"/>
    <p:sldId id="285" r:id="rId8"/>
    <p:sldId id="290" r:id="rId9"/>
    <p:sldId id="257" r:id="rId10"/>
    <p:sldId id="284" r:id="rId11"/>
    <p:sldId id="256" r:id="rId12"/>
    <p:sldId id="276" r:id="rId13"/>
    <p:sldId id="291" r:id="rId14"/>
    <p:sldId id="279" r:id="rId15"/>
    <p:sldId id="280" r:id="rId16"/>
    <p:sldId id="298" r:id="rId17"/>
    <p:sldId id="300" r:id="rId18"/>
    <p:sldId id="299" r:id="rId19"/>
    <p:sldId id="301" r:id="rId20"/>
    <p:sldId id="302" r:id="rId21"/>
    <p:sldId id="303" r:id="rId22"/>
    <p:sldId id="292" r:id="rId23"/>
    <p:sldId id="286" r:id="rId24"/>
    <p:sldId id="269" r:id="rId25"/>
    <p:sldId id="272" r:id="rId26"/>
    <p:sldId id="275" r:id="rId27"/>
    <p:sldId id="282" r:id="rId28"/>
    <p:sldId id="273" r:id="rId2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0F9AD5E-D50C-4CB8-9FEC-0DCB70DDA5C3}" type="datetimeFigureOut">
              <a:rPr lang="ko-KR" altLang="en-US"/>
              <a:pPr>
                <a:defRPr/>
              </a:pPr>
              <a:t>2019-11-06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DE1D11AE-24D2-44D3-AD08-B6A66831DA6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8148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482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D7771623-5B8D-46F7-917C-7A047C0CF5AA}" type="slidenum">
              <a:rPr lang="ko-KR" altLang="en-US" smtClean="0">
                <a:solidFill>
                  <a:srgbClr val="000000"/>
                </a:solidFill>
              </a:rPr>
              <a:pPr eaLnBrk="1" hangingPunct="1"/>
              <a:t>14</a:t>
            </a:fld>
            <a:endParaRPr lang="ko-KR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168C6-A767-4F5E-A04C-A46BC81841A8}" type="datetimeFigureOut">
              <a:rPr lang="ko-KR" altLang="en-US"/>
              <a:pPr>
                <a:defRPr/>
              </a:pPr>
              <a:t>2019-11-06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F1FC5-DDC1-40EF-8E2D-1F0780B21ED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82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CE1C0-23BF-4472-A2F3-CE1B5F2F6D65}" type="datetimeFigureOut">
              <a:rPr lang="ko-KR" altLang="en-US"/>
              <a:pPr>
                <a:defRPr/>
              </a:pPr>
              <a:t>2019-11-06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653BE-DC8C-48C5-BF8C-1BEFA0E2AA2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600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701C5-25F1-4BCB-B159-BCA276CD8FD7}" type="datetimeFigureOut">
              <a:rPr lang="ko-KR" altLang="en-US"/>
              <a:pPr>
                <a:defRPr/>
              </a:pPr>
              <a:t>2019-11-06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E4273-8877-4A06-BBEB-EDD6C22572E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071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755A2-C9D0-4EE8-9767-34EEEC8831F3}" type="datetimeFigureOut">
              <a:rPr lang="ko-KR" altLang="en-US"/>
              <a:pPr>
                <a:defRPr/>
              </a:pPr>
              <a:t>2019-11-06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F2308-29B5-4AAE-BA23-FC656D28286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844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14F40-AEFA-4B53-BC53-8BF4ED267371}" type="datetimeFigureOut">
              <a:rPr lang="ko-KR" altLang="en-US"/>
              <a:pPr>
                <a:defRPr/>
              </a:pPr>
              <a:t>2019-11-06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9AA9D-8813-42E0-A7AB-3D6A44ABE30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90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FDC55-A143-41C0-8B61-C0AC326FDF5F}" type="datetimeFigureOut">
              <a:rPr lang="ko-KR" altLang="en-US"/>
              <a:pPr>
                <a:defRPr/>
              </a:pPr>
              <a:t>2019-11-06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DCC59-8882-473E-B934-905EAF9AC7B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456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FD306-2CB8-46E0-A487-FAD45CE857AE}" type="datetimeFigureOut">
              <a:rPr lang="ko-KR" altLang="en-US"/>
              <a:pPr>
                <a:defRPr/>
              </a:pPr>
              <a:t>2019-11-06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E9130-16B4-4E02-A12D-80ABE923E19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83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B2C9-DB5D-43FF-8543-97D0D5AC21D0}" type="datetimeFigureOut">
              <a:rPr lang="ko-KR" altLang="en-US"/>
              <a:pPr>
                <a:defRPr/>
              </a:pPr>
              <a:t>2019-11-06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997D4-FAE2-42E4-BE3C-6C868E070F9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024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FCF9B-E89A-41B1-93AC-6D810AF4F2B9}" type="datetimeFigureOut">
              <a:rPr lang="ko-KR" altLang="en-US"/>
              <a:pPr>
                <a:defRPr/>
              </a:pPr>
              <a:t>2019-11-06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CC25E-E2C7-430D-82B3-CF37F65D740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982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A0025-FDE5-4FCF-879E-BAD1734C0F2D}" type="datetimeFigureOut">
              <a:rPr lang="ko-KR" altLang="en-US"/>
              <a:pPr>
                <a:defRPr/>
              </a:pPr>
              <a:t>2019-11-06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BF9A8-10A9-4A2F-B34E-B266282DD45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93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59930-D2F6-42B3-AD48-E7C3D5BF8577}" type="datetimeFigureOut">
              <a:rPr lang="ko-KR" altLang="en-US"/>
              <a:pPr>
                <a:defRPr/>
              </a:pPr>
              <a:t>2019-11-06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0E60-1156-4AD5-A58C-9538AEBA52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083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0AA7CF-5667-47BE-9FD3-29E3902E15AA}" type="datetimeFigureOut">
              <a:rPr lang="ko-KR" altLang="en-US"/>
              <a:pPr>
                <a:defRPr/>
              </a:pPr>
              <a:t>2019-11-06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A73308E-DBEE-476F-91B1-838ABF01D59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812.donga.ac.kr/a812/index.d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a812.donga.ac.kr/sites/a812/index.d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직사각형 90"/>
          <p:cNvSpPr/>
          <p:nvPr/>
        </p:nvSpPr>
        <p:spPr>
          <a:xfrm>
            <a:off x="0" y="381000"/>
            <a:ext cx="91440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solidFill>
                  <a:prstClr val="white"/>
                </a:solidFill>
                <a:latin typeface="+mj-ea"/>
                <a:ea typeface="+mj-ea"/>
              </a:rPr>
              <a:t>동아대학교 영어영문학과</a:t>
            </a:r>
            <a:endParaRPr kumimoji="0" lang="ko-KR" altLang="en-US" sz="24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5" name="제목 25"/>
          <p:cNvSpPr txBox="1">
            <a:spLocks/>
          </p:cNvSpPr>
          <p:nvPr/>
        </p:nvSpPr>
        <p:spPr>
          <a:xfrm>
            <a:off x="409575" y="381000"/>
            <a:ext cx="8229600" cy="9223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3600" b="1" dirty="0">
              <a:solidFill>
                <a:prstClr val="white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-1019175" y="2062163"/>
            <a:ext cx="3581400" cy="3581400"/>
          </a:xfrm>
          <a:prstGeom prst="ellipse">
            <a:avLst/>
          </a:prstGeom>
          <a:noFill/>
          <a:ln w="15875">
            <a:solidFill>
              <a:schemeClr val="tx1">
                <a:lumMod val="50000"/>
                <a:lumOff val="5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6" name="타원 95"/>
          <p:cNvSpPr/>
          <p:nvPr/>
        </p:nvSpPr>
        <p:spPr>
          <a:xfrm>
            <a:off x="-728663" y="2352675"/>
            <a:ext cx="3000376" cy="3000375"/>
          </a:xfrm>
          <a:prstGeom prst="ellipse">
            <a:avLst/>
          </a:prstGeom>
          <a:solidFill>
            <a:schemeClr val="tx1">
              <a:lumMod val="50000"/>
              <a:lumOff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pic>
        <p:nvPicPr>
          <p:cNvPr id="97" name="Picture 4" descr="G:\2010년-kim's file\BIZDESIGN-MARKETING\다이어그램 부속이미지\지구0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5000"/>
          </a:blip>
          <a:srcRect/>
          <a:stretch>
            <a:fillRect/>
          </a:stretch>
        </p:blipFill>
        <p:spPr bwMode="auto">
          <a:xfrm>
            <a:off x="-542961" y="2538406"/>
            <a:ext cx="2628900" cy="26289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98" name="모서리가 둥근 직사각형 97"/>
          <p:cNvSpPr/>
          <p:nvPr/>
        </p:nvSpPr>
        <p:spPr>
          <a:xfrm>
            <a:off x="2643174" y="2776292"/>
            <a:ext cx="5357850" cy="64294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9" name="모서리가 둥근 직사각형 98"/>
          <p:cNvSpPr/>
          <p:nvPr/>
        </p:nvSpPr>
        <p:spPr>
          <a:xfrm>
            <a:off x="2735681" y="3551977"/>
            <a:ext cx="5570119" cy="64294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/>
              <a:t>           </a:t>
            </a:r>
            <a:r>
              <a:rPr lang="ko-KR" altLang="en-US" sz="2000" b="1" dirty="0" smtClean="0"/>
              <a:t>영어학습방법</a:t>
            </a:r>
            <a:endParaRPr kumimoji="0" lang="ko-KR" altLang="ko-KR" sz="2000" b="1" dirty="0">
              <a:solidFill>
                <a:prstClr val="white">
                  <a:lumMod val="75000"/>
                  <a:lumOff val="25000"/>
                </a:prstClr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100" name="모서리가 둥근 직사각형 99"/>
          <p:cNvSpPr/>
          <p:nvPr/>
        </p:nvSpPr>
        <p:spPr>
          <a:xfrm>
            <a:off x="2617129" y="4317204"/>
            <a:ext cx="5688671" cy="64294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/>
              <a:t>       </a:t>
            </a:r>
            <a:r>
              <a:rPr lang="en-US" altLang="ko-KR" sz="2000" b="1" dirty="0" smtClean="0"/>
              <a:t>Q &amp; A</a:t>
            </a:r>
            <a:endParaRPr kumimoji="0" lang="en-US" altLang="ko-KR" sz="2200" b="1" spc="-1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모서리가 둥근 직사각형 101"/>
          <p:cNvSpPr/>
          <p:nvPr/>
        </p:nvSpPr>
        <p:spPr>
          <a:xfrm>
            <a:off x="2339752" y="1988840"/>
            <a:ext cx="5184576" cy="64294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kumimoji="0" lang="ko-KR" altLang="en-US" sz="2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학과소개</a:t>
            </a:r>
            <a:endParaRPr kumimoji="0" lang="en-US" altLang="ko-KR" sz="2200" b="1" dirty="0">
              <a:solidFill>
                <a:prstClr val="white"/>
              </a:solidFill>
              <a:ea typeface="휴먼고딕" panose="02010504000101010101" pitchFamily="2" charset="-127"/>
              <a:cs typeface="Arial" pitchFamily="34" charset="0"/>
            </a:endParaRPr>
          </a:p>
        </p:txBody>
      </p:sp>
      <p:sp>
        <p:nvSpPr>
          <p:cNvPr id="2070" name="TextBox 103"/>
          <p:cNvSpPr txBox="1">
            <a:spLocks noChangeArrowheads="1"/>
          </p:cNvSpPr>
          <p:nvPr/>
        </p:nvSpPr>
        <p:spPr bwMode="auto">
          <a:xfrm>
            <a:off x="3276600" y="2852738"/>
            <a:ext cx="3600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2200" b="1" dirty="0">
                <a:solidFill>
                  <a:srgbClr val="FFFFFF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  </a:t>
            </a:r>
            <a:r>
              <a:rPr kumimoji="0" lang="ko-KR" altLang="en-US" sz="2200" b="1" dirty="0" smtClean="0">
                <a:solidFill>
                  <a:srgbClr val="FFFFFF"/>
                </a:solidFill>
                <a:latin typeface="+mj-ea"/>
                <a:ea typeface="+mj-ea"/>
                <a:cs typeface="Arial" pitchFamily="34" charset="0"/>
              </a:rPr>
              <a:t>교육과정</a:t>
            </a:r>
            <a:endParaRPr kumimoji="0" lang="ko-KR" altLang="ko-KR" sz="2200" b="1" dirty="0">
              <a:solidFill>
                <a:srgbClr val="FFFFFF"/>
              </a:solidFill>
              <a:latin typeface="+mj-ea"/>
              <a:ea typeface="+mj-ea"/>
              <a:cs typeface="Arial" pitchFamily="34" charset="0"/>
            </a:endParaRPr>
          </a:p>
        </p:txBody>
      </p:sp>
      <p:grpSp>
        <p:nvGrpSpPr>
          <p:cNvPr id="2071" name="그룹 107"/>
          <p:cNvGrpSpPr>
            <a:grpSpLocks/>
          </p:cNvGrpSpPr>
          <p:nvPr/>
        </p:nvGrpSpPr>
        <p:grpSpPr bwMode="auto">
          <a:xfrm>
            <a:off x="2333625" y="1938338"/>
            <a:ext cx="742950" cy="742950"/>
            <a:chOff x="2104977" y="4186242"/>
            <a:chExt cx="1285884" cy="1285884"/>
          </a:xfrm>
        </p:grpSpPr>
        <p:sp>
          <p:nvSpPr>
            <p:cNvPr id="109" name="타원 108"/>
            <p:cNvSpPr/>
            <p:nvPr/>
          </p:nvSpPr>
          <p:spPr>
            <a:xfrm>
              <a:off x="2118716" y="4238446"/>
              <a:ext cx="1214446" cy="121444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61000">
                  <a:schemeClr val="tx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0" name="도넛 109"/>
            <p:cNvSpPr/>
            <p:nvPr/>
          </p:nvSpPr>
          <p:spPr>
            <a:xfrm>
              <a:off x="2104977" y="4186242"/>
              <a:ext cx="1285884" cy="1285884"/>
            </a:xfrm>
            <a:prstGeom prst="donut">
              <a:avLst>
                <a:gd name="adj" fmla="val 12407"/>
              </a:avLst>
            </a:prstGeom>
            <a:solidFill>
              <a:schemeClr val="bg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00" name="TextBox 110"/>
          <p:cNvSpPr txBox="1">
            <a:spLocks noChangeArrowheads="1"/>
          </p:cNvSpPr>
          <p:nvPr/>
        </p:nvSpPr>
        <p:spPr bwMode="auto">
          <a:xfrm>
            <a:off x="2527300" y="2081213"/>
            <a:ext cx="35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맑은 고딕" pitchFamily="50" charset="-127"/>
                <a:cs typeface="Arial" charset="0"/>
              </a:rPr>
              <a:t>1</a:t>
            </a:r>
            <a:endParaRPr kumimoji="0" lang="ko-KR" altLang="en-US" sz="2400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맑은 고딕" pitchFamily="50" charset="-127"/>
              <a:cs typeface="Arial" charset="0"/>
            </a:endParaRPr>
          </a:p>
        </p:txBody>
      </p:sp>
      <p:grpSp>
        <p:nvGrpSpPr>
          <p:cNvPr id="2073" name="그룹 107"/>
          <p:cNvGrpSpPr>
            <a:grpSpLocks/>
          </p:cNvGrpSpPr>
          <p:nvPr/>
        </p:nvGrpSpPr>
        <p:grpSpPr bwMode="auto">
          <a:xfrm>
            <a:off x="2562225" y="2725738"/>
            <a:ext cx="742950" cy="742950"/>
            <a:chOff x="2104977" y="4186242"/>
            <a:chExt cx="1285884" cy="1285884"/>
          </a:xfrm>
        </p:grpSpPr>
        <p:sp>
          <p:nvSpPr>
            <p:cNvPr id="34" name="타원 33"/>
            <p:cNvSpPr/>
            <p:nvPr/>
          </p:nvSpPr>
          <p:spPr>
            <a:xfrm>
              <a:off x="2118716" y="4238446"/>
              <a:ext cx="1214446" cy="121444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61000">
                  <a:schemeClr val="tx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도넛 34"/>
            <p:cNvSpPr/>
            <p:nvPr/>
          </p:nvSpPr>
          <p:spPr>
            <a:xfrm>
              <a:off x="2104977" y="4186242"/>
              <a:ext cx="1285884" cy="1285884"/>
            </a:xfrm>
            <a:prstGeom prst="donut">
              <a:avLst>
                <a:gd name="adj" fmla="val 12407"/>
              </a:avLst>
            </a:prstGeom>
            <a:solidFill>
              <a:schemeClr val="bg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74" name="그룹 107"/>
          <p:cNvGrpSpPr>
            <a:grpSpLocks/>
          </p:cNvGrpSpPr>
          <p:nvPr/>
        </p:nvGrpSpPr>
        <p:grpSpPr bwMode="auto">
          <a:xfrm>
            <a:off x="2735263" y="3511550"/>
            <a:ext cx="742950" cy="742950"/>
            <a:chOff x="2104977" y="4186242"/>
            <a:chExt cx="1285884" cy="1285884"/>
          </a:xfrm>
        </p:grpSpPr>
        <p:sp>
          <p:nvSpPr>
            <p:cNvPr id="37" name="타원 36"/>
            <p:cNvSpPr/>
            <p:nvPr/>
          </p:nvSpPr>
          <p:spPr>
            <a:xfrm>
              <a:off x="2118714" y="4238448"/>
              <a:ext cx="1214446" cy="121444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61000">
                  <a:schemeClr val="tx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도넛 37"/>
            <p:cNvSpPr/>
            <p:nvPr/>
          </p:nvSpPr>
          <p:spPr>
            <a:xfrm>
              <a:off x="2104977" y="4186242"/>
              <a:ext cx="1285884" cy="1285884"/>
            </a:xfrm>
            <a:prstGeom prst="donut">
              <a:avLst>
                <a:gd name="adj" fmla="val 12407"/>
              </a:avLst>
            </a:prstGeom>
            <a:solidFill>
              <a:schemeClr val="bg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75" name="그룹 107"/>
          <p:cNvGrpSpPr>
            <a:grpSpLocks/>
          </p:cNvGrpSpPr>
          <p:nvPr/>
        </p:nvGrpSpPr>
        <p:grpSpPr bwMode="auto">
          <a:xfrm>
            <a:off x="2511425" y="4273550"/>
            <a:ext cx="742950" cy="742950"/>
            <a:chOff x="2104977" y="4186242"/>
            <a:chExt cx="1285884" cy="1285884"/>
          </a:xfrm>
        </p:grpSpPr>
        <p:sp>
          <p:nvSpPr>
            <p:cNvPr id="40" name="타원 39"/>
            <p:cNvSpPr/>
            <p:nvPr/>
          </p:nvSpPr>
          <p:spPr>
            <a:xfrm>
              <a:off x="2118716" y="4238448"/>
              <a:ext cx="1214446" cy="121444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61000">
                  <a:schemeClr val="tx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도넛 40"/>
            <p:cNvSpPr/>
            <p:nvPr/>
          </p:nvSpPr>
          <p:spPr>
            <a:xfrm>
              <a:off x="2104977" y="4186242"/>
              <a:ext cx="1285884" cy="1285884"/>
            </a:xfrm>
            <a:prstGeom prst="donut">
              <a:avLst>
                <a:gd name="adj" fmla="val 12407"/>
              </a:avLst>
            </a:prstGeom>
            <a:solidFill>
              <a:schemeClr val="bg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05" name="TextBox 123"/>
          <p:cNvSpPr txBox="1">
            <a:spLocks noChangeArrowheads="1"/>
          </p:cNvSpPr>
          <p:nvPr/>
        </p:nvSpPr>
        <p:spPr bwMode="auto">
          <a:xfrm>
            <a:off x="2755900" y="2876550"/>
            <a:ext cx="357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맑은 고딕" pitchFamily="50" charset="-127"/>
                <a:cs typeface="Arial" charset="0"/>
              </a:rPr>
              <a:t>2</a:t>
            </a:r>
            <a:endParaRPr kumimoji="0" lang="ko-KR" altLang="en-US" sz="2400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맑은 고딕" pitchFamily="50" charset="-127"/>
              <a:cs typeface="Arial" charset="0"/>
            </a:endParaRPr>
          </a:p>
        </p:txBody>
      </p:sp>
      <p:sp>
        <p:nvSpPr>
          <p:cNvPr id="3106" name="TextBox 124"/>
          <p:cNvSpPr txBox="1">
            <a:spLocks noChangeArrowheads="1"/>
          </p:cNvSpPr>
          <p:nvPr/>
        </p:nvSpPr>
        <p:spPr bwMode="auto">
          <a:xfrm>
            <a:off x="2913063" y="3662363"/>
            <a:ext cx="35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맑은 고딕" pitchFamily="50" charset="-127"/>
                <a:cs typeface="Arial" charset="0"/>
              </a:rPr>
              <a:t>3</a:t>
            </a:r>
            <a:endParaRPr kumimoji="0" lang="ko-KR" altLang="en-US" sz="2400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맑은 고딕" pitchFamily="50" charset="-127"/>
              <a:cs typeface="Arial" charset="0"/>
            </a:endParaRPr>
          </a:p>
        </p:txBody>
      </p:sp>
      <p:sp>
        <p:nvSpPr>
          <p:cNvPr id="3107" name="TextBox 125"/>
          <p:cNvSpPr txBox="1">
            <a:spLocks noChangeArrowheads="1"/>
          </p:cNvSpPr>
          <p:nvPr/>
        </p:nvSpPr>
        <p:spPr bwMode="auto">
          <a:xfrm>
            <a:off x="2701925" y="442436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맑은 고딕" pitchFamily="50" charset="-127"/>
                <a:cs typeface="Arial" charset="0"/>
              </a:rPr>
              <a:t>4</a:t>
            </a:r>
            <a:endParaRPr kumimoji="0" lang="ko-KR" altLang="en-US" sz="2400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맑은 고딕" pitchFamily="50" charset="-127"/>
              <a:cs typeface="Arial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768840" y="5867400"/>
            <a:ext cx="4419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3"/>
              </a:rPr>
              <a:t>http://a812.donga.ac.kr/a812/index.do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52400" y="990600"/>
            <a:ext cx="8839200" cy="5638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66800"/>
            <a:ext cx="5791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0" y="290423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atin typeface="+mn-lt"/>
              </a:rPr>
              <a:t>밥</a:t>
            </a:r>
            <a:endParaRPr lang="ko-KR" altLang="en-US" sz="3200" b="1" dirty="0">
              <a:latin typeface="+mn-lt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66800"/>
            <a:ext cx="4419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내용 개체 틀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5850" y="685800"/>
            <a:ext cx="4513263" cy="4525963"/>
          </a:xfrm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3962400" y="20574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 dirty="0" smtClean="0">
                <a:solidFill>
                  <a:schemeClr val="bg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개념</a:t>
            </a:r>
            <a:r>
              <a:rPr lang="en-US" altLang="ko-KR" sz="1800" b="1" dirty="0" smtClean="0">
                <a:solidFill>
                  <a:schemeClr val="bg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800" b="1" dirty="0" smtClean="0">
                <a:solidFill>
                  <a:schemeClr val="bg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이미지</a:t>
            </a:r>
            <a:r>
              <a:rPr lang="en-US" altLang="ko-KR" sz="1800" b="1" dirty="0" smtClean="0">
                <a:solidFill>
                  <a:schemeClr val="bg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)</a:t>
            </a:r>
            <a:endParaRPr lang="ko-KR" altLang="en-US" sz="1800" b="1" dirty="0">
              <a:solidFill>
                <a:schemeClr val="bg2">
                  <a:lumMod val="75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3317875" y="1567372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 dirty="0">
                <a:solidFill>
                  <a:schemeClr val="bg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모국어</a:t>
            </a: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4419600" y="1371600"/>
            <a:ext cx="1143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 dirty="0">
                <a:solidFill>
                  <a:schemeClr val="bg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제</a:t>
            </a:r>
            <a:r>
              <a:rPr lang="en-US" altLang="ko-KR" sz="1800" b="1" dirty="0">
                <a:solidFill>
                  <a:schemeClr val="bg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800" b="1" dirty="0">
                <a:solidFill>
                  <a:schemeClr val="bg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언어</a:t>
            </a:r>
          </a:p>
        </p:txBody>
      </p:sp>
      <p:sp>
        <p:nvSpPr>
          <p:cNvPr id="7174" name="직사각형 5"/>
          <p:cNvSpPr>
            <a:spLocks noChangeArrowheads="1"/>
          </p:cNvSpPr>
          <p:nvPr/>
        </p:nvSpPr>
        <p:spPr bwMode="auto">
          <a:xfrm>
            <a:off x="304800" y="5562600"/>
            <a:ext cx="8451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>
                <a:latin typeface="+mn-lt"/>
                <a:ea typeface="굴림" pitchFamily="50" charset="-127"/>
              </a:rPr>
              <a:t>-</a:t>
            </a:r>
            <a:r>
              <a:rPr lang="ko-KR" altLang="en-US" sz="1800" b="1" dirty="0">
                <a:latin typeface="+mn-lt"/>
                <a:ea typeface="굴림" pitchFamily="50" charset="-127"/>
              </a:rPr>
              <a:t>언어간 공유된 개념</a:t>
            </a:r>
            <a:r>
              <a:rPr lang="en-US" altLang="ko-KR" sz="1800" b="1" dirty="0">
                <a:latin typeface="+mn-lt"/>
                <a:ea typeface="굴림" pitchFamily="50" charset="-127"/>
              </a:rPr>
              <a:t>(Cummins 1980;Fodor 1987)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>
                <a:latin typeface="+mn-lt"/>
                <a:ea typeface="굴림" pitchFamily="50" charset="-127"/>
              </a:rPr>
              <a:t>-</a:t>
            </a:r>
            <a:r>
              <a:rPr lang="ko-KR" altLang="en-US" sz="1800" b="1" dirty="0">
                <a:latin typeface="+mn-lt"/>
                <a:ea typeface="굴림" pitchFamily="50" charset="-127"/>
              </a:rPr>
              <a:t>언어간 </a:t>
            </a:r>
            <a:r>
              <a:rPr lang="ko-KR" altLang="ko-KR" sz="1800" b="1" dirty="0">
                <a:latin typeface="+mn-lt"/>
                <a:ea typeface="굴림" pitchFamily="50" charset="-127"/>
              </a:rPr>
              <a:t>독립적 개념 </a:t>
            </a:r>
            <a:r>
              <a:rPr lang="en-US" altLang="ko-KR" sz="1800" b="1" dirty="0">
                <a:latin typeface="+mn-lt"/>
                <a:ea typeface="굴림" pitchFamily="50" charset="-127"/>
              </a:rPr>
              <a:t>(De Bot &amp; </a:t>
            </a:r>
            <a:r>
              <a:rPr lang="en-US" altLang="ko-KR" sz="1800" b="1" dirty="0" err="1">
                <a:latin typeface="+mn-lt"/>
                <a:ea typeface="굴림" pitchFamily="50" charset="-127"/>
              </a:rPr>
              <a:t>Schreuder</a:t>
            </a:r>
            <a:r>
              <a:rPr lang="en-US" altLang="ko-KR" sz="1800" b="1" dirty="0">
                <a:latin typeface="+mn-lt"/>
                <a:ea typeface="굴림" pitchFamily="50" charset="-127"/>
              </a:rPr>
              <a:t> 1993; Forster &amp; Jiang 2001)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>
                <a:latin typeface="+mn-lt"/>
                <a:ea typeface="굴림" pitchFamily="50" charset="-127"/>
              </a:rPr>
              <a:t>-</a:t>
            </a:r>
            <a:r>
              <a:rPr lang="ko-KR" altLang="en-US" sz="1800" b="1" dirty="0" err="1">
                <a:latin typeface="+mn-lt"/>
                <a:ea typeface="굴림" pitchFamily="50" charset="-127"/>
              </a:rPr>
              <a:t>절충된견해</a:t>
            </a:r>
            <a:r>
              <a:rPr lang="en-US" altLang="ko-KR" sz="1800" b="1" dirty="0">
                <a:latin typeface="+mn-lt"/>
                <a:ea typeface="굴림" pitchFamily="50" charset="-127"/>
              </a:rPr>
              <a:t> (</a:t>
            </a:r>
            <a:r>
              <a:rPr lang="en-US" altLang="ko-KR" sz="1800" b="1" dirty="0" err="1">
                <a:latin typeface="+mn-lt"/>
                <a:ea typeface="굴림" pitchFamily="50" charset="-127"/>
              </a:rPr>
              <a:t>Keatley</a:t>
            </a:r>
            <a:r>
              <a:rPr lang="en-US" altLang="ko-KR" sz="1800" b="1" dirty="0">
                <a:latin typeface="+mn-lt"/>
                <a:ea typeface="굴림" pitchFamily="50" charset="-127"/>
              </a:rPr>
              <a:t>, Spinks and </a:t>
            </a:r>
            <a:r>
              <a:rPr lang="en-US" altLang="ko-KR" sz="1800" b="1" dirty="0" err="1">
                <a:latin typeface="+mn-lt"/>
                <a:ea typeface="굴림" pitchFamily="50" charset="-127"/>
              </a:rPr>
              <a:t>Gelder</a:t>
            </a:r>
            <a:r>
              <a:rPr lang="en-US" altLang="ko-KR" sz="1800" b="1" dirty="0">
                <a:latin typeface="+mn-lt"/>
                <a:ea typeface="굴림" pitchFamily="50" charset="-127"/>
              </a:rPr>
              <a:t>, 1994; Kroll and Stewart, 1994)</a:t>
            </a:r>
            <a:endParaRPr lang="ko-KR" altLang="en-US" sz="1800" b="1" dirty="0">
              <a:latin typeface="+mn-lt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직사각형 4"/>
          <p:cNvSpPr>
            <a:spLocks noChangeArrowheads="1"/>
          </p:cNvSpPr>
          <p:nvPr/>
        </p:nvSpPr>
        <p:spPr bwMode="auto">
          <a:xfrm>
            <a:off x="250825" y="1844675"/>
            <a:ext cx="40925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Century Schoolbook" pitchFamily="18" charset="0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FFFFFF"/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sz="1800" dirty="0">
                <a:solidFill>
                  <a:srgbClr val="FFFFFF"/>
                </a:solidFill>
                <a:latin typeface="굴림" pitchFamily="50" charset="-127"/>
                <a:ea typeface="굴림" pitchFamily="50" charset="-127"/>
              </a:rPr>
            </a:br>
            <a:r>
              <a:rPr lang="ko-KR" altLang="en-US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의미단계</a:t>
            </a:r>
            <a:r>
              <a:rPr lang="en-US" altLang="ko-KR" sz="18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            o  </a:t>
            </a:r>
            <a:r>
              <a:rPr lang="en-US" altLang="ko-KR" sz="1800" dirty="0" err="1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o</a:t>
            </a:r>
            <a:r>
              <a:rPr lang="en-US" altLang="ko-KR" sz="18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800" dirty="0" err="1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o</a:t>
            </a:r>
            <a:r>
              <a:rPr lang="en-US" altLang="ko-KR" sz="18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 </a:t>
            </a:r>
            <a:r>
              <a:rPr lang="en-US" altLang="ko-KR" sz="1800" dirty="0" err="1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o</a:t>
            </a: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어휘단계</a:t>
            </a:r>
            <a:r>
              <a:rPr lang="en-US" altLang="ko-KR" sz="18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        </a:t>
            </a:r>
            <a:r>
              <a:rPr lang="en-US" altLang="ko-KR" sz="1800" dirty="0" smtClean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coffee         </a:t>
            </a:r>
            <a:r>
              <a:rPr lang="ko-KR" altLang="en-US" sz="18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커피</a:t>
            </a: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rgbClr val="FFFFFF"/>
                </a:solidFill>
                <a:latin typeface="+mn-lt"/>
                <a:ea typeface="굴림" pitchFamily="50" charset="-127"/>
              </a:rPr>
              <a:t>음성단계</a:t>
            </a:r>
            <a:r>
              <a:rPr lang="ko-KR" altLang="en-US" sz="1800" dirty="0">
                <a:solidFill>
                  <a:srgbClr val="FFFFFF"/>
                </a:solidFill>
                <a:latin typeface="굴림" pitchFamily="50" charset="-127"/>
                <a:ea typeface="굴림" pitchFamily="50" charset="-127"/>
              </a:rPr>
              <a:t>        </a:t>
            </a:r>
            <a:r>
              <a:rPr lang="en-US" altLang="ko-KR" sz="1800" dirty="0">
                <a:solidFill>
                  <a:srgbClr val="FFFFFF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lang="en-US" altLang="ko-KR" sz="1800" i="1" dirty="0" err="1">
                <a:latin typeface="굴림" pitchFamily="50" charset="-127"/>
                <a:ea typeface="굴림" pitchFamily="50" charset="-127"/>
              </a:rPr>
              <a:t>kɔ:fi</a:t>
            </a:r>
            <a:r>
              <a:rPr lang="en-US" altLang="ko-KR" sz="1800" i="1" dirty="0">
                <a:latin typeface="굴림" pitchFamily="50" charset="-127"/>
                <a:ea typeface="굴림" pitchFamily="50" charset="-127"/>
              </a:rPr>
              <a:t>         </a:t>
            </a:r>
            <a:r>
              <a:rPr lang="en-US" altLang="ko-KR" sz="1800" i="1" dirty="0" err="1">
                <a:latin typeface="굴림" pitchFamily="50" charset="-127"/>
                <a:ea typeface="굴림" pitchFamily="50" charset="-127"/>
              </a:rPr>
              <a:t>kɔ:pi</a:t>
            </a:r>
            <a:endParaRPr lang="en-US" altLang="ko-KR" sz="18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195" name="Picture 4" descr="C:\Users\Administrator\AppData\Local\Microsoft\Windows\Temporary Internet Files\Content.IE5\M4OI3GBM\MC900433885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838200"/>
            <a:ext cx="1350962" cy="1350963"/>
          </a:xfrm>
          <a:noFill/>
        </p:spPr>
      </p:pic>
      <p:cxnSp>
        <p:nvCxnSpPr>
          <p:cNvPr id="8" name="직선 화살표 연결선 7"/>
          <p:cNvCxnSpPr/>
          <p:nvPr/>
        </p:nvCxnSpPr>
        <p:spPr>
          <a:xfrm>
            <a:off x="3275013" y="4127500"/>
            <a:ext cx="107950" cy="11255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H="1">
            <a:off x="3221038" y="4114800"/>
            <a:ext cx="215900" cy="11509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>
            <a:off x="2152650" y="4178300"/>
            <a:ext cx="144463" cy="1079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>
            <a:off x="2327275" y="4233863"/>
            <a:ext cx="144463" cy="1079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3071004" y="2751826"/>
            <a:ext cx="218296" cy="10732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2224881" y="2708275"/>
            <a:ext cx="969230" cy="11009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 flipH="1">
            <a:off x="2305050" y="2743993"/>
            <a:ext cx="358775" cy="1081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 flipH="1">
            <a:off x="1908176" y="2743993"/>
            <a:ext cx="576262" cy="1152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4" name="직사각형 4"/>
          <p:cNvSpPr>
            <a:spLocks noChangeArrowheads="1"/>
          </p:cNvSpPr>
          <p:nvPr/>
        </p:nvSpPr>
        <p:spPr bwMode="auto">
          <a:xfrm>
            <a:off x="5181600" y="1844675"/>
            <a:ext cx="3962400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Century Schoolbook" pitchFamily="18" charset="0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FFFFFF"/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sz="1800" dirty="0">
                <a:solidFill>
                  <a:srgbClr val="FFFFFF"/>
                </a:solidFill>
                <a:latin typeface="굴림" pitchFamily="50" charset="-127"/>
                <a:ea typeface="굴림" pitchFamily="50" charset="-127"/>
              </a:rPr>
            </a:br>
            <a:r>
              <a:rPr lang="ko-KR" altLang="en-US" sz="1800" dirty="0">
                <a:solidFill>
                  <a:srgbClr val="FFFFFF"/>
                </a:solidFill>
                <a:latin typeface="+mn-lt"/>
                <a:ea typeface="굴림" pitchFamily="50" charset="-127"/>
              </a:rPr>
              <a:t>의미단계</a:t>
            </a:r>
            <a:r>
              <a:rPr lang="en-US" altLang="ko-KR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         o   </a:t>
            </a:r>
            <a:r>
              <a:rPr lang="en-US" altLang="ko-KR" sz="1800" dirty="0" err="1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o</a:t>
            </a:r>
            <a:r>
              <a:rPr lang="en-US" altLang="ko-KR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800" dirty="0" err="1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o</a:t>
            </a:r>
            <a:r>
              <a:rPr lang="en-US" altLang="ko-KR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   </a:t>
            </a:r>
            <a:r>
              <a:rPr lang="en-US" altLang="ko-KR" sz="1800" dirty="0" err="1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o</a:t>
            </a:r>
            <a:r>
              <a:rPr lang="en-US" altLang="ko-KR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   </a:t>
            </a:r>
            <a:r>
              <a:rPr lang="en-US" altLang="ko-KR" sz="1800" dirty="0" err="1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o</a:t>
            </a: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어휘단계</a:t>
            </a:r>
            <a:r>
              <a:rPr lang="en-US" altLang="ko-KR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       </a:t>
            </a:r>
            <a:r>
              <a:rPr lang="ko-KR" altLang="en-US" sz="1800" dirty="0" smtClean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깁스       </a:t>
            </a:r>
            <a:r>
              <a:rPr lang="en-US" altLang="ko-KR" sz="1800" dirty="0">
                <a:solidFill>
                  <a:srgbClr val="FFFF00"/>
                </a:solidFill>
                <a:latin typeface="+mn-lt"/>
                <a:ea typeface="굴림" pitchFamily="50" charset="-127"/>
                <a:cs typeface="Arial" pitchFamily="34" charset="0"/>
              </a:rPr>
              <a:t>cast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음성단계</a:t>
            </a:r>
            <a:r>
              <a:rPr lang="en-US" altLang="ko-KR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        </a:t>
            </a:r>
            <a:r>
              <a:rPr lang="en-US" altLang="ko-KR" sz="2000" dirty="0">
                <a:solidFill>
                  <a:srgbClr val="FFFFFF"/>
                </a:solidFill>
                <a:latin typeface="Gabriola" pitchFamily="82" charset="0"/>
                <a:ea typeface="굴림" pitchFamily="50" charset="-127"/>
                <a:cs typeface="Arial" pitchFamily="34" charset="0"/>
              </a:rPr>
              <a:t>g </a:t>
            </a:r>
            <a:r>
              <a:rPr lang="en-US" altLang="ko-KR" sz="2000" dirty="0" err="1">
                <a:solidFill>
                  <a:srgbClr val="FFFFFF"/>
                </a:solidFill>
                <a:latin typeface="Gabriola" pitchFamily="82" charset="0"/>
                <a:ea typeface="굴림" pitchFamily="50" charset="-127"/>
                <a:cs typeface="Arial" pitchFamily="34" charset="0"/>
              </a:rPr>
              <a:t>i</a:t>
            </a:r>
            <a:r>
              <a:rPr lang="en-US" altLang="ko-KR" sz="2000" dirty="0">
                <a:solidFill>
                  <a:srgbClr val="FFFFFF"/>
                </a:solidFill>
                <a:latin typeface="Gabriola" pitchFamily="82" charset="0"/>
                <a:ea typeface="굴림" pitchFamily="50" charset="-127"/>
                <a:cs typeface="Arial" pitchFamily="34" charset="0"/>
              </a:rPr>
              <a:t> b s           </a:t>
            </a:r>
            <a:r>
              <a:rPr lang="en-US" altLang="ko-KR" sz="2000" dirty="0" smtClean="0">
                <a:solidFill>
                  <a:srgbClr val="FFFFFF"/>
                </a:solidFill>
                <a:latin typeface="Gabriola" pitchFamily="82" charset="0"/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2000" dirty="0">
                <a:solidFill>
                  <a:srgbClr val="FFFFFF"/>
                </a:solidFill>
                <a:latin typeface="Gabriola" pitchFamily="82" charset="0"/>
                <a:ea typeface="굴림" pitchFamily="50" charset="-127"/>
                <a:cs typeface="Arial" pitchFamily="34" charset="0"/>
              </a:rPr>
              <a:t>k æ s 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205" name="Picture 7" descr="C:\Users\Administrator\AppData\Local\Microsoft\Windows\Temporary Internet Files\Content.IE5\4UWP0WZR\MC9003244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23900"/>
            <a:ext cx="14335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TextBox 34"/>
          <p:cNvSpPr txBox="1">
            <a:spLocks noChangeArrowheads="1"/>
          </p:cNvSpPr>
          <p:nvPr/>
        </p:nvSpPr>
        <p:spPr bwMode="auto">
          <a:xfrm>
            <a:off x="3382963" y="381000"/>
            <a:ext cx="2809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Mental</a:t>
            </a:r>
            <a:r>
              <a:rPr lang="ko-KR" altLang="en-US" sz="28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</a:t>
            </a:r>
            <a:r>
              <a:rPr lang="en-US" altLang="ko-KR" sz="28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lexicon</a:t>
            </a:r>
            <a:endParaRPr lang="ko-KR" altLang="en-US" sz="2800" dirty="0">
              <a:solidFill>
                <a:srgbClr val="FFFFFF"/>
              </a:solidFill>
              <a:latin typeface="굴림" pitchFamily="50" charset="-127"/>
              <a:ea typeface="굴림" pitchFamily="50" charset="-127"/>
              <a:cs typeface="Arial" pitchFamily="34" charset="0"/>
            </a:endParaRPr>
          </a:p>
        </p:txBody>
      </p:sp>
      <p:cxnSp>
        <p:nvCxnSpPr>
          <p:cNvPr id="38" name="직선 화살표 연결선 37"/>
          <p:cNvCxnSpPr/>
          <p:nvPr/>
        </p:nvCxnSpPr>
        <p:spPr>
          <a:xfrm>
            <a:off x="7019925" y="2708275"/>
            <a:ext cx="69057" cy="12028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>
            <a:off x="8022431" y="2743993"/>
            <a:ext cx="107950" cy="11120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/>
          <p:nvPr/>
        </p:nvCxnSpPr>
        <p:spPr>
          <a:xfrm flipH="1">
            <a:off x="7878763" y="4054475"/>
            <a:ext cx="71437" cy="1152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7872">
            <a:off x="6568509" y="4125890"/>
            <a:ext cx="6651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직선 화살표 연결선 24"/>
          <p:cNvCxnSpPr/>
          <p:nvPr/>
        </p:nvCxnSpPr>
        <p:spPr>
          <a:xfrm flipH="1">
            <a:off x="7891463" y="2751826"/>
            <a:ext cx="490537" cy="10930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 flipH="1">
            <a:off x="6824619" y="2712190"/>
            <a:ext cx="576263" cy="1152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7019925" y="4127500"/>
            <a:ext cx="144463" cy="1079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7950200" y="4054475"/>
            <a:ext cx="144463" cy="1152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직사각형 4"/>
          <p:cNvSpPr>
            <a:spLocks noChangeArrowheads="1"/>
          </p:cNvSpPr>
          <p:nvPr/>
        </p:nvSpPr>
        <p:spPr bwMode="auto">
          <a:xfrm>
            <a:off x="250825" y="1844675"/>
            <a:ext cx="40925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Century Schoolbook" pitchFamily="18" charset="0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FFFFFF"/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sz="1800" dirty="0">
                <a:solidFill>
                  <a:srgbClr val="FFFFFF"/>
                </a:solidFill>
                <a:latin typeface="굴림" pitchFamily="50" charset="-127"/>
                <a:ea typeface="굴림" pitchFamily="50" charset="-127"/>
              </a:rPr>
            </a:br>
            <a:r>
              <a:rPr lang="ko-KR" altLang="en-US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의미단계</a:t>
            </a:r>
            <a:r>
              <a:rPr lang="en-US" altLang="ko-KR" sz="18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            o  </a:t>
            </a:r>
            <a:r>
              <a:rPr lang="en-US" altLang="ko-KR" sz="1800" dirty="0" err="1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o</a:t>
            </a:r>
            <a:r>
              <a:rPr lang="en-US" altLang="ko-KR" sz="18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800" dirty="0" err="1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o</a:t>
            </a:r>
            <a:r>
              <a:rPr lang="en-US" altLang="ko-KR" sz="18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 </a:t>
            </a:r>
            <a:r>
              <a:rPr lang="en-US" altLang="ko-KR" sz="1800" dirty="0" err="1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o</a:t>
            </a: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어휘단계</a:t>
            </a:r>
            <a:r>
              <a:rPr lang="en-US" altLang="ko-KR" sz="18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        </a:t>
            </a:r>
            <a:r>
              <a:rPr lang="en-US" altLang="ko-KR" sz="1800" dirty="0" smtClean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coffee         </a:t>
            </a:r>
            <a:r>
              <a:rPr lang="ko-KR" altLang="en-US" sz="18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커피</a:t>
            </a: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rgbClr val="FFFFFF"/>
                </a:solidFill>
                <a:latin typeface="+mn-lt"/>
                <a:ea typeface="굴림" pitchFamily="50" charset="-127"/>
              </a:rPr>
              <a:t>음성단계</a:t>
            </a:r>
            <a:r>
              <a:rPr lang="ko-KR" altLang="en-US" sz="1800" dirty="0">
                <a:solidFill>
                  <a:srgbClr val="FFFFFF"/>
                </a:solidFill>
                <a:latin typeface="굴림" pitchFamily="50" charset="-127"/>
                <a:ea typeface="굴림" pitchFamily="50" charset="-127"/>
              </a:rPr>
              <a:t>        </a:t>
            </a:r>
            <a:r>
              <a:rPr lang="en-US" altLang="ko-KR" sz="1800" dirty="0">
                <a:solidFill>
                  <a:srgbClr val="FFFFFF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lang="en-US" altLang="ko-KR" sz="1800" i="1" dirty="0" err="1">
                <a:latin typeface="굴림" pitchFamily="50" charset="-127"/>
                <a:ea typeface="굴림" pitchFamily="50" charset="-127"/>
              </a:rPr>
              <a:t>kɔ:fi</a:t>
            </a:r>
            <a:r>
              <a:rPr lang="en-US" altLang="ko-KR" sz="1800" i="1" dirty="0">
                <a:latin typeface="굴림" pitchFamily="50" charset="-127"/>
                <a:ea typeface="굴림" pitchFamily="50" charset="-127"/>
              </a:rPr>
              <a:t>         </a:t>
            </a:r>
            <a:r>
              <a:rPr lang="en-US" altLang="ko-KR" sz="1800" i="1" dirty="0" err="1">
                <a:latin typeface="굴림" pitchFamily="50" charset="-127"/>
                <a:ea typeface="굴림" pitchFamily="50" charset="-127"/>
              </a:rPr>
              <a:t>kɔ:pi</a:t>
            </a:r>
            <a:endParaRPr lang="en-US" altLang="ko-KR" sz="18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195" name="Picture 4" descr="C:\Users\Administrator\AppData\Local\Microsoft\Windows\Temporary Internet Files\Content.IE5\M4OI3GBM\MC900433885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838200"/>
            <a:ext cx="1350962" cy="1350963"/>
          </a:xfrm>
          <a:noFill/>
        </p:spPr>
      </p:pic>
      <p:cxnSp>
        <p:nvCxnSpPr>
          <p:cNvPr id="8" name="직선 화살표 연결선 7"/>
          <p:cNvCxnSpPr/>
          <p:nvPr/>
        </p:nvCxnSpPr>
        <p:spPr>
          <a:xfrm>
            <a:off x="3275013" y="4127500"/>
            <a:ext cx="107950" cy="11255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H="1">
            <a:off x="3221038" y="4114800"/>
            <a:ext cx="215900" cy="11509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>
            <a:off x="2152650" y="4178300"/>
            <a:ext cx="144463" cy="1079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>
            <a:off x="2327275" y="4233863"/>
            <a:ext cx="144463" cy="1079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3071004" y="2751826"/>
            <a:ext cx="218296" cy="10732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2224881" y="2708275"/>
            <a:ext cx="969230" cy="11009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 flipH="1">
            <a:off x="2305050" y="2743993"/>
            <a:ext cx="358775" cy="1081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 flipH="1">
            <a:off x="1908176" y="2743993"/>
            <a:ext cx="576262" cy="1152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4" name="직사각형 4"/>
          <p:cNvSpPr>
            <a:spLocks noChangeArrowheads="1"/>
          </p:cNvSpPr>
          <p:nvPr/>
        </p:nvSpPr>
        <p:spPr bwMode="auto">
          <a:xfrm>
            <a:off x="5181600" y="1844675"/>
            <a:ext cx="39624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Century Schoolbook" pitchFamily="18" charset="0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FFFFFF"/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sz="1800" dirty="0">
                <a:solidFill>
                  <a:srgbClr val="FFFFFF"/>
                </a:solidFill>
                <a:latin typeface="굴림" pitchFamily="50" charset="-127"/>
                <a:ea typeface="굴림" pitchFamily="50" charset="-127"/>
              </a:rPr>
            </a:br>
            <a:r>
              <a:rPr lang="ko-KR" altLang="en-US" sz="1800" dirty="0">
                <a:solidFill>
                  <a:srgbClr val="FFFFFF"/>
                </a:solidFill>
                <a:latin typeface="+mn-lt"/>
                <a:ea typeface="굴림" pitchFamily="50" charset="-127"/>
              </a:rPr>
              <a:t>의미단계</a:t>
            </a:r>
            <a:r>
              <a:rPr lang="en-US" altLang="ko-KR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         o   </a:t>
            </a:r>
            <a:r>
              <a:rPr lang="en-US" altLang="ko-KR" sz="1800" dirty="0" err="1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o</a:t>
            </a:r>
            <a:r>
              <a:rPr lang="en-US" altLang="ko-KR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1800" dirty="0" err="1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o</a:t>
            </a:r>
            <a:r>
              <a:rPr lang="en-US" altLang="ko-KR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   </a:t>
            </a:r>
            <a:r>
              <a:rPr lang="en-US" altLang="ko-KR" sz="1800" dirty="0" err="1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o</a:t>
            </a:r>
            <a:r>
              <a:rPr lang="en-US" altLang="ko-KR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   </a:t>
            </a:r>
            <a:r>
              <a:rPr lang="en-US" altLang="ko-KR" sz="1800" dirty="0" err="1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o</a:t>
            </a: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어휘단계</a:t>
            </a:r>
            <a:r>
              <a:rPr lang="en-US" altLang="ko-KR" sz="1800" dirty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       </a:t>
            </a:r>
            <a:r>
              <a:rPr lang="ko-KR" altLang="en-US" sz="1800" dirty="0" smtClean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깁스</a:t>
            </a: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 smtClean="0">
              <a:solidFill>
                <a:srgbClr val="FFFFFF"/>
              </a:solidFill>
              <a:latin typeface="+mn-lt"/>
              <a:ea typeface="굴림" pitchFamily="50" charset="-127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 smtClean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음성단계</a:t>
            </a:r>
            <a:r>
              <a:rPr lang="en-US" altLang="ko-KR" sz="1800" dirty="0" smtClean="0">
                <a:solidFill>
                  <a:srgbClr val="FFFFFF"/>
                </a:solidFill>
                <a:latin typeface="+mn-lt"/>
                <a:ea typeface="굴림" pitchFamily="50" charset="-127"/>
                <a:cs typeface="Arial" pitchFamily="34" charset="0"/>
              </a:rPr>
              <a:t>        </a:t>
            </a:r>
            <a:r>
              <a:rPr lang="en-US" altLang="ko-KR" sz="2000" dirty="0">
                <a:solidFill>
                  <a:srgbClr val="FFFFFF"/>
                </a:solidFill>
                <a:latin typeface="Gabriola" pitchFamily="82" charset="0"/>
                <a:ea typeface="굴림" pitchFamily="50" charset="-127"/>
                <a:cs typeface="Arial" pitchFamily="34" charset="0"/>
              </a:rPr>
              <a:t>g </a:t>
            </a:r>
            <a:r>
              <a:rPr lang="en-US" altLang="ko-KR" sz="2000" dirty="0" err="1">
                <a:solidFill>
                  <a:srgbClr val="FFFFFF"/>
                </a:solidFill>
                <a:latin typeface="Gabriola" pitchFamily="82" charset="0"/>
                <a:ea typeface="굴림" pitchFamily="50" charset="-127"/>
                <a:cs typeface="Arial" pitchFamily="34" charset="0"/>
              </a:rPr>
              <a:t>i</a:t>
            </a:r>
            <a:r>
              <a:rPr lang="en-US" altLang="ko-KR" sz="2000" dirty="0">
                <a:solidFill>
                  <a:srgbClr val="FFFFFF"/>
                </a:solidFill>
                <a:latin typeface="Gabriola" pitchFamily="82" charset="0"/>
                <a:ea typeface="굴림" pitchFamily="50" charset="-127"/>
                <a:cs typeface="Arial" pitchFamily="34" charset="0"/>
              </a:rPr>
              <a:t> b </a:t>
            </a:r>
            <a:r>
              <a:rPr lang="en-US" altLang="ko-KR" sz="2000" dirty="0" smtClean="0">
                <a:solidFill>
                  <a:srgbClr val="FFFFFF"/>
                </a:solidFill>
                <a:latin typeface="Gabriola" pitchFamily="82" charset="0"/>
                <a:ea typeface="굴림" pitchFamily="50" charset="-127"/>
                <a:cs typeface="Arial" pitchFamily="34" charset="0"/>
              </a:rPr>
              <a:t>s</a:t>
            </a:r>
            <a:endParaRPr lang="en-US" altLang="ko-KR" sz="18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205" name="Picture 7" descr="C:\Users\Administrator\AppData\Local\Microsoft\Windows\Temporary Internet Files\Content.IE5\4UWP0WZR\MC9003244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23900"/>
            <a:ext cx="14335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TextBox 34"/>
          <p:cNvSpPr txBox="1">
            <a:spLocks noChangeArrowheads="1"/>
          </p:cNvSpPr>
          <p:nvPr/>
        </p:nvSpPr>
        <p:spPr bwMode="auto">
          <a:xfrm>
            <a:off x="3382963" y="381000"/>
            <a:ext cx="2809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Mental</a:t>
            </a:r>
            <a:r>
              <a:rPr lang="ko-KR" altLang="en-US" sz="28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</a:t>
            </a:r>
            <a:r>
              <a:rPr lang="en-US" altLang="ko-KR" sz="2800" dirty="0">
                <a:solidFill>
                  <a:srgbClr val="FFFFFF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lexicon</a:t>
            </a:r>
            <a:endParaRPr lang="ko-KR" altLang="en-US" sz="2800" dirty="0">
              <a:solidFill>
                <a:srgbClr val="FFFFFF"/>
              </a:solidFill>
              <a:latin typeface="굴림" pitchFamily="50" charset="-127"/>
              <a:ea typeface="굴림" pitchFamily="50" charset="-127"/>
              <a:cs typeface="Arial" pitchFamily="34" charset="0"/>
            </a:endParaRPr>
          </a:p>
        </p:txBody>
      </p:sp>
      <p:cxnSp>
        <p:nvCxnSpPr>
          <p:cNvPr id="38" name="직선 화살표 연결선 37"/>
          <p:cNvCxnSpPr/>
          <p:nvPr/>
        </p:nvCxnSpPr>
        <p:spPr>
          <a:xfrm>
            <a:off x="7019925" y="2708275"/>
            <a:ext cx="69057" cy="12028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 flipH="1">
            <a:off x="7239000" y="2743993"/>
            <a:ext cx="783431" cy="10652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7872">
            <a:off x="6568509" y="4125890"/>
            <a:ext cx="6651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직선 화살표 연결선 26"/>
          <p:cNvCxnSpPr/>
          <p:nvPr/>
        </p:nvCxnSpPr>
        <p:spPr>
          <a:xfrm flipH="1">
            <a:off x="6824619" y="2712190"/>
            <a:ext cx="576263" cy="1152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7019925" y="4127500"/>
            <a:ext cx="144463" cy="1079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8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직선 연결선 88"/>
          <p:cNvCxnSpPr/>
          <p:nvPr/>
        </p:nvCxnSpPr>
        <p:spPr>
          <a:xfrm>
            <a:off x="2123728" y="6669087"/>
            <a:ext cx="4824536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/>
          <p:cNvCxnSpPr/>
          <p:nvPr/>
        </p:nvCxnSpPr>
        <p:spPr>
          <a:xfrm>
            <a:off x="323528" y="1554162"/>
            <a:ext cx="8280920" cy="0"/>
          </a:xfrm>
          <a:prstGeom prst="line">
            <a:avLst/>
          </a:prstGeom>
          <a:ln w="50800">
            <a:solidFill>
              <a:srgbClr val="FFFF00"/>
            </a:solidFill>
            <a:prstDash val="lgDashDotDot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/>
          <p:cNvGrpSpPr/>
          <p:nvPr/>
        </p:nvGrpSpPr>
        <p:grpSpPr>
          <a:xfrm>
            <a:off x="6187853" y="1813255"/>
            <a:ext cx="1440160" cy="1463675"/>
            <a:chOff x="2267744" y="2348880"/>
            <a:chExt cx="1440160" cy="1463675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grpSp>
          <p:nvGrpSpPr>
            <p:cNvPr id="4" name="그룹 5"/>
            <p:cNvGrpSpPr>
              <a:grpSpLocks/>
            </p:cNvGrpSpPr>
            <p:nvPr/>
          </p:nvGrpSpPr>
          <p:grpSpPr bwMode="auto">
            <a:xfrm>
              <a:off x="2267744" y="2348880"/>
              <a:ext cx="1430338" cy="1463675"/>
              <a:chOff x="3724143" y="3583241"/>
              <a:chExt cx="1674605" cy="1714512"/>
            </a:xfrm>
          </p:grpSpPr>
          <p:sp>
            <p:nvSpPr>
              <p:cNvPr id="5" name="타원 4"/>
              <p:cNvSpPr/>
              <p:nvPr/>
            </p:nvSpPr>
            <p:spPr>
              <a:xfrm>
                <a:off x="3735295" y="3633448"/>
                <a:ext cx="1663453" cy="16643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4478"/>
                  </a:gs>
                  <a:gs pos="0">
                    <a:srgbClr val="005DAA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타원 5"/>
              <p:cNvSpPr/>
              <p:nvPr/>
            </p:nvSpPr>
            <p:spPr>
              <a:xfrm>
                <a:off x="3724143" y="3583241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4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7" name="Picture 2" descr="G:\2010년-kim's file\BIZDESIGN-MARKETING\다이어그램 부속이미지\원형반사4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52844" y="3643314"/>
                <a:ext cx="1616869" cy="1528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타원 7"/>
              <p:cNvSpPr/>
              <p:nvPr/>
            </p:nvSpPr>
            <p:spPr>
              <a:xfrm>
                <a:off x="4086646" y="3646495"/>
                <a:ext cx="975895" cy="711199"/>
              </a:xfrm>
              <a:prstGeom prst="ellipse">
                <a:avLst/>
              </a:prstGeom>
              <a:gradFill flip="none" rotWithShape="1">
                <a:gsLst>
                  <a:gs pos="8000">
                    <a:schemeClr val="bg1">
                      <a:alpha val="76000"/>
                    </a:schemeClr>
                  </a:gs>
                  <a:gs pos="69000">
                    <a:schemeClr val="bg1">
                      <a:alpha val="3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483768" y="2708920"/>
              <a:ext cx="1224136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000" b="1" dirty="0">
                  <a:solidFill>
                    <a:prstClr val="black"/>
                  </a:solidFill>
                  <a:latin typeface="Arial" pitchFamily="34" charset="0"/>
                  <a:ea typeface="맑은 고딕"/>
                  <a:cs typeface="Arial" pitchFamily="34" charset="0"/>
                </a:rPr>
                <a:t>(plaster) cast </a:t>
              </a:r>
              <a:endParaRPr kumimoji="0" lang="ko-KR" altLang="en-US" sz="2000" b="1" dirty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</p:grpSp>
      <p:grpSp>
        <p:nvGrpSpPr>
          <p:cNvPr id="9221" name="그룹 10"/>
          <p:cNvGrpSpPr>
            <a:grpSpLocks/>
          </p:cNvGrpSpPr>
          <p:nvPr/>
        </p:nvGrpSpPr>
        <p:grpSpPr bwMode="auto">
          <a:xfrm>
            <a:off x="2268538" y="3573463"/>
            <a:ext cx="1366837" cy="1355725"/>
            <a:chOff x="2643174" y="2633656"/>
            <a:chExt cx="1665369" cy="1673354"/>
          </a:xfrm>
        </p:grpSpPr>
        <p:sp>
          <p:nvSpPr>
            <p:cNvPr id="10" name="타원 9"/>
            <p:cNvSpPr/>
            <p:nvPr/>
          </p:nvSpPr>
          <p:spPr>
            <a:xfrm>
              <a:off x="2645108" y="2633656"/>
              <a:ext cx="1663435" cy="1663556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CC3300"/>
                </a:gs>
              </a:gsLst>
              <a:lin ang="5400000" scaled="0"/>
              <a:tileRect/>
            </a:gra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2643174" y="2643182"/>
              <a:ext cx="1663828" cy="1663828"/>
            </a:xfrm>
            <a:prstGeom prst="ellipse">
              <a:avLst/>
            </a:prstGeom>
            <a:gradFill flip="none" rotWithShape="1">
              <a:gsLst>
                <a:gs pos="7000">
                  <a:srgbClr val="FF9933"/>
                </a:gs>
                <a:gs pos="3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5808450" y="3429788"/>
            <a:ext cx="1289243" cy="1299012"/>
            <a:chOff x="4860032" y="4005064"/>
            <a:chExt cx="1430338" cy="1463675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grpSp>
          <p:nvGrpSpPr>
            <p:cNvPr id="18" name="그룹 5"/>
            <p:cNvGrpSpPr>
              <a:grpSpLocks/>
            </p:cNvGrpSpPr>
            <p:nvPr/>
          </p:nvGrpSpPr>
          <p:grpSpPr bwMode="auto">
            <a:xfrm>
              <a:off x="4860032" y="4005064"/>
              <a:ext cx="1430338" cy="1463675"/>
              <a:chOff x="3724143" y="3583241"/>
              <a:chExt cx="1674605" cy="1714512"/>
            </a:xfrm>
          </p:grpSpPr>
          <p:sp>
            <p:nvSpPr>
              <p:cNvPr id="19" name="타원 18"/>
              <p:cNvSpPr/>
              <p:nvPr/>
            </p:nvSpPr>
            <p:spPr>
              <a:xfrm>
                <a:off x="3735295" y="3633448"/>
                <a:ext cx="1663453" cy="16643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4478"/>
                  </a:gs>
                  <a:gs pos="0">
                    <a:srgbClr val="005DAA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3724143" y="3583241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4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1" name="Picture 2" descr="G:\2010년-kim's file\BIZDESIGN-MARKETING\다이어그램 부속이미지\원형반사4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52844" y="3643314"/>
                <a:ext cx="1616869" cy="1528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타원 21"/>
              <p:cNvSpPr/>
              <p:nvPr/>
            </p:nvSpPr>
            <p:spPr>
              <a:xfrm>
                <a:off x="4086646" y="3646495"/>
                <a:ext cx="975895" cy="711199"/>
              </a:xfrm>
              <a:prstGeom prst="ellipse">
                <a:avLst/>
              </a:prstGeom>
              <a:gradFill flip="none" rotWithShape="1">
                <a:gsLst>
                  <a:gs pos="8000">
                    <a:schemeClr val="bg1">
                      <a:alpha val="76000"/>
                    </a:schemeClr>
                  </a:gs>
                  <a:gs pos="69000">
                    <a:schemeClr val="bg1">
                      <a:alpha val="3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5148064" y="4293096"/>
              <a:ext cx="936104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dirty="0">
                  <a:solidFill>
                    <a:prstClr val="black"/>
                  </a:solidFill>
                  <a:latin typeface="Arial" pitchFamily="34" charset="0"/>
                  <a:ea typeface="맑은 고딕"/>
                  <a:cs typeface="Arial" pitchFamily="34" charset="0"/>
                </a:rPr>
                <a:t>Hash/Pound key</a:t>
              </a:r>
              <a:endParaRPr kumimoji="0" lang="ko-KR" altLang="en-US" b="1" dirty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</p:grpSp>
      <p:grpSp>
        <p:nvGrpSpPr>
          <p:cNvPr id="9223" name="그룹 29"/>
          <p:cNvGrpSpPr>
            <a:grpSpLocks/>
          </p:cNvGrpSpPr>
          <p:nvPr/>
        </p:nvGrpSpPr>
        <p:grpSpPr bwMode="auto">
          <a:xfrm rot="1699018">
            <a:off x="-625475" y="5060950"/>
            <a:ext cx="3013075" cy="2119313"/>
            <a:chOff x="5653709" y="4077078"/>
            <a:chExt cx="1459675" cy="1475331"/>
          </a:xfrm>
        </p:grpSpPr>
        <p:grpSp>
          <p:nvGrpSpPr>
            <p:cNvPr id="9297" name="그룹 10"/>
            <p:cNvGrpSpPr>
              <a:grpSpLocks/>
            </p:cNvGrpSpPr>
            <p:nvPr/>
          </p:nvGrpSpPr>
          <p:grpSpPr bwMode="auto">
            <a:xfrm>
              <a:off x="5653709" y="4077078"/>
              <a:ext cx="1459675" cy="1475331"/>
              <a:chOff x="2645035" y="2633662"/>
              <a:chExt cx="1709011" cy="1727909"/>
            </a:xfrm>
          </p:grpSpPr>
          <p:sp>
            <p:nvSpPr>
              <p:cNvPr id="33" name="타원 32"/>
              <p:cNvSpPr/>
              <p:nvPr/>
            </p:nvSpPr>
            <p:spPr>
              <a:xfrm>
                <a:off x="2643352" y="2633737"/>
                <a:ext cx="1663089" cy="1664487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100000">
                    <a:srgbClr val="CC3300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타원 33"/>
              <p:cNvSpPr/>
              <p:nvPr/>
            </p:nvSpPr>
            <p:spPr>
              <a:xfrm>
                <a:off x="2690218" y="2697743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7000">
                    <a:srgbClr val="FF9933"/>
                  </a:gs>
                  <a:gs pos="3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298" name="TextBox 31"/>
            <p:cNvSpPr txBox="1">
              <a:spLocks noChangeArrowheads="1"/>
            </p:cNvSpPr>
            <p:nvPr/>
          </p:nvSpPr>
          <p:spPr bwMode="auto">
            <a:xfrm rot="-103465">
              <a:off x="5798697" y="4624453"/>
              <a:ext cx="1074410" cy="87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en-US" altLang="ko-KR" sz="2000" b="1">
                <a:solidFill>
                  <a:srgbClr val="000000"/>
                </a:solidFill>
                <a:ea typeface="휴먼편지체" pitchFamily="18" charset="-127"/>
                <a:cs typeface="Arial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ko-KR" sz="3600" b="1">
                  <a:solidFill>
                    <a:srgbClr val="000000"/>
                  </a:solidFill>
                  <a:latin typeface="Arial" pitchFamily="34" charset="0"/>
                  <a:ea typeface="휴먼편지체" pitchFamily="18" charset="-127"/>
                  <a:cs typeface="Arial" pitchFamily="34" charset="0"/>
                </a:rPr>
                <a:t>L1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ko-KR" sz="2000">
                  <a:solidFill>
                    <a:srgbClr val="FFFFFF"/>
                  </a:solidFill>
                  <a:cs typeface="Arial" pitchFamily="34" charset="0"/>
                </a:rPr>
                <a:t> </a:t>
              </a:r>
              <a:endParaRPr kumimoji="0" lang="ko-KR" altLang="en-US" sz="200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9224" name="그룹 34"/>
          <p:cNvGrpSpPr>
            <a:grpSpLocks/>
          </p:cNvGrpSpPr>
          <p:nvPr/>
        </p:nvGrpSpPr>
        <p:grpSpPr bwMode="auto">
          <a:xfrm rot="-2523735">
            <a:off x="6778625" y="4884738"/>
            <a:ext cx="2967038" cy="2566987"/>
            <a:chOff x="2267744" y="2348880"/>
            <a:chExt cx="1430338" cy="1463675"/>
          </a:xfrm>
        </p:grpSpPr>
        <p:grpSp>
          <p:nvGrpSpPr>
            <p:cNvPr id="9290" name="그룹 5"/>
            <p:cNvGrpSpPr>
              <a:grpSpLocks/>
            </p:cNvGrpSpPr>
            <p:nvPr/>
          </p:nvGrpSpPr>
          <p:grpSpPr bwMode="auto">
            <a:xfrm>
              <a:off x="2267744" y="2348880"/>
              <a:ext cx="1430338" cy="1463675"/>
              <a:chOff x="3724143" y="3583241"/>
              <a:chExt cx="1674605" cy="1714512"/>
            </a:xfrm>
          </p:grpSpPr>
          <p:sp>
            <p:nvSpPr>
              <p:cNvPr id="38" name="타원 37"/>
              <p:cNvSpPr/>
              <p:nvPr/>
            </p:nvSpPr>
            <p:spPr>
              <a:xfrm>
                <a:off x="3733989" y="3630784"/>
                <a:ext cx="1663853" cy="166467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4478"/>
                  </a:gs>
                  <a:gs pos="0">
                    <a:srgbClr val="005DAA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타원 38"/>
              <p:cNvSpPr/>
              <p:nvPr/>
            </p:nvSpPr>
            <p:spPr>
              <a:xfrm>
                <a:off x="3724143" y="3583241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4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9296" name="Picture 2" descr="G:\2010년-kim's file\BIZDESIGN-MARKETING\다이어그램 부속이미지\원형반사4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2844" y="3643314"/>
                <a:ext cx="1616869" cy="1528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291" name="TextBox 36"/>
            <p:cNvSpPr txBox="1">
              <a:spLocks noChangeArrowheads="1"/>
            </p:cNvSpPr>
            <p:nvPr/>
          </p:nvSpPr>
          <p:spPr bwMode="auto">
            <a:xfrm>
              <a:off x="2424406" y="2572459"/>
              <a:ext cx="1224136" cy="1000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ko-KR" sz="18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Tow truck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ko-KR" sz="18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sharp 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ko-KR" sz="18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cast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ko-KR" sz="36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L2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ko-KR" sz="18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kumimoji="0" lang="ko-KR" altLang="en-US" sz="1800" b="1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760788" y="1136650"/>
            <a:ext cx="43926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spc="300" dirty="0" smtClean="0">
                <a:solidFill>
                  <a:srgbClr val="FFFF00"/>
                </a:solidFill>
                <a:latin typeface="Arial" pitchFamily="34" charset="0"/>
                <a:ea typeface="맑은 고딕"/>
                <a:cs typeface="Arial" pitchFamily="34" charset="0"/>
              </a:rPr>
              <a:t>threshold</a:t>
            </a:r>
            <a:endParaRPr kumimoji="0" lang="ko-KR" altLang="en-US" b="1" spc="300" dirty="0">
              <a:solidFill>
                <a:srgbClr val="FFFF00"/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  <p:cxnSp>
        <p:nvCxnSpPr>
          <p:cNvPr id="46" name="직선 연결선 45"/>
          <p:cNvCxnSpPr/>
          <p:nvPr/>
        </p:nvCxnSpPr>
        <p:spPr>
          <a:xfrm>
            <a:off x="323528" y="1127919"/>
            <a:ext cx="8280920" cy="0"/>
          </a:xfrm>
          <a:prstGeom prst="line">
            <a:avLst/>
          </a:prstGeom>
          <a:ln w="50800">
            <a:solidFill>
              <a:srgbClr val="FFFF00"/>
            </a:solidFill>
            <a:prstDash val="lgDashDotDot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27" name="그룹 46"/>
          <p:cNvGrpSpPr>
            <a:grpSpLocks/>
          </p:cNvGrpSpPr>
          <p:nvPr/>
        </p:nvGrpSpPr>
        <p:grpSpPr bwMode="auto">
          <a:xfrm>
            <a:off x="2339975" y="5300663"/>
            <a:ext cx="1368425" cy="1008062"/>
            <a:chOff x="5577256" y="4077072"/>
            <a:chExt cx="1646989" cy="1428750"/>
          </a:xfrm>
        </p:grpSpPr>
        <p:grpSp>
          <p:nvGrpSpPr>
            <p:cNvPr id="9284" name="그룹 10"/>
            <p:cNvGrpSpPr>
              <a:grpSpLocks/>
            </p:cNvGrpSpPr>
            <p:nvPr/>
          </p:nvGrpSpPr>
          <p:grpSpPr bwMode="auto">
            <a:xfrm>
              <a:off x="5652120" y="4077072"/>
              <a:ext cx="1422400" cy="1428750"/>
              <a:chOff x="2643174" y="2633656"/>
              <a:chExt cx="1665369" cy="1673354"/>
            </a:xfrm>
          </p:grpSpPr>
          <p:sp>
            <p:nvSpPr>
              <p:cNvPr id="50" name="타원 49"/>
              <p:cNvSpPr/>
              <p:nvPr/>
            </p:nvSpPr>
            <p:spPr>
              <a:xfrm>
                <a:off x="2645003" y="2633656"/>
                <a:ext cx="1664352" cy="1662813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100000">
                    <a:srgbClr val="CC3300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타원 50"/>
              <p:cNvSpPr/>
              <p:nvPr/>
            </p:nvSpPr>
            <p:spPr>
              <a:xfrm>
                <a:off x="2643174" y="2643182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7000">
                    <a:srgbClr val="FF9933"/>
                  </a:gs>
                  <a:gs pos="3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285" name="TextBox 48"/>
            <p:cNvSpPr txBox="1">
              <a:spLocks noChangeArrowheads="1"/>
            </p:cNvSpPr>
            <p:nvPr/>
          </p:nvSpPr>
          <p:spPr bwMode="auto">
            <a:xfrm>
              <a:off x="5577256" y="4532051"/>
              <a:ext cx="1646989" cy="479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ko-KR" sz="1600">
                  <a:solidFill>
                    <a:srgbClr val="FFFFFF"/>
                  </a:solidFill>
                </a:rPr>
                <a:t> </a:t>
              </a:r>
              <a:endParaRPr kumimoji="0" lang="ko-KR" altLang="en-US"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9228" name="그룹 10"/>
          <p:cNvGrpSpPr>
            <a:grpSpLocks/>
          </p:cNvGrpSpPr>
          <p:nvPr/>
        </p:nvGrpSpPr>
        <p:grpSpPr bwMode="auto">
          <a:xfrm>
            <a:off x="1098550" y="4221163"/>
            <a:ext cx="1057275" cy="1008062"/>
            <a:chOff x="2643174" y="2633656"/>
            <a:chExt cx="1665369" cy="1673354"/>
          </a:xfrm>
        </p:grpSpPr>
        <p:sp>
          <p:nvSpPr>
            <p:cNvPr id="67" name="타원 66"/>
            <p:cNvSpPr/>
            <p:nvPr/>
          </p:nvSpPr>
          <p:spPr>
            <a:xfrm>
              <a:off x="2645675" y="2633656"/>
              <a:ext cx="1662868" cy="1662813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CC3300"/>
                </a:gs>
              </a:gsLst>
              <a:lin ang="5400000" scaled="0"/>
              <a:tileRect/>
            </a:gra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8" name="타원 67"/>
            <p:cNvSpPr/>
            <p:nvPr/>
          </p:nvSpPr>
          <p:spPr>
            <a:xfrm>
              <a:off x="2643174" y="2643182"/>
              <a:ext cx="1663828" cy="1663828"/>
            </a:xfrm>
            <a:prstGeom prst="ellipse">
              <a:avLst/>
            </a:prstGeom>
            <a:gradFill flip="none" rotWithShape="1">
              <a:gsLst>
                <a:gs pos="7000">
                  <a:srgbClr val="FF9933"/>
                </a:gs>
                <a:gs pos="3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229" name="그룹 68"/>
          <p:cNvGrpSpPr>
            <a:grpSpLocks/>
          </p:cNvGrpSpPr>
          <p:nvPr/>
        </p:nvGrpSpPr>
        <p:grpSpPr bwMode="auto">
          <a:xfrm>
            <a:off x="7129463" y="3908425"/>
            <a:ext cx="1474787" cy="1117600"/>
            <a:chOff x="4860032" y="4005064"/>
            <a:chExt cx="1844568" cy="1463675"/>
          </a:xfrm>
        </p:grpSpPr>
        <p:grpSp>
          <p:nvGrpSpPr>
            <p:cNvPr id="9270" name="그룹 5"/>
            <p:cNvGrpSpPr>
              <a:grpSpLocks/>
            </p:cNvGrpSpPr>
            <p:nvPr/>
          </p:nvGrpSpPr>
          <p:grpSpPr bwMode="auto">
            <a:xfrm>
              <a:off x="4860032" y="4005064"/>
              <a:ext cx="1430338" cy="1463675"/>
              <a:chOff x="3724143" y="3583241"/>
              <a:chExt cx="1674605" cy="1714512"/>
            </a:xfrm>
          </p:grpSpPr>
          <p:sp>
            <p:nvSpPr>
              <p:cNvPr id="72" name="타원 71"/>
              <p:cNvSpPr/>
              <p:nvPr/>
            </p:nvSpPr>
            <p:spPr>
              <a:xfrm>
                <a:off x="3735765" y="3634385"/>
                <a:ext cx="1662107" cy="166336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4478"/>
                  </a:gs>
                  <a:gs pos="0">
                    <a:srgbClr val="005DAA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타원 72"/>
              <p:cNvSpPr/>
              <p:nvPr/>
            </p:nvSpPr>
            <p:spPr>
              <a:xfrm>
                <a:off x="3724143" y="3583241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4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9276" name="Picture 2" descr="G:\2010년-kim's file\BIZDESIGN-MARKETING\다이어그램 부속이미지\원형반사4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2846" y="3643314"/>
                <a:ext cx="1616870" cy="1528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" name="타원 74"/>
              <p:cNvSpPr/>
              <p:nvPr/>
            </p:nvSpPr>
            <p:spPr>
              <a:xfrm>
                <a:off x="4086646" y="3646495"/>
                <a:ext cx="975895" cy="711199"/>
              </a:xfrm>
              <a:prstGeom prst="ellipse">
                <a:avLst/>
              </a:prstGeom>
              <a:gradFill flip="none" rotWithShape="1">
                <a:gsLst>
                  <a:gs pos="8000">
                    <a:schemeClr val="bg1">
                      <a:alpha val="76000"/>
                    </a:schemeClr>
                  </a:gs>
                  <a:gs pos="69000">
                    <a:schemeClr val="bg1">
                      <a:alpha val="3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271" name="TextBox 70"/>
            <p:cNvSpPr txBox="1">
              <a:spLocks noChangeArrowheads="1"/>
            </p:cNvSpPr>
            <p:nvPr/>
          </p:nvSpPr>
          <p:spPr bwMode="auto">
            <a:xfrm>
              <a:off x="4932038" y="4581128"/>
              <a:ext cx="1772562" cy="39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ko-KR" altLang="en-US"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230" name="그룹 5"/>
          <p:cNvGrpSpPr>
            <a:grpSpLocks/>
          </p:cNvGrpSpPr>
          <p:nvPr/>
        </p:nvGrpSpPr>
        <p:grpSpPr bwMode="auto">
          <a:xfrm>
            <a:off x="5160963" y="5284788"/>
            <a:ext cx="1144587" cy="1081087"/>
            <a:chOff x="3724143" y="3583241"/>
            <a:chExt cx="1674605" cy="1714512"/>
          </a:xfrm>
        </p:grpSpPr>
        <p:sp>
          <p:nvSpPr>
            <p:cNvPr id="79" name="타원 78"/>
            <p:cNvSpPr/>
            <p:nvPr/>
          </p:nvSpPr>
          <p:spPr>
            <a:xfrm>
              <a:off x="3735755" y="3633594"/>
              <a:ext cx="1662993" cy="1664159"/>
            </a:xfrm>
            <a:prstGeom prst="ellipse">
              <a:avLst/>
            </a:prstGeom>
            <a:gradFill flip="none" rotWithShape="1">
              <a:gsLst>
                <a:gs pos="100000">
                  <a:srgbClr val="004478"/>
                </a:gs>
                <a:gs pos="0">
                  <a:srgbClr val="005DAA"/>
                </a:gs>
              </a:gsLst>
              <a:lin ang="5400000" scaled="0"/>
              <a:tileRect/>
            </a:gra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0" name="타원 79"/>
            <p:cNvSpPr/>
            <p:nvPr/>
          </p:nvSpPr>
          <p:spPr>
            <a:xfrm>
              <a:off x="3724143" y="3583241"/>
              <a:ext cx="1663828" cy="1663828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9266" name="Picture 2" descr="G:\2010년-kim's file\BIZDESIGN-MARKETING\다이어그램 부속이미지\원형반사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846" y="3643314"/>
              <a:ext cx="1616870" cy="1528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타원 81"/>
            <p:cNvSpPr/>
            <p:nvPr/>
          </p:nvSpPr>
          <p:spPr>
            <a:xfrm>
              <a:off x="4086646" y="3646495"/>
              <a:ext cx="975895" cy="711199"/>
            </a:xfrm>
            <a:prstGeom prst="ellipse">
              <a:avLst/>
            </a:prstGeom>
            <a:gradFill flip="none" rotWithShape="1">
              <a:gsLst>
                <a:gs pos="8000">
                  <a:schemeClr val="bg1">
                    <a:alpha val="76000"/>
                  </a:schemeClr>
                </a:gs>
                <a:gs pos="69000">
                  <a:schemeClr val="bg1">
                    <a:alpha val="3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231" name="그룹 82"/>
          <p:cNvGrpSpPr>
            <a:grpSpLocks/>
          </p:cNvGrpSpPr>
          <p:nvPr/>
        </p:nvGrpSpPr>
        <p:grpSpPr bwMode="auto">
          <a:xfrm>
            <a:off x="3563938" y="4473575"/>
            <a:ext cx="1449387" cy="1008063"/>
            <a:chOff x="5652120" y="4077072"/>
            <a:chExt cx="1745492" cy="1428750"/>
          </a:xfrm>
        </p:grpSpPr>
        <p:grpSp>
          <p:nvGrpSpPr>
            <p:cNvPr id="9256" name="그룹 10"/>
            <p:cNvGrpSpPr>
              <a:grpSpLocks/>
            </p:cNvGrpSpPr>
            <p:nvPr/>
          </p:nvGrpSpPr>
          <p:grpSpPr bwMode="auto">
            <a:xfrm>
              <a:off x="5652120" y="4077072"/>
              <a:ext cx="1422400" cy="1428750"/>
              <a:chOff x="2643174" y="2633656"/>
              <a:chExt cx="1665369" cy="1673354"/>
            </a:xfrm>
          </p:grpSpPr>
          <p:sp>
            <p:nvSpPr>
              <p:cNvPr id="86" name="타원 85"/>
              <p:cNvSpPr/>
              <p:nvPr/>
            </p:nvSpPr>
            <p:spPr>
              <a:xfrm>
                <a:off x="2645412" y="2633656"/>
                <a:ext cx="1663126" cy="1662813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100000">
                    <a:srgbClr val="CC3300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타원 86"/>
              <p:cNvSpPr/>
              <p:nvPr/>
            </p:nvSpPr>
            <p:spPr>
              <a:xfrm>
                <a:off x="2643174" y="2643182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7000">
                    <a:srgbClr val="FF9933"/>
                  </a:gs>
                  <a:gs pos="3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257" name="TextBox 84"/>
            <p:cNvSpPr txBox="1">
              <a:spLocks noChangeArrowheads="1"/>
            </p:cNvSpPr>
            <p:nvPr/>
          </p:nvSpPr>
          <p:spPr bwMode="auto">
            <a:xfrm>
              <a:off x="5750623" y="4547569"/>
              <a:ext cx="1646989" cy="479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ko-KR" sz="1600" b="1">
                  <a:solidFill>
                    <a:schemeClr val="bg1"/>
                  </a:solidFill>
                </a:rPr>
                <a:t>Wrecker</a:t>
              </a:r>
              <a:r>
                <a:rPr kumimoji="0" lang="en-US" altLang="ko-KR" sz="1600">
                  <a:solidFill>
                    <a:srgbClr val="FFFFFF"/>
                  </a:solidFill>
                </a:rPr>
                <a:t> </a:t>
              </a:r>
              <a:endParaRPr kumimoji="0" lang="ko-KR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9232" name="직사각형 1"/>
          <p:cNvSpPr>
            <a:spLocks noChangeArrowheads="1"/>
          </p:cNvSpPr>
          <p:nvPr/>
        </p:nvSpPr>
        <p:spPr bwMode="auto">
          <a:xfrm>
            <a:off x="2636838" y="5603875"/>
            <a:ext cx="6969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b="1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Eisen</a:t>
            </a:r>
            <a:endParaRPr lang="ko-KR" altLang="en-US" sz="1600" b="1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233" name="직사각형 11"/>
          <p:cNvSpPr>
            <a:spLocks noChangeArrowheads="1"/>
          </p:cNvSpPr>
          <p:nvPr/>
        </p:nvSpPr>
        <p:spPr bwMode="auto">
          <a:xfrm>
            <a:off x="5192713" y="5624513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b="1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crampon</a:t>
            </a:r>
            <a:r>
              <a:rPr lang="en-US" altLang="ko-KR" sz="1800">
                <a:latin typeface="굴림" pitchFamily="50" charset="-127"/>
                <a:ea typeface="굴림" pitchFamily="50" charset="-127"/>
              </a:rPr>
              <a:t> </a:t>
            </a:r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234" name="직사각형 12"/>
          <p:cNvSpPr>
            <a:spLocks noChangeArrowheads="1"/>
          </p:cNvSpPr>
          <p:nvPr/>
        </p:nvSpPr>
        <p:spPr bwMode="auto">
          <a:xfrm>
            <a:off x="7227888" y="4221163"/>
            <a:ext cx="1066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b="1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tow truck</a:t>
            </a:r>
            <a:endParaRPr lang="ko-KR" altLang="en-US" sz="1600" b="1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235" name="TextBox 91"/>
          <p:cNvSpPr txBox="1">
            <a:spLocks noChangeArrowheads="1"/>
          </p:cNvSpPr>
          <p:nvPr/>
        </p:nvSpPr>
        <p:spPr bwMode="auto">
          <a:xfrm>
            <a:off x="1138238" y="4527550"/>
            <a:ext cx="1368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b="1">
                <a:solidFill>
                  <a:schemeClr val="bg1"/>
                </a:solidFill>
              </a:rPr>
              <a:t>meeting</a:t>
            </a:r>
            <a:r>
              <a:rPr kumimoji="0" lang="en-US" altLang="ko-KR" sz="1600">
                <a:solidFill>
                  <a:srgbClr val="FFFFFF"/>
                </a:solidFill>
              </a:rPr>
              <a:t> </a:t>
            </a:r>
            <a:endParaRPr kumimoji="0" lang="ko-KR" altLang="en-US" sz="1600">
              <a:solidFill>
                <a:srgbClr val="FFFFFF"/>
              </a:solidFill>
            </a:endParaRPr>
          </a:p>
        </p:txBody>
      </p:sp>
      <p:sp>
        <p:nvSpPr>
          <p:cNvPr id="9236" name="TextBox 40"/>
          <p:cNvSpPr txBox="1">
            <a:spLocks noChangeArrowheads="1"/>
          </p:cNvSpPr>
          <p:nvPr/>
        </p:nvSpPr>
        <p:spPr bwMode="auto">
          <a:xfrm rot="-1267300">
            <a:off x="246063" y="5578475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깁스</a:t>
            </a:r>
          </a:p>
        </p:txBody>
      </p:sp>
      <p:sp>
        <p:nvSpPr>
          <p:cNvPr id="9237" name="TextBox 42"/>
          <p:cNvSpPr txBox="1">
            <a:spLocks noChangeArrowheads="1"/>
          </p:cNvSpPr>
          <p:nvPr/>
        </p:nvSpPr>
        <p:spPr bwMode="auto">
          <a:xfrm rot="651905">
            <a:off x="1022350" y="5594350"/>
            <a:ext cx="946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레카차</a:t>
            </a:r>
          </a:p>
        </p:txBody>
      </p:sp>
      <p:sp>
        <p:nvSpPr>
          <p:cNvPr id="9238" name="TextBox 43"/>
          <p:cNvSpPr txBox="1">
            <a:spLocks noChangeArrowheads="1"/>
          </p:cNvSpPr>
          <p:nvPr/>
        </p:nvSpPr>
        <p:spPr bwMode="auto">
          <a:xfrm rot="-535688">
            <a:off x="201613" y="5075238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샵버튼</a:t>
            </a:r>
          </a:p>
        </p:txBody>
      </p:sp>
      <p:sp>
        <p:nvSpPr>
          <p:cNvPr id="9239" name="TextBox 44"/>
          <p:cNvSpPr txBox="1">
            <a:spLocks noChangeArrowheads="1"/>
          </p:cNvSpPr>
          <p:nvPr/>
        </p:nvSpPr>
        <p:spPr bwMode="auto">
          <a:xfrm rot="2127010">
            <a:off x="1042988" y="6180138"/>
            <a:ext cx="1081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아이젠</a:t>
            </a:r>
          </a:p>
        </p:txBody>
      </p:sp>
      <p:grpSp>
        <p:nvGrpSpPr>
          <p:cNvPr id="9240" name="그룹 92"/>
          <p:cNvGrpSpPr>
            <a:grpSpLocks/>
          </p:cNvGrpSpPr>
          <p:nvPr/>
        </p:nvGrpSpPr>
        <p:grpSpPr bwMode="auto">
          <a:xfrm>
            <a:off x="4672013" y="3890963"/>
            <a:ext cx="1474787" cy="1117600"/>
            <a:chOff x="4860032" y="4005064"/>
            <a:chExt cx="1844568" cy="1463675"/>
          </a:xfrm>
        </p:grpSpPr>
        <p:grpSp>
          <p:nvGrpSpPr>
            <p:cNvPr id="9246" name="그룹 5"/>
            <p:cNvGrpSpPr>
              <a:grpSpLocks/>
            </p:cNvGrpSpPr>
            <p:nvPr/>
          </p:nvGrpSpPr>
          <p:grpSpPr bwMode="auto">
            <a:xfrm>
              <a:off x="4860032" y="4005064"/>
              <a:ext cx="1430338" cy="1463675"/>
              <a:chOff x="3724143" y="3583241"/>
              <a:chExt cx="1674605" cy="1714512"/>
            </a:xfrm>
          </p:grpSpPr>
          <p:sp>
            <p:nvSpPr>
              <p:cNvPr id="96" name="타원 95"/>
              <p:cNvSpPr/>
              <p:nvPr/>
            </p:nvSpPr>
            <p:spPr>
              <a:xfrm>
                <a:off x="3735765" y="3634383"/>
                <a:ext cx="1662107" cy="166337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4478"/>
                  </a:gs>
                  <a:gs pos="0">
                    <a:srgbClr val="005DAA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타원 96"/>
              <p:cNvSpPr/>
              <p:nvPr/>
            </p:nvSpPr>
            <p:spPr>
              <a:xfrm>
                <a:off x="3724143" y="3583241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4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9252" name="Picture 2" descr="G:\2010년-kim's file\BIZDESIGN-MARKETING\다이어그램 부속이미지\원형반사4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2846" y="3643314"/>
                <a:ext cx="1616870" cy="1528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타원 98"/>
              <p:cNvSpPr/>
              <p:nvPr/>
            </p:nvSpPr>
            <p:spPr>
              <a:xfrm>
                <a:off x="4086646" y="3646495"/>
                <a:ext cx="975895" cy="711199"/>
              </a:xfrm>
              <a:prstGeom prst="ellipse">
                <a:avLst/>
              </a:prstGeom>
              <a:gradFill flip="none" rotWithShape="1">
                <a:gsLst>
                  <a:gs pos="8000">
                    <a:schemeClr val="bg1">
                      <a:alpha val="76000"/>
                    </a:schemeClr>
                  </a:gs>
                  <a:gs pos="69000">
                    <a:schemeClr val="bg1">
                      <a:alpha val="3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247" name="TextBox 94"/>
            <p:cNvSpPr txBox="1">
              <a:spLocks noChangeArrowheads="1"/>
            </p:cNvSpPr>
            <p:nvPr/>
          </p:nvSpPr>
          <p:spPr bwMode="auto">
            <a:xfrm>
              <a:off x="4932038" y="4581128"/>
              <a:ext cx="1772562" cy="39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ko-KR" altLang="en-US"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241" name="TextBox 51"/>
          <p:cNvSpPr txBox="1">
            <a:spLocks noChangeArrowheads="1"/>
          </p:cNvSpPr>
          <p:nvPr/>
        </p:nvSpPr>
        <p:spPr bwMode="auto">
          <a:xfrm>
            <a:off x="4679950" y="4295775"/>
            <a:ext cx="1277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b="1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Blind date</a:t>
            </a:r>
            <a:endParaRPr lang="ko-KR" altLang="en-US" sz="1600" b="1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9242" name="그림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640">
            <a:off x="2365375" y="2306638"/>
            <a:ext cx="14906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그룹 22"/>
          <p:cNvGrpSpPr/>
          <p:nvPr/>
        </p:nvGrpSpPr>
        <p:grpSpPr>
          <a:xfrm>
            <a:off x="1209219" y="1861005"/>
            <a:ext cx="2331327" cy="2487938"/>
            <a:chOff x="5652120" y="4077072"/>
            <a:chExt cx="2423765" cy="2619983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grpSp>
          <p:nvGrpSpPr>
            <p:cNvPr id="24" name="그룹 10"/>
            <p:cNvGrpSpPr>
              <a:grpSpLocks/>
            </p:cNvGrpSpPr>
            <p:nvPr/>
          </p:nvGrpSpPr>
          <p:grpSpPr bwMode="auto">
            <a:xfrm>
              <a:off x="5652120" y="4077072"/>
              <a:ext cx="1422400" cy="1428750"/>
              <a:chOff x="2643174" y="2633656"/>
              <a:chExt cx="1665369" cy="1673354"/>
            </a:xfrm>
          </p:grpSpPr>
          <p:sp>
            <p:nvSpPr>
              <p:cNvPr id="26" name="타원 25"/>
              <p:cNvSpPr/>
              <p:nvPr/>
            </p:nvSpPr>
            <p:spPr>
              <a:xfrm>
                <a:off x="2645033" y="2633656"/>
                <a:ext cx="1663510" cy="1664057"/>
              </a:xfrm>
              <a:prstGeom prst="ellipse">
                <a:avLst/>
              </a:prstGeom>
              <a:gradFill flip="none" rotWithShape="1">
                <a:gsLst>
                  <a:gs pos="0">
                    <a:srgbClr val="FF6600"/>
                  </a:gs>
                  <a:gs pos="100000">
                    <a:srgbClr val="CC3300"/>
                  </a:gs>
                </a:gsLst>
                <a:lin ang="5400000" scaled="0"/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타원 26"/>
              <p:cNvSpPr/>
              <p:nvPr/>
            </p:nvSpPr>
            <p:spPr>
              <a:xfrm>
                <a:off x="2643174" y="2643182"/>
                <a:ext cx="1663828" cy="1663828"/>
              </a:xfrm>
              <a:prstGeom prst="ellipse">
                <a:avLst/>
              </a:prstGeom>
              <a:gradFill flip="none" rotWithShape="1">
                <a:gsLst>
                  <a:gs pos="7000">
                    <a:srgbClr val="FF9933"/>
                  </a:gs>
                  <a:gs pos="3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03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7001475" y="6275708"/>
              <a:ext cx="1074410" cy="4213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000" b="1" dirty="0">
                  <a:solidFill>
                    <a:prstClr val="black"/>
                  </a:solidFill>
                  <a:latin typeface="Arial" pitchFamily="34" charset="0"/>
                  <a:ea typeface="맑은 고딕"/>
                  <a:cs typeface="Arial" pitchFamily="34" charset="0"/>
                </a:rPr>
                <a:t>sharp</a:t>
              </a:r>
              <a:r>
                <a:rPr kumimoji="0" lang="en-US" altLang="ko-KR" sz="2000" dirty="0">
                  <a:solidFill>
                    <a:prstClr val="white"/>
                  </a:solidFill>
                  <a:latin typeface="맑은 고딕"/>
                  <a:ea typeface="맑은 고딕"/>
                </a:rPr>
                <a:t> </a:t>
              </a:r>
              <a:endParaRPr kumimoji="0" lang="ko-KR" altLang="en-US" sz="2000" dirty="0">
                <a:solidFill>
                  <a:prstClr val="white"/>
                </a:solidFill>
                <a:latin typeface="맑은 고딕"/>
                <a:ea typeface="맑은 고딕"/>
              </a:endParaRPr>
            </a:p>
          </p:txBody>
        </p:sp>
      </p:grpSp>
      <p:sp>
        <p:nvSpPr>
          <p:cNvPr id="9244" name="TextBox 53"/>
          <p:cNvSpPr txBox="1">
            <a:spLocks noChangeArrowheads="1"/>
          </p:cNvSpPr>
          <p:nvPr/>
        </p:nvSpPr>
        <p:spPr bwMode="auto">
          <a:xfrm>
            <a:off x="1555750" y="2305050"/>
            <a:ext cx="879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gibs</a:t>
            </a:r>
            <a:endParaRPr lang="ko-KR" altLang="en-US" sz="2000" b="1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245" name="TextBox 54"/>
          <p:cNvSpPr txBox="1">
            <a:spLocks noChangeArrowheads="1"/>
          </p:cNvSpPr>
          <p:nvPr/>
        </p:nvSpPr>
        <p:spPr bwMode="auto">
          <a:xfrm rot="619472">
            <a:off x="2771775" y="2386013"/>
            <a:ext cx="1122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Language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tag:</a:t>
            </a:r>
            <a:r>
              <a:rPr lang="ko-KR" altLang="en-US" sz="14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영어</a:t>
            </a:r>
            <a:endParaRPr lang="ko-KR" altLang="en-US" sz="1400" b="1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그림 3" descr="RH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1834551"/>
            <a:ext cx="85121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380999" y="609600"/>
            <a:ext cx="8512175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Revised Hierarchical Model (Kroll &amp; Stewart,1994) </a:t>
            </a:r>
            <a:endParaRPr kumimoji="0" lang="ko-KR" alt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2590800"/>
            <a:ext cx="1143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n-lt"/>
              </a:rPr>
              <a:t>모국어</a:t>
            </a:r>
            <a:endParaRPr lang="ko-KR" alt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8540" y="2592238"/>
            <a:ext cx="9906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n-lt"/>
              </a:rPr>
              <a:t>영어</a:t>
            </a:r>
            <a:endParaRPr lang="ko-KR" alt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4953000"/>
            <a:ext cx="1905000" cy="86177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  <a:latin typeface="+mn-lt"/>
              </a:rPr>
              <a:t>개념</a:t>
            </a:r>
            <a:endParaRPr lang="en-US" altLang="ko-KR" sz="3200" b="1" dirty="0" smtClean="0">
              <a:solidFill>
                <a:schemeClr val="bg1"/>
              </a:solidFill>
              <a:latin typeface="+mn-lt"/>
            </a:endParaRPr>
          </a:p>
          <a:p>
            <a:endParaRPr lang="ko-KR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사고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한국어 </a:t>
            </a:r>
            <a:r>
              <a:rPr lang="en-US" altLang="ko-KR" dirty="0" smtClean="0"/>
              <a:t>vs. </a:t>
            </a:r>
            <a:r>
              <a:rPr lang="ko-KR" altLang="en-US" dirty="0" smtClean="0"/>
              <a:t>영</a:t>
            </a:r>
            <a:r>
              <a:rPr lang="ko-KR" altLang="en-US" dirty="0"/>
              <a:t>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sz="4000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여기가 어디에요</a:t>
            </a:r>
            <a:r>
              <a:rPr lang="en-US" altLang="ko-KR" sz="4000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?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025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95600" y="1600200"/>
            <a:ext cx="5791200" cy="4525963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ko-KR" sz="4000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Where is here?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ko-KR" sz="4000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Where am I?</a:t>
            </a:r>
            <a:endParaRPr lang="ko-KR" altLang="en-US" sz="4000" dirty="0"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89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0" indent="0" algn="ctr">
              <a:buNone/>
            </a:pPr>
            <a:r>
              <a:rPr lang="ko-KR" altLang="en-US" sz="4000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제 팔이 부러졌어요</a:t>
            </a:r>
            <a:endParaRPr lang="en-US" altLang="ko-KR" sz="4000" dirty="0" smtClean="0"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91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0" indent="0" algn="ctr">
              <a:buNone/>
            </a:pPr>
            <a:r>
              <a:rPr lang="en-US" altLang="ko-KR" sz="4000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I broke my arm.</a:t>
            </a:r>
          </a:p>
          <a:p>
            <a:pPr marL="0" indent="0" algn="ctr">
              <a:buNone/>
            </a:pPr>
            <a:r>
              <a:rPr lang="en-US" altLang="ko-KR" sz="4000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My arm is broken.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20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내용 개체 틀 4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39624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altLang="ko-KR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ko-KR" altLang="en-US" dirty="0" smtClean="0">
                <a:latin typeface="휴먼명조" panose="02010504000101010101" pitchFamily="2" charset="-127"/>
                <a:ea typeface="휴먼명조" panose="02010504000101010101" pitchFamily="2" charset="-127"/>
                <a:hlinkClick r:id="rId2"/>
              </a:rPr>
              <a:t>학과소개</a:t>
            </a:r>
            <a:endParaRPr lang="en-US" altLang="ko-KR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0" indent="0" algn="ctr">
              <a:buNone/>
            </a:pPr>
            <a:r>
              <a:rPr lang="ko-KR" altLang="en-US" sz="4000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저 아세요</a:t>
            </a:r>
            <a:r>
              <a:rPr lang="en-US" altLang="ko-KR" sz="4000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?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5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0" indent="0" algn="ctr">
              <a:buNone/>
            </a:pPr>
            <a:r>
              <a:rPr lang="en-US" altLang="ko-KR" sz="4000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Do</a:t>
            </a:r>
            <a:r>
              <a:rPr lang="ko-KR" altLang="en-US" sz="4000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en-US" altLang="ko-KR" sz="4000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you know me?</a:t>
            </a:r>
          </a:p>
          <a:p>
            <a:pPr marL="0" indent="0" algn="ctr">
              <a:buNone/>
            </a:pPr>
            <a:r>
              <a:rPr lang="en-US" altLang="ko-KR" sz="4000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Do I know you?</a:t>
            </a:r>
            <a:endParaRPr lang="en-US" altLang="ko-KR" sz="4000" dirty="0"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55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내용 개체 틀 4"/>
          <p:cNvSpPr>
            <a:spLocks noGrp="1"/>
          </p:cNvSpPr>
          <p:nvPr>
            <p:ph idx="1"/>
          </p:nvPr>
        </p:nvSpPr>
        <p:spPr>
          <a:xfrm>
            <a:off x="533400" y="2133600"/>
            <a:ext cx="8077200" cy="36576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ko-KR" altLang="en-US" sz="4800" i="1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계란</a:t>
            </a:r>
            <a:r>
              <a:rPr lang="en-US" altLang="ko-KR" sz="4800" i="1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ko-KR" altLang="en-US" sz="4800" i="1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반숙</a:t>
            </a:r>
            <a:endParaRPr lang="en-US" altLang="ko-KR" sz="4800" i="1" dirty="0" smtClean="0"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088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내용 개체 틀 4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572000"/>
          </a:xfrm>
        </p:spPr>
        <p:txBody>
          <a:bodyPr/>
          <a:lstStyle/>
          <a:p>
            <a:pPr algn="ctr" eaLnBrk="1" hangingPunct="1">
              <a:lnSpc>
                <a:spcPct val="200000"/>
              </a:lnSpc>
              <a:buFont typeface="Arial" pitchFamily="34" charset="0"/>
              <a:buNone/>
            </a:pPr>
            <a:r>
              <a:rPr lang="en-US" altLang="ko-KR" sz="4400" i="1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half-boiled eggs   </a:t>
            </a:r>
          </a:p>
          <a:p>
            <a:pPr algn="ctr" eaLnBrk="1" hangingPunct="1">
              <a:lnSpc>
                <a:spcPct val="200000"/>
              </a:lnSpc>
              <a:buFont typeface="Arial" pitchFamily="34" charset="0"/>
              <a:buNone/>
            </a:pPr>
            <a:r>
              <a:rPr lang="en-US" altLang="ko-KR" sz="2800" i="1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vs.</a:t>
            </a:r>
          </a:p>
          <a:p>
            <a:pPr algn="ctr" eaLnBrk="1" hangingPunct="1">
              <a:lnSpc>
                <a:spcPct val="200000"/>
              </a:lnSpc>
              <a:buFont typeface="Arial" pitchFamily="34" charset="0"/>
              <a:buNone/>
            </a:pPr>
            <a:r>
              <a:rPr lang="en-US" altLang="ko-KR" sz="4400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  </a:t>
            </a:r>
            <a:r>
              <a:rPr lang="en-US" altLang="ko-KR" sz="4400" i="1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soft-boiled eggs</a:t>
            </a:r>
            <a:endParaRPr lang="ko-KR" altLang="en-US" sz="4400" dirty="0" smtClean="0"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0" y="0"/>
            <a:ext cx="46482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4953000" y="1676399"/>
            <a:ext cx="4114800" cy="3930389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/>
          </a:p>
        </p:txBody>
      </p:sp>
      <p:sp>
        <p:nvSpPr>
          <p:cNvPr id="3" name="직사각형 2"/>
          <p:cNvSpPr/>
          <p:nvPr/>
        </p:nvSpPr>
        <p:spPr>
          <a:xfrm>
            <a:off x="5410200" y="2460601"/>
            <a:ext cx="34290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+mn-lt"/>
              </a:rPr>
              <a:t>I </a:t>
            </a:r>
            <a:r>
              <a:rPr lang="en-US" altLang="ko-KR" b="1" i="1" dirty="0">
                <a:solidFill>
                  <a:schemeClr val="bg1"/>
                </a:solidFill>
                <a:latin typeface="+mn-lt"/>
              </a:rPr>
              <a:t>suggested</a:t>
            </a:r>
            <a:r>
              <a:rPr lang="en-US" altLang="ko-KR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b="1" i="1" dirty="0">
                <a:solidFill>
                  <a:schemeClr val="bg1"/>
                </a:solidFill>
                <a:latin typeface="+mn-lt"/>
              </a:rPr>
              <a:t>goi</a:t>
            </a:r>
            <a:r>
              <a:rPr lang="en-US" altLang="ko-KR" b="1" i="1" u="sng" dirty="0">
                <a:solidFill>
                  <a:schemeClr val="bg1"/>
                </a:solidFill>
                <a:latin typeface="+mn-lt"/>
              </a:rPr>
              <a:t>ng</a:t>
            </a:r>
            <a:r>
              <a:rPr lang="en-US" altLang="ko-KR" b="1" i="1" dirty="0">
                <a:solidFill>
                  <a:schemeClr val="bg1"/>
                </a:solidFill>
                <a:latin typeface="+mn-lt"/>
              </a:rPr>
              <a:t> in</a:t>
            </a:r>
            <a:r>
              <a:rPr lang="en-US" altLang="ko-KR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b="1" i="1" dirty="0">
                <a:solidFill>
                  <a:schemeClr val="bg1"/>
                </a:solidFill>
                <a:latin typeface="+mn-lt"/>
              </a:rPr>
              <a:t>my</a:t>
            </a:r>
            <a:r>
              <a:rPr lang="en-US" altLang="ko-KR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b="1" i="1" dirty="0" smtClean="0">
                <a:solidFill>
                  <a:schemeClr val="bg1"/>
                </a:solidFill>
                <a:latin typeface="+mn-lt"/>
              </a:rPr>
              <a:t>car.</a:t>
            </a:r>
          </a:p>
          <a:p>
            <a:endParaRPr lang="en-US" altLang="ko-KR" b="1" i="1" dirty="0">
              <a:solidFill>
                <a:schemeClr val="bg1"/>
              </a:solidFill>
              <a:latin typeface="+mn-lt"/>
            </a:endParaRPr>
          </a:p>
          <a:p>
            <a:r>
              <a:rPr lang="en-US" altLang="ko-KR" b="1" dirty="0">
                <a:solidFill>
                  <a:schemeClr val="bg1"/>
                </a:solidFill>
                <a:latin typeface="+mn-lt"/>
              </a:rPr>
              <a:t>I suggest </a:t>
            </a:r>
            <a:r>
              <a:rPr lang="en-US" altLang="ko-KR" b="1" u="sng" dirty="0">
                <a:solidFill>
                  <a:schemeClr val="bg1"/>
                </a:solidFill>
                <a:latin typeface="+mn-lt"/>
              </a:rPr>
              <a:t>that</a:t>
            </a:r>
            <a:r>
              <a:rPr lang="en-US" altLang="ko-KR" b="1" dirty="0">
                <a:solidFill>
                  <a:schemeClr val="bg1"/>
                </a:solidFill>
                <a:latin typeface="+mn-lt"/>
              </a:rPr>
              <a:t> she </a:t>
            </a:r>
            <a:r>
              <a:rPr lang="en-US" altLang="ko-KR" b="1" u="sng" dirty="0">
                <a:solidFill>
                  <a:schemeClr val="bg1"/>
                </a:solidFill>
                <a:latin typeface="+mn-lt"/>
              </a:rPr>
              <a:t>see</a:t>
            </a:r>
            <a:r>
              <a:rPr lang="en-US" altLang="ko-KR" b="1" dirty="0">
                <a:solidFill>
                  <a:schemeClr val="bg1"/>
                </a:solidFill>
                <a:latin typeface="+mn-lt"/>
              </a:rPr>
              <a:t> a doctor</a:t>
            </a:r>
            <a:r>
              <a:rPr lang="en-US" altLang="ko-KR" b="1" dirty="0" smtClean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altLang="ko-KR" b="1" dirty="0">
              <a:solidFill>
                <a:schemeClr val="bg1"/>
              </a:solidFill>
              <a:latin typeface="+mn-lt"/>
            </a:endParaRPr>
          </a:p>
          <a:p>
            <a:r>
              <a:rPr lang="en-US" altLang="ko-KR" b="1" dirty="0" smtClean="0">
                <a:solidFill>
                  <a:schemeClr val="bg1"/>
                </a:solidFill>
                <a:latin typeface="+mn-lt"/>
              </a:rPr>
              <a:t>Are </a:t>
            </a:r>
            <a:r>
              <a:rPr lang="en-US" altLang="ko-KR" b="1" dirty="0">
                <a:solidFill>
                  <a:schemeClr val="bg1"/>
                </a:solidFill>
                <a:latin typeface="+mn-lt"/>
              </a:rPr>
              <a:t>you suggesting (that) I ​look ​fat in this </a:t>
            </a:r>
            <a:r>
              <a:rPr lang="en-US" altLang="ko-KR" b="1" dirty="0" smtClean="0">
                <a:solidFill>
                  <a:schemeClr val="bg1"/>
                </a:solidFill>
                <a:latin typeface="+mn-lt"/>
              </a:rPr>
              <a:t>dress?</a:t>
            </a:r>
          </a:p>
          <a:p>
            <a:endParaRPr lang="en-US" altLang="ko-KR" b="1" dirty="0">
              <a:latin typeface="+mn-lt"/>
            </a:endParaRPr>
          </a:p>
          <a:p>
            <a:endParaRPr lang="ko-KR" altLang="en-US" dirty="0"/>
          </a:p>
        </p:txBody>
      </p:sp>
      <p:sp>
        <p:nvSpPr>
          <p:cNvPr id="5" name="타원 4"/>
          <p:cNvSpPr/>
          <p:nvPr/>
        </p:nvSpPr>
        <p:spPr>
          <a:xfrm>
            <a:off x="1447800" y="3238500"/>
            <a:ext cx="1600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suggest</a:t>
            </a:r>
            <a:endParaRPr lang="ko-KR" altLang="en-US" dirty="0"/>
          </a:p>
        </p:txBody>
      </p:sp>
      <p:sp>
        <p:nvSpPr>
          <p:cNvPr id="7" name="타원 6"/>
          <p:cNvSpPr/>
          <p:nvPr/>
        </p:nvSpPr>
        <p:spPr>
          <a:xfrm rot="19792401">
            <a:off x="2942945" y="2826156"/>
            <a:ext cx="1600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제안하</a:t>
            </a:r>
            <a:r>
              <a:rPr lang="ko-KR" altLang="en-US" dirty="0"/>
              <a:t>다</a:t>
            </a:r>
          </a:p>
        </p:txBody>
      </p:sp>
      <p:sp>
        <p:nvSpPr>
          <p:cNvPr id="8" name="타원 7"/>
          <p:cNvSpPr/>
          <p:nvPr/>
        </p:nvSpPr>
        <p:spPr>
          <a:xfrm rot="19792401">
            <a:off x="104909" y="603485"/>
            <a:ext cx="2474175" cy="2013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/>
              <a:t>요구</a:t>
            </a:r>
            <a:r>
              <a:rPr lang="en-US" altLang="ko-KR" sz="1600" b="1" dirty="0" smtClean="0"/>
              <a:t>,</a:t>
            </a:r>
            <a:r>
              <a:rPr lang="ko-KR" altLang="en-US" sz="1600" b="1" dirty="0" smtClean="0"/>
              <a:t>주장</a:t>
            </a:r>
            <a:r>
              <a:rPr lang="en-US" altLang="ko-KR" sz="1600" b="1" dirty="0" smtClean="0"/>
              <a:t>,</a:t>
            </a:r>
            <a:r>
              <a:rPr lang="ko-KR" altLang="en-US" sz="1600" b="1" dirty="0" smtClean="0"/>
              <a:t>명령</a:t>
            </a:r>
            <a:r>
              <a:rPr lang="en-US" altLang="ko-KR" sz="1600" b="1" dirty="0" smtClean="0"/>
              <a:t>,</a:t>
            </a:r>
            <a:r>
              <a:rPr lang="ko-KR" altLang="en-US" sz="1600" b="1" dirty="0" smtClean="0"/>
              <a:t>제안 </a:t>
            </a:r>
            <a:r>
              <a:rPr lang="en-US" altLang="ko-KR" sz="1600" b="1" dirty="0" smtClean="0"/>
              <a:t>that +</a:t>
            </a:r>
            <a:r>
              <a:rPr lang="ko-KR" altLang="en-US" sz="1600" b="1" dirty="0" smtClean="0"/>
              <a:t>원형동사</a:t>
            </a:r>
            <a:endParaRPr lang="ko-KR" altLang="en-US" sz="1600" b="1" dirty="0"/>
          </a:p>
        </p:txBody>
      </p:sp>
      <p:sp>
        <p:nvSpPr>
          <p:cNvPr id="9" name="타원 8"/>
          <p:cNvSpPr/>
          <p:nvPr/>
        </p:nvSpPr>
        <p:spPr>
          <a:xfrm rot="19792401">
            <a:off x="24893" y="4488909"/>
            <a:ext cx="2699728" cy="223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/>
              <a:t>동명사를 목적어로 취하는 동사</a:t>
            </a:r>
            <a:r>
              <a:rPr lang="en-US" altLang="ko-KR" sz="1600" b="1" dirty="0"/>
              <a:t>: avoid, consider</a:t>
            </a:r>
            <a:r>
              <a:rPr lang="en-US" altLang="ko-KR" sz="1600" b="1" dirty="0" smtClean="0"/>
              <a:t>, enjoy, suggest</a:t>
            </a:r>
            <a:r>
              <a:rPr lang="ko-KR" altLang="en-US" sz="1600" b="1" dirty="0" smtClean="0"/>
              <a:t> </a:t>
            </a:r>
            <a:endParaRPr lang="ko-KR" altLang="en-US" sz="1600" b="1" dirty="0"/>
          </a:p>
        </p:txBody>
      </p:sp>
      <p:sp>
        <p:nvSpPr>
          <p:cNvPr id="6" name="원호 5"/>
          <p:cNvSpPr/>
          <p:nvPr/>
        </p:nvSpPr>
        <p:spPr>
          <a:xfrm rot="19495029">
            <a:off x="2498063" y="3448233"/>
            <a:ext cx="838200" cy="342900"/>
          </a:xfrm>
          <a:prstGeom prst="arc">
            <a:avLst/>
          </a:prstGeom>
          <a:ln w="28575">
            <a:solidFill>
              <a:srgbClr val="FF0000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/>
          <p:cNvCxnSpPr/>
          <p:nvPr/>
        </p:nvCxnSpPr>
        <p:spPr>
          <a:xfrm>
            <a:off x="1676400" y="2590800"/>
            <a:ext cx="304800" cy="647700"/>
          </a:xfrm>
          <a:prstGeom prst="straightConnector1">
            <a:avLst/>
          </a:prstGeom>
          <a:ln w="38100">
            <a:solidFill>
              <a:srgbClr val="FF0000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endCxn id="5" idx="4"/>
          </p:cNvCxnSpPr>
          <p:nvPr/>
        </p:nvCxnSpPr>
        <p:spPr>
          <a:xfrm flipV="1">
            <a:off x="1946694" y="3771900"/>
            <a:ext cx="301206" cy="693707"/>
          </a:xfrm>
          <a:prstGeom prst="straightConnector1">
            <a:avLst/>
          </a:prstGeom>
          <a:ln w="34925">
            <a:solidFill>
              <a:srgbClr val="FF0000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/>
          <p:cNvSpPr/>
          <p:nvPr/>
        </p:nvSpPr>
        <p:spPr>
          <a:xfrm>
            <a:off x="3505200" y="1752600"/>
            <a:ext cx="987527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개</a:t>
            </a:r>
            <a:r>
              <a:rPr lang="ko-KR" altLang="en-US" b="1" dirty="0">
                <a:solidFill>
                  <a:schemeClr val="tx1"/>
                </a:solidFill>
              </a:rPr>
              <a:t>념</a:t>
            </a:r>
          </a:p>
        </p:txBody>
      </p:sp>
      <p:sp>
        <p:nvSpPr>
          <p:cNvPr id="19" name="원호 18"/>
          <p:cNvSpPr/>
          <p:nvPr/>
        </p:nvSpPr>
        <p:spPr>
          <a:xfrm rot="4738008">
            <a:off x="3544918" y="2177716"/>
            <a:ext cx="838200" cy="342900"/>
          </a:xfrm>
          <a:prstGeom prst="arc">
            <a:avLst/>
          </a:prstGeom>
          <a:ln w="28575">
            <a:solidFill>
              <a:srgbClr val="FF0000"/>
            </a:solidFill>
            <a:headEnd type="stealth"/>
            <a:tailEnd type="stealth"/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6478536" y="685800"/>
            <a:ext cx="987527" cy="8382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개</a:t>
            </a:r>
            <a:r>
              <a:rPr lang="ko-KR" altLang="en-US" b="1" dirty="0">
                <a:solidFill>
                  <a:schemeClr val="bg1"/>
                </a:solidFill>
              </a:rPr>
              <a:t>념</a:t>
            </a:r>
          </a:p>
        </p:txBody>
      </p:sp>
      <p:sp>
        <p:nvSpPr>
          <p:cNvPr id="21" name="원호 20"/>
          <p:cNvSpPr/>
          <p:nvPr/>
        </p:nvSpPr>
        <p:spPr>
          <a:xfrm rot="4738008">
            <a:off x="6414761" y="1289384"/>
            <a:ext cx="838200" cy="342900"/>
          </a:xfrm>
          <a:prstGeom prst="arc">
            <a:avLst/>
          </a:prstGeom>
          <a:ln w="28575">
            <a:solidFill>
              <a:srgbClr val="FF0000"/>
            </a:solidFill>
            <a:headEnd type="stealth"/>
            <a:tailEnd type="stealth"/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내용 개체 틀 4"/>
          <p:cNvSpPr>
            <a:spLocks noGrp="1"/>
          </p:cNvSpPr>
          <p:nvPr>
            <p:ph idx="1"/>
          </p:nvPr>
        </p:nvSpPr>
        <p:spPr>
          <a:xfrm>
            <a:off x="533400" y="304800"/>
            <a:ext cx="8077200" cy="5486400"/>
          </a:xfrm>
        </p:spPr>
        <p:txBody>
          <a:bodyPr/>
          <a:lstStyle/>
          <a:p>
            <a:pPr algn="ctr" eaLnBrk="1" hangingPunct="1">
              <a:lnSpc>
                <a:spcPct val="200000"/>
              </a:lnSpc>
              <a:buFont typeface="Arial" pitchFamily="34" charset="0"/>
              <a:buNone/>
            </a:pPr>
            <a:r>
              <a:rPr lang="en-US" altLang="ko-KR" sz="4000" dirty="0" smtClean="0">
                <a:ea typeface="휴먼고딕" pitchFamily="2" charset="-127"/>
              </a:rPr>
              <a:t>Intercultural competence</a:t>
            </a:r>
          </a:p>
          <a:p>
            <a:pPr algn="ctr" eaLnBrk="1" hangingPunct="1">
              <a:lnSpc>
                <a:spcPct val="200000"/>
              </a:lnSpc>
              <a:buFont typeface="Arial" pitchFamily="34" charset="0"/>
              <a:buNone/>
            </a:pPr>
            <a:endParaRPr lang="en-US" altLang="ko-KR" sz="2400" dirty="0" smtClean="0">
              <a:ea typeface="휴먼고딕" pitchFamily="2" charset="-127"/>
            </a:endParaRPr>
          </a:p>
          <a:p>
            <a:pPr eaLnBrk="1" hangingPunct="1">
              <a:lnSpc>
                <a:spcPct val="200000"/>
              </a:lnSpc>
              <a:buFont typeface="Arial" pitchFamily="34" charset="0"/>
              <a:buNone/>
            </a:pPr>
            <a:r>
              <a:rPr lang="ko-KR" altLang="en-US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식사하셨어요</a:t>
            </a:r>
            <a:r>
              <a:rPr lang="en-US" altLang="ko-KR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?</a:t>
            </a:r>
            <a:r>
              <a:rPr lang="ko-KR" altLang="en-US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en-US" altLang="ko-KR" i="1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Did you eat your meal?</a:t>
            </a:r>
          </a:p>
          <a:p>
            <a:pPr eaLnBrk="1" hangingPunct="1">
              <a:lnSpc>
                <a:spcPct val="200000"/>
              </a:lnSpc>
              <a:buFont typeface="Wingdings 2" pitchFamily="18" charset="2"/>
              <a:buNone/>
            </a:pPr>
            <a:r>
              <a:rPr lang="ko-KR" altLang="en-US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결혼하셨어요</a:t>
            </a:r>
            <a:r>
              <a:rPr lang="en-US" altLang="ko-KR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? </a:t>
            </a:r>
            <a:r>
              <a:rPr lang="en-US" altLang="ko-KR" i="1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Are you married?</a:t>
            </a:r>
          </a:p>
          <a:p>
            <a:pPr eaLnBrk="1" hangingPunct="1">
              <a:lnSpc>
                <a:spcPct val="200000"/>
              </a:lnSpc>
              <a:buFont typeface="Wingdings 2" pitchFamily="18" charset="2"/>
              <a:buNone/>
            </a:pPr>
            <a:r>
              <a:rPr lang="ko-KR" altLang="en-US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혈액형은 뭐에요</a:t>
            </a:r>
            <a:r>
              <a:rPr lang="en-US" altLang="ko-KR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? </a:t>
            </a:r>
            <a:r>
              <a:rPr lang="en-US" altLang="ko-KR" i="1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What is your blood type?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내용 개체 틀 4"/>
          <p:cNvSpPr>
            <a:spLocks noGrp="1"/>
          </p:cNvSpPr>
          <p:nvPr>
            <p:ph idx="1"/>
          </p:nvPr>
        </p:nvSpPr>
        <p:spPr>
          <a:xfrm>
            <a:off x="533400" y="533400"/>
            <a:ext cx="8077200" cy="52578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ko-KR" dirty="0" smtClean="0"/>
              <a:t>Mental lexicon</a:t>
            </a:r>
          </a:p>
          <a:p>
            <a:pPr eaLnBrk="1" hangingPunct="1">
              <a:buFont typeface="Wingdings 2" pitchFamily="18" charset="2"/>
              <a:buNone/>
            </a:pPr>
            <a:endParaRPr lang="ko-KR" altLang="en-US" dirty="0" smtClean="0"/>
          </a:p>
        </p:txBody>
      </p:sp>
      <p:sp>
        <p:nvSpPr>
          <p:cNvPr id="2" name="모서리가 둥근 직사각형 1"/>
          <p:cNvSpPr/>
          <p:nvPr/>
        </p:nvSpPr>
        <p:spPr>
          <a:xfrm>
            <a:off x="609600" y="1371600"/>
            <a:ext cx="7848600" cy="457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b="1" dirty="0"/>
              <a:t>뜻</a:t>
            </a:r>
            <a:endParaRPr lang="en-US" altLang="ko-KR" b="1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b="1" dirty="0" smtClean="0"/>
              <a:t>뉘앙스</a:t>
            </a:r>
            <a:endParaRPr lang="en-US" altLang="ko-KR" b="1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b="1" dirty="0" smtClean="0"/>
              <a:t>발음</a:t>
            </a:r>
            <a:endParaRPr lang="en-US" altLang="ko-KR" b="1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b="1" dirty="0" smtClean="0"/>
              <a:t>스펠링</a:t>
            </a:r>
            <a:endParaRPr lang="en-US" altLang="ko-KR" b="1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ko-KR" altLang="en-US" b="1" dirty="0">
                <a:solidFill>
                  <a:srgbClr val="FFFF00"/>
                </a:solidFill>
              </a:rPr>
              <a:t>어느 상황에서 쓰는 것이 </a:t>
            </a:r>
            <a:r>
              <a:rPr lang="ko-KR" altLang="en-US" b="1" dirty="0" smtClean="0">
                <a:solidFill>
                  <a:srgbClr val="FFFF00"/>
                </a:solidFill>
              </a:rPr>
              <a:t>적절한지</a:t>
            </a:r>
            <a:endParaRPr lang="en-US" altLang="ko-KR" b="1" dirty="0" smtClean="0">
              <a:solidFill>
                <a:srgbClr val="FFFF0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ko-KR" altLang="en-US" b="1" dirty="0" smtClean="0">
                <a:solidFill>
                  <a:srgbClr val="FFFF00"/>
                </a:solidFill>
              </a:rPr>
              <a:t>다른 어떤 단어와 함께 쓰면 어울리는지</a:t>
            </a:r>
            <a:endParaRPr lang="en-US" altLang="ko-KR" b="1" dirty="0" smtClean="0">
              <a:solidFill>
                <a:srgbClr val="FFFF0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ko-KR" altLang="en-US" b="1" dirty="0" smtClean="0">
                <a:solidFill>
                  <a:srgbClr val="FFFF00"/>
                </a:solidFill>
              </a:rPr>
              <a:t>어떤 문법적 패턴을 취할 수 있는지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77"/>
          <p:cNvSpPr>
            <a:spLocks noChangeArrowheads="1"/>
          </p:cNvSpPr>
          <p:nvPr/>
        </p:nvSpPr>
        <p:spPr bwMode="auto">
          <a:xfrm>
            <a:off x="2133600" y="1471613"/>
            <a:ext cx="4838700" cy="4838700"/>
          </a:xfrm>
          <a:prstGeom prst="ellipse">
            <a:avLst/>
          </a:prstGeom>
          <a:solidFill>
            <a:schemeClr val="bg1"/>
          </a:solidFill>
          <a:ln w="1238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62" name="Rectangle 100"/>
          <p:cNvSpPr>
            <a:spLocks noChangeArrowheads="1"/>
          </p:cNvSpPr>
          <p:nvPr/>
        </p:nvSpPr>
        <p:spPr bwMode="auto">
          <a:xfrm>
            <a:off x="2844800" y="2211388"/>
            <a:ext cx="3406775" cy="3406775"/>
          </a:xfrm>
          <a:prstGeom prst="rect">
            <a:avLst/>
          </a:prstGeom>
          <a:solidFill>
            <a:schemeClr val="tx1">
              <a:lumMod val="50000"/>
              <a:lumOff val="50000"/>
              <a:alpha val="37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42" name="AutoShape 67"/>
          <p:cNvSpPr>
            <a:spLocks noChangeArrowheads="1"/>
          </p:cNvSpPr>
          <p:nvPr/>
        </p:nvSpPr>
        <p:spPr bwMode="auto">
          <a:xfrm rot="2700000">
            <a:off x="1592263" y="2433637"/>
            <a:ext cx="4572000" cy="166687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  <a:alpha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43" name="AutoShape 67"/>
          <p:cNvSpPr>
            <a:spLocks noChangeArrowheads="1"/>
          </p:cNvSpPr>
          <p:nvPr/>
        </p:nvSpPr>
        <p:spPr bwMode="auto">
          <a:xfrm rot="18900569">
            <a:off x="2900363" y="2424113"/>
            <a:ext cx="4578350" cy="166687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  <a:alpha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28575" y="188913"/>
            <a:ext cx="9115425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/>
              <a:t>  </a:t>
            </a:r>
            <a:r>
              <a:rPr lang="ko-KR" altLang="en-US" sz="3200" b="1" dirty="0" smtClean="0"/>
              <a:t>영어학습</a:t>
            </a:r>
            <a:endParaRPr kumimoji="0" lang="en-US" altLang="ko-KR" sz="3100" b="1" spc="-15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제목 25"/>
          <p:cNvSpPr txBox="1">
            <a:spLocks/>
          </p:cNvSpPr>
          <p:nvPr/>
        </p:nvSpPr>
        <p:spPr>
          <a:xfrm>
            <a:off x="395288" y="188913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3200" b="1" dirty="0">
              <a:solidFill>
                <a:prstClr val="white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61" name="Oval 64"/>
          <p:cNvSpPr>
            <a:spLocks noChangeArrowheads="1"/>
          </p:cNvSpPr>
          <p:nvPr/>
        </p:nvSpPr>
        <p:spPr bwMode="auto">
          <a:xfrm>
            <a:off x="3208338" y="2601913"/>
            <a:ext cx="2682875" cy="268287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63" name="Line 78"/>
          <p:cNvSpPr>
            <a:spLocks noChangeShapeType="1"/>
          </p:cNvSpPr>
          <p:nvPr/>
        </p:nvSpPr>
        <p:spPr bwMode="auto">
          <a:xfrm flipV="1">
            <a:off x="3563938" y="2833688"/>
            <a:ext cx="2132012" cy="2035175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64" name="Line 79"/>
          <p:cNvSpPr>
            <a:spLocks noChangeShapeType="1"/>
          </p:cNvSpPr>
          <p:nvPr/>
        </p:nvSpPr>
        <p:spPr bwMode="auto">
          <a:xfrm>
            <a:off x="3371850" y="2843213"/>
            <a:ext cx="2063750" cy="2025650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22539" name="Line 80"/>
          <p:cNvSpPr>
            <a:spLocks noChangeShapeType="1"/>
          </p:cNvSpPr>
          <p:nvPr/>
        </p:nvSpPr>
        <p:spPr bwMode="auto">
          <a:xfrm>
            <a:off x="1895475" y="3929063"/>
            <a:ext cx="53244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2540" name="Line 81"/>
          <p:cNvSpPr>
            <a:spLocks noChangeShapeType="1"/>
          </p:cNvSpPr>
          <p:nvPr/>
        </p:nvSpPr>
        <p:spPr bwMode="auto">
          <a:xfrm>
            <a:off x="4562475" y="1357313"/>
            <a:ext cx="0" cy="51435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22541" name="그룹 66"/>
          <p:cNvGrpSpPr>
            <a:grpSpLocks/>
          </p:cNvGrpSpPr>
          <p:nvPr/>
        </p:nvGrpSpPr>
        <p:grpSpPr bwMode="auto">
          <a:xfrm>
            <a:off x="2062163" y="1462088"/>
            <a:ext cx="1643062" cy="1509712"/>
            <a:chOff x="2062145" y="1462074"/>
            <a:chExt cx="1643074" cy="1509724"/>
          </a:xfrm>
        </p:grpSpPr>
        <p:grpSp>
          <p:nvGrpSpPr>
            <p:cNvPr id="22560" name="그룹 119"/>
            <p:cNvGrpSpPr>
              <a:grpSpLocks/>
            </p:cNvGrpSpPr>
            <p:nvPr/>
          </p:nvGrpSpPr>
          <p:grpSpPr bwMode="auto">
            <a:xfrm>
              <a:off x="2104977" y="1462074"/>
              <a:ext cx="1509724" cy="1509724"/>
              <a:chOff x="2124027" y="1481124"/>
              <a:chExt cx="1509724" cy="1509724"/>
            </a:xfrm>
          </p:grpSpPr>
          <p:sp>
            <p:nvSpPr>
              <p:cNvPr id="70" name="타원 69"/>
              <p:cNvSpPr/>
              <p:nvPr/>
            </p:nvSpPr>
            <p:spPr>
              <a:xfrm>
                <a:off x="2124057" y="1481124"/>
                <a:ext cx="1509724" cy="150972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타원 70"/>
              <p:cNvSpPr/>
              <p:nvPr/>
            </p:nvSpPr>
            <p:spPr>
              <a:xfrm>
                <a:off x="2257408" y="1619237"/>
                <a:ext cx="1214447" cy="1214448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61000">
                    <a:schemeClr val="tx2"/>
                  </a:gs>
                  <a:gs pos="100000">
                    <a:schemeClr val="accent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도넛 71"/>
              <p:cNvSpPr/>
              <p:nvPr/>
            </p:nvSpPr>
            <p:spPr>
              <a:xfrm>
                <a:off x="2238328" y="1604950"/>
                <a:ext cx="1285884" cy="1285884"/>
              </a:xfrm>
              <a:prstGeom prst="donut">
                <a:avLst>
                  <a:gd name="adj" fmla="val 1240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33350" h="254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561" name="TextBox 68"/>
            <p:cNvSpPr txBox="1">
              <a:spLocks noChangeArrowheads="1"/>
            </p:cNvSpPr>
            <p:nvPr/>
          </p:nvSpPr>
          <p:spPr bwMode="auto">
            <a:xfrm>
              <a:off x="2062145" y="2050012"/>
              <a:ext cx="16430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ko-KR" altLang="en-US" sz="1800" b="1">
                  <a:solidFill>
                    <a:srgbClr val="000000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질적노출</a:t>
              </a:r>
              <a:endParaRPr kumimoji="0" lang="ko-KR" altLang="ko-KR" sz="1800" b="1">
                <a:solidFill>
                  <a:srgbClr val="000000"/>
                </a:solidFill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</p:txBody>
        </p:sp>
      </p:grpSp>
      <p:grpSp>
        <p:nvGrpSpPr>
          <p:cNvPr id="22542" name="그룹 72"/>
          <p:cNvGrpSpPr>
            <a:grpSpLocks/>
          </p:cNvGrpSpPr>
          <p:nvPr/>
        </p:nvGrpSpPr>
        <p:grpSpPr bwMode="auto">
          <a:xfrm>
            <a:off x="5424488" y="1457325"/>
            <a:ext cx="1643062" cy="1509713"/>
            <a:chOff x="2062145" y="1462074"/>
            <a:chExt cx="1643074" cy="1509724"/>
          </a:xfrm>
        </p:grpSpPr>
        <p:grpSp>
          <p:nvGrpSpPr>
            <p:cNvPr id="22551" name="그룹 126"/>
            <p:cNvGrpSpPr>
              <a:grpSpLocks/>
            </p:cNvGrpSpPr>
            <p:nvPr/>
          </p:nvGrpSpPr>
          <p:grpSpPr bwMode="auto">
            <a:xfrm>
              <a:off x="2104977" y="1462074"/>
              <a:ext cx="1509724" cy="1509724"/>
              <a:chOff x="2124027" y="1481124"/>
              <a:chExt cx="1509724" cy="1509724"/>
            </a:xfrm>
          </p:grpSpPr>
          <p:sp>
            <p:nvSpPr>
              <p:cNvPr id="76" name="타원 75"/>
              <p:cNvSpPr/>
              <p:nvPr/>
            </p:nvSpPr>
            <p:spPr>
              <a:xfrm>
                <a:off x="2124057" y="1481124"/>
                <a:ext cx="1509724" cy="150972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타원 76"/>
              <p:cNvSpPr/>
              <p:nvPr/>
            </p:nvSpPr>
            <p:spPr>
              <a:xfrm>
                <a:off x="2257409" y="1619237"/>
                <a:ext cx="1214446" cy="1214446"/>
              </a:xfrm>
              <a:prstGeom prst="ellipse">
                <a:avLst/>
              </a:prstGeom>
              <a:gradFill>
                <a:gsLst>
                  <a:gs pos="0">
                    <a:schemeClr val="accent3"/>
                  </a:gs>
                  <a:gs pos="61000">
                    <a:schemeClr val="accent3">
                      <a:lumMod val="75000"/>
                    </a:schemeClr>
                  </a:gs>
                  <a:gs pos="100000">
                    <a:schemeClr val="accent3"/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50800" h="254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도넛 77"/>
              <p:cNvSpPr/>
              <p:nvPr/>
            </p:nvSpPr>
            <p:spPr>
              <a:xfrm>
                <a:off x="2238328" y="1604950"/>
                <a:ext cx="1285884" cy="1285884"/>
              </a:xfrm>
              <a:prstGeom prst="donut">
                <a:avLst>
                  <a:gd name="adj" fmla="val 1240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12700"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33350" h="254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552" name="TextBox 74"/>
            <p:cNvSpPr txBox="1">
              <a:spLocks noChangeArrowheads="1"/>
            </p:cNvSpPr>
            <p:nvPr/>
          </p:nvSpPr>
          <p:spPr bwMode="auto">
            <a:xfrm>
              <a:off x="2062145" y="2050012"/>
              <a:ext cx="16430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ko-KR" altLang="en-US" sz="1800" b="1">
                  <a:solidFill>
                    <a:srgbClr val="000000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양적노출</a:t>
              </a:r>
              <a:endParaRPr kumimoji="0" lang="ko-KR" altLang="ko-KR" sz="1800" b="1">
                <a:solidFill>
                  <a:srgbClr val="000000"/>
                </a:solidFill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</p:txBody>
        </p:sp>
      </p:grpSp>
      <p:sp>
        <p:nvSpPr>
          <p:cNvPr id="92" name="타원 91"/>
          <p:cNvSpPr/>
          <p:nvPr/>
        </p:nvSpPr>
        <p:spPr>
          <a:xfrm>
            <a:off x="3580979" y="2985668"/>
            <a:ext cx="1900872" cy="1900871"/>
          </a:xfrm>
          <a:prstGeom prst="ellipse">
            <a:avLst/>
          </a:prstGeom>
          <a:gradFill>
            <a:gsLst>
              <a:gs pos="0">
                <a:schemeClr val="accent6"/>
              </a:gs>
              <a:gs pos="6100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3" name="도넛 92"/>
          <p:cNvSpPr/>
          <p:nvPr/>
        </p:nvSpPr>
        <p:spPr>
          <a:xfrm>
            <a:off x="3551113" y="2963306"/>
            <a:ext cx="2012688" cy="2012687"/>
          </a:xfrm>
          <a:prstGeom prst="donut">
            <a:avLst>
              <a:gd name="adj" fmla="val 12407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22549" name="TextBox 93"/>
          <p:cNvSpPr txBox="1">
            <a:spLocks noChangeArrowheads="1"/>
          </p:cNvSpPr>
          <p:nvPr/>
        </p:nvSpPr>
        <p:spPr bwMode="auto">
          <a:xfrm>
            <a:off x="3276600" y="3708400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2800" b="1" dirty="0">
                <a:solidFill>
                  <a:srgbClr val="000000"/>
                </a:solidFill>
                <a:latin typeface="+mn-lt"/>
                <a:ea typeface="HY헤드라인M" pitchFamily="18" charset="-127"/>
                <a:cs typeface="Arial" pitchFamily="34" charset="0"/>
              </a:rPr>
              <a:t>학습방법</a:t>
            </a:r>
            <a:endParaRPr kumimoji="0" lang="ko-KR" altLang="ko-KR" sz="2800" b="1" dirty="0">
              <a:solidFill>
                <a:srgbClr val="000000"/>
              </a:solidFill>
              <a:latin typeface="+mn-lt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27313" y="5732463"/>
            <a:ext cx="3960812" cy="36988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rPr>
              <a:t>Korean L2 learners’ mental lexicon</a:t>
            </a:r>
            <a:endParaRPr kumimoji="0" lang="ko-KR" altLang="en-US" b="1" dirty="0">
              <a:solidFill>
                <a:prstClr val="black"/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com\AppData\Local\Microsoft\Windows\Temporary Internet Files\Content.IE5\TW8LUT7X\heart-598048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05800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내용 개체 틀 4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35052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ko-KR" altLang="en-US" sz="4400" dirty="0" smtClean="0">
                <a:solidFill>
                  <a:srgbClr val="FFFF00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여러분을 환영합니다</a:t>
            </a:r>
            <a:r>
              <a:rPr lang="en-US" altLang="ko-KR" sz="4400" dirty="0" smtClean="0">
                <a:solidFill>
                  <a:srgbClr val="FFFF00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ko-KR" altLang="en-US" sz="4400" dirty="0" smtClean="0">
                <a:solidFill>
                  <a:srgbClr val="FFFF00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감사합니다</a:t>
            </a:r>
            <a:r>
              <a:rPr lang="en-US" altLang="ko-KR" sz="4400" dirty="0" smtClean="0">
                <a:solidFill>
                  <a:srgbClr val="FFFF00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. </a:t>
            </a:r>
            <a:endParaRPr lang="ko-KR" altLang="en-US" sz="4400" dirty="0" smtClean="0">
              <a:solidFill>
                <a:srgbClr val="FFFF00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 smtClean="0"/>
              <a:t>교육과정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dirty="0" err="1"/>
              <a:t>영어학</a:t>
            </a:r>
            <a:endParaRPr lang="en-US" altLang="ko-K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dirty="0"/>
              <a:t>영문학</a:t>
            </a:r>
            <a:endParaRPr lang="en-US" altLang="ko-K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dirty="0"/>
              <a:t>영어교육</a:t>
            </a:r>
            <a:endParaRPr lang="en-US" altLang="ko-KR" dirty="0"/>
          </a:p>
          <a:p>
            <a:pPr marL="0" indent="0" algn="ctr">
              <a:buNone/>
            </a:pPr>
            <a:endParaRPr lang="en-US" altLang="ko-KR" dirty="0" smtClean="0"/>
          </a:p>
          <a:p>
            <a:pPr marL="0" indent="0" algn="ctr">
              <a:buNone/>
            </a:pPr>
            <a:endParaRPr lang="en-US" altLang="ko-KR" dirty="0" smtClean="0"/>
          </a:p>
          <a:p>
            <a:pPr marL="0" indent="0" algn="ctr">
              <a:buNone/>
            </a:pPr>
            <a:r>
              <a:rPr lang="ko-KR" altLang="en-US" dirty="0" smtClean="0"/>
              <a:t>졸업요건</a:t>
            </a:r>
            <a:r>
              <a:rPr lang="en-US" altLang="ko-KR" dirty="0" smtClean="0"/>
              <a:t>(</a:t>
            </a:r>
            <a:r>
              <a:rPr lang="ko-KR" altLang="en-US" dirty="0" smtClean="0"/>
              <a:t>학점이수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652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solidFill>
                  <a:srgbClr val="FFFF00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성적우수장학금</a:t>
            </a:r>
          </a:p>
          <a:p>
            <a:pPr marL="0" indent="0">
              <a:buNone/>
            </a:pPr>
            <a:r>
              <a:rPr lang="en-US" altLang="ko-KR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A </a:t>
            </a:r>
            <a:r>
              <a:rPr lang="en-US" altLang="ko-KR" dirty="0">
                <a:latin typeface="HY바다L" panose="02030600000101010101" pitchFamily="18" charset="-127"/>
                <a:ea typeface="HY바다L" panose="02030600000101010101" pitchFamily="18" charset="-127"/>
              </a:rPr>
              <a:t>: </a:t>
            </a:r>
            <a:r>
              <a:rPr lang="ko-KR" altLang="en-US" dirty="0">
                <a:latin typeface="HY바다L" panose="02030600000101010101" pitchFamily="18" charset="-127"/>
                <a:ea typeface="HY바다L" panose="02030600000101010101" pitchFamily="18" charset="-127"/>
              </a:rPr>
              <a:t>수업료 </a:t>
            </a:r>
            <a:r>
              <a:rPr lang="en-US" altLang="ko-KR" dirty="0">
                <a:latin typeface="HY바다L" panose="02030600000101010101" pitchFamily="18" charset="-127"/>
                <a:ea typeface="HY바다L" panose="02030600000101010101" pitchFamily="18" charset="-127"/>
              </a:rPr>
              <a:t>100%</a:t>
            </a:r>
          </a:p>
          <a:p>
            <a:pPr marL="0" indent="0">
              <a:buNone/>
            </a:pPr>
            <a:r>
              <a:rPr lang="en-US" altLang="ko-KR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B </a:t>
            </a:r>
            <a:r>
              <a:rPr lang="en-US" altLang="ko-KR" dirty="0">
                <a:latin typeface="HY바다L" panose="02030600000101010101" pitchFamily="18" charset="-127"/>
                <a:ea typeface="HY바다L" panose="02030600000101010101" pitchFamily="18" charset="-127"/>
              </a:rPr>
              <a:t>: </a:t>
            </a:r>
            <a:r>
              <a:rPr lang="ko-KR" altLang="en-US" dirty="0">
                <a:latin typeface="HY바다L" panose="02030600000101010101" pitchFamily="18" charset="-127"/>
                <a:ea typeface="HY바다L" panose="02030600000101010101" pitchFamily="18" charset="-127"/>
              </a:rPr>
              <a:t>수업료 </a:t>
            </a:r>
            <a:r>
              <a:rPr lang="en-US" altLang="ko-KR" dirty="0">
                <a:latin typeface="HY바다L" panose="02030600000101010101" pitchFamily="18" charset="-127"/>
                <a:ea typeface="HY바다L" panose="02030600000101010101" pitchFamily="18" charset="-127"/>
              </a:rPr>
              <a:t>60%</a:t>
            </a:r>
          </a:p>
          <a:p>
            <a:pPr marL="0" indent="0">
              <a:buNone/>
            </a:pPr>
            <a:r>
              <a:rPr lang="en-US" altLang="ko-KR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C </a:t>
            </a:r>
            <a:r>
              <a:rPr lang="en-US" altLang="ko-KR" dirty="0">
                <a:latin typeface="HY바다L" panose="02030600000101010101" pitchFamily="18" charset="-127"/>
                <a:ea typeface="HY바다L" panose="02030600000101010101" pitchFamily="18" charset="-127"/>
              </a:rPr>
              <a:t>: </a:t>
            </a:r>
            <a:r>
              <a:rPr lang="ko-KR" altLang="en-US" dirty="0">
                <a:latin typeface="HY바다L" panose="02030600000101010101" pitchFamily="18" charset="-127"/>
                <a:ea typeface="HY바다L" panose="02030600000101010101" pitchFamily="18" charset="-127"/>
              </a:rPr>
              <a:t>수업료 </a:t>
            </a:r>
            <a:r>
              <a:rPr lang="en-US" altLang="ko-KR" dirty="0">
                <a:latin typeface="HY바다L" panose="02030600000101010101" pitchFamily="18" charset="-127"/>
                <a:ea typeface="HY바다L" panose="02030600000101010101" pitchFamily="18" charset="-127"/>
              </a:rPr>
              <a:t>30%</a:t>
            </a:r>
          </a:p>
          <a:p>
            <a:pPr marL="0" indent="0" algn="ctr">
              <a:buNone/>
            </a:pPr>
            <a:r>
              <a:rPr lang="ko-KR" altLang="ko-KR" dirty="0">
                <a:solidFill>
                  <a:srgbClr val="FFFF00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동문회장학금</a:t>
            </a:r>
          </a:p>
          <a:p>
            <a:pPr marL="0" indent="0">
              <a:buNone/>
            </a:pPr>
            <a:r>
              <a:rPr lang="ko-KR" altLang="en-US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일반</a:t>
            </a:r>
            <a:r>
              <a:rPr lang="en-US" altLang="ko-KR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- 50</a:t>
            </a:r>
            <a:r>
              <a:rPr lang="ko-KR" altLang="ko-KR" dirty="0">
                <a:latin typeface="HY바다L" panose="02030600000101010101" pitchFamily="18" charset="-127"/>
                <a:ea typeface="HY바다L" panose="02030600000101010101" pitchFamily="18" charset="-127"/>
              </a:rPr>
              <a:t>만원씩</a:t>
            </a:r>
            <a:r>
              <a:rPr lang="en-US" altLang="ko-KR" dirty="0">
                <a:latin typeface="HY바다L" panose="02030600000101010101" pitchFamily="18" charset="-127"/>
                <a:ea typeface="HY바다L" panose="02030600000101010101" pitchFamily="18" charset="-127"/>
              </a:rPr>
              <a:t> 6</a:t>
            </a:r>
            <a:r>
              <a:rPr lang="ko-KR" altLang="ko-KR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명</a:t>
            </a:r>
            <a:endParaRPr lang="en-US" altLang="ko-KR" dirty="0" smtClean="0"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TOEIC -  1</a:t>
            </a:r>
            <a:r>
              <a:rPr lang="ko-KR" altLang="ko-KR" dirty="0">
                <a:latin typeface="HY바다L" panose="02030600000101010101" pitchFamily="18" charset="-127"/>
                <a:ea typeface="HY바다L" panose="02030600000101010101" pitchFamily="18" charset="-127"/>
              </a:rPr>
              <a:t>등</a:t>
            </a:r>
            <a:r>
              <a:rPr lang="en-US" altLang="ko-KR" dirty="0">
                <a:latin typeface="HY바다L" panose="02030600000101010101" pitchFamily="18" charset="-127"/>
                <a:ea typeface="HY바다L" panose="02030600000101010101" pitchFamily="18" charset="-127"/>
              </a:rPr>
              <a:t> 100</a:t>
            </a:r>
            <a:r>
              <a:rPr lang="ko-KR" altLang="ko-KR" dirty="0">
                <a:latin typeface="HY바다L" panose="02030600000101010101" pitchFamily="18" charset="-127"/>
                <a:ea typeface="HY바다L" panose="02030600000101010101" pitchFamily="18" charset="-127"/>
              </a:rPr>
              <a:t>만원</a:t>
            </a:r>
          </a:p>
          <a:p>
            <a:pPr marL="1800000" indent="0">
              <a:buNone/>
            </a:pPr>
            <a:r>
              <a:rPr lang="en-US" altLang="ko-KR" dirty="0">
                <a:latin typeface="HY바다L" panose="02030600000101010101" pitchFamily="18" charset="-127"/>
                <a:ea typeface="HY바다L" panose="02030600000101010101" pitchFamily="18" charset="-127"/>
              </a:rPr>
              <a:t>2</a:t>
            </a:r>
            <a:r>
              <a:rPr lang="ko-KR" altLang="ko-KR" dirty="0">
                <a:latin typeface="HY바다L" panose="02030600000101010101" pitchFamily="18" charset="-127"/>
                <a:ea typeface="HY바다L" panose="02030600000101010101" pitchFamily="18" charset="-127"/>
              </a:rPr>
              <a:t>등</a:t>
            </a:r>
            <a:r>
              <a:rPr lang="en-US" altLang="ko-KR" dirty="0">
                <a:latin typeface="HY바다L" panose="02030600000101010101" pitchFamily="18" charset="-127"/>
                <a:ea typeface="HY바다L" panose="02030600000101010101" pitchFamily="18" charset="-127"/>
              </a:rPr>
              <a:t> 50</a:t>
            </a:r>
            <a:r>
              <a:rPr lang="ko-KR" altLang="ko-KR" dirty="0">
                <a:latin typeface="HY바다L" panose="02030600000101010101" pitchFamily="18" charset="-127"/>
                <a:ea typeface="HY바다L" panose="02030600000101010101" pitchFamily="18" charset="-127"/>
              </a:rPr>
              <a:t>만원</a:t>
            </a:r>
          </a:p>
          <a:p>
            <a:pPr marL="1800000" indent="0">
              <a:buNone/>
            </a:pPr>
            <a:r>
              <a:rPr lang="en-US" altLang="ko-KR" dirty="0">
                <a:latin typeface="HY바다L" panose="02030600000101010101" pitchFamily="18" charset="-127"/>
                <a:ea typeface="HY바다L" panose="02030600000101010101" pitchFamily="18" charset="-127"/>
              </a:rPr>
              <a:t>3</a:t>
            </a:r>
            <a:r>
              <a:rPr lang="ko-KR" altLang="ko-KR" dirty="0">
                <a:latin typeface="HY바다L" panose="02030600000101010101" pitchFamily="18" charset="-127"/>
                <a:ea typeface="HY바다L" panose="02030600000101010101" pitchFamily="18" charset="-127"/>
              </a:rPr>
              <a:t>등</a:t>
            </a:r>
            <a:r>
              <a:rPr lang="en-US" altLang="ko-KR" dirty="0">
                <a:latin typeface="HY바다L" panose="02030600000101010101" pitchFamily="18" charset="-127"/>
                <a:ea typeface="HY바다L" panose="02030600000101010101" pitchFamily="18" charset="-127"/>
              </a:rPr>
              <a:t> 30</a:t>
            </a:r>
            <a:r>
              <a:rPr lang="ko-KR" altLang="ko-KR" dirty="0">
                <a:latin typeface="HY바다L" panose="02030600000101010101" pitchFamily="18" charset="-127"/>
                <a:ea typeface="HY바다L" panose="02030600000101010101" pitchFamily="18" charset="-127"/>
              </a:rPr>
              <a:t>만원</a:t>
            </a:r>
          </a:p>
          <a:p>
            <a:pPr marL="1800000" indent="0">
              <a:buNone/>
            </a:pPr>
            <a:r>
              <a:rPr lang="en-US" altLang="ko-KR" dirty="0">
                <a:latin typeface="HY바다L" panose="02030600000101010101" pitchFamily="18" charset="-127"/>
                <a:ea typeface="HY바다L" panose="02030600000101010101" pitchFamily="18" charset="-127"/>
              </a:rPr>
              <a:t>4</a:t>
            </a:r>
            <a:r>
              <a:rPr lang="ko-KR" altLang="ko-KR" dirty="0">
                <a:latin typeface="HY바다L" panose="02030600000101010101" pitchFamily="18" charset="-127"/>
                <a:ea typeface="HY바다L" panose="02030600000101010101" pitchFamily="18" charset="-127"/>
              </a:rPr>
              <a:t>등</a:t>
            </a:r>
            <a:r>
              <a:rPr lang="en-US" altLang="ko-KR" dirty="0">
                <a:latin typeface="HY바다L" panose="02030600000101010101" pitchFamily="18" charset="-127"/>
                <a:ea typeface="HY바다L" panose="02030600000101010101" pitchFamily="18" charset="-127"/>
              </a:rPr>
              <a:t> 20</a:t>
            </a:r>
            <a:r>
              <a:rPr lang="ko-KR" altLang="ko-KR" dirty="0">
                <a:latin typeface="HY바다L" panose="02030600000101010101" pitchFamily="18" charset="-127"/>
                <a:ea typeface="HY바다L" panose="02030600000101010101" pitchFamily="18" charset="-127"/>
              </a:rPr>
              <a:t>만원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764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sz="4400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영어공부 어떻게 하십니까</a:t>
            </a:r>
            <a:r>
              <a:rPr lang="en-US" altLang="ko-KR" sz="4400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?</a:t>
            </a:r>
            <a:endParaRPr lang="ko-KR" altLang="en-US" sz="4400" dirty="0"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606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내용 개체 틀 4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39624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ko-KR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“</a:t>
            </a:r>
            <a:r>
              <a:rPr lang="ko-KR" altLang="en-US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배</a:t>
            </a:r>
            <a:r>
              <a:rPr lang="en-US" altLang="ko-KR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”</a:t>
            </a:r>
          </a:p>
          <a:p>
            <a:pPr algn="ctr" eaLnBrk="1" hangingPunct="1">
              <a:buFont typeface="Wingdings 2" pitchFamily="18" charset="2"/>
              <a:buNone/>
            </a:pPr>
            <a:endParaRPr lang="en-US" altLang="ko-KR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ko-KR" altLang="en-US" sz="3600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제일 먼저 떠오르는 이미지는 무엇입니까</a:t>
            </a:r>
            <a:r>
              <a:rPr lang="en-US" altLang="ko-KR" sz="3600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?</a:t>
            </a:r>
            <a:r>
              <a:rPr lang="ko-KR" altLang="en-US" sz="3600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49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1575"/>
            <a:ext cx="45720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1171575"/>
            <a:ext cx="45085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내용 개체 틀 4"/>
          <p:cNvSpPr>
            <a:spLocks noGrp="1"/>
          </p:cNvSpPr>
          <p:nvPr>
            <p:ph idx="1"/>
          </p:nvPr>
        </p:nvSpPr>
        <p:spPr>
          <a:xfrm>
            <a:off x="152400" y="1828800"/>
            <a:ext cx="8915400" cy="39624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ko-KR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“pear”</a:t>
            </a:r>
          </a:p>
          <a:p>
            <a:pPr algn="ctr" eaLnBrk="1" hangingPunct="1">
              <a:buFont typeface="Wingdings 2" pitchFamily="18" charset="2"/>
              <a:buNone/>
            </a:pPr>
            <a:endParaRPr lang="en-US" altLang="ko-KR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ko-KR" altLang="en-US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제일 먼저 떠오르는 이미지는 무엇입니까</a:t>
            </a:r>
            <a:r>
              <a:rPr lang="en-US" altLang="ko-KR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?</a:t>
            </a:r>
            <a:r>
              <a:rPr lang="ko-KR" altLang="en-US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73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내용 개체 틀 4"/>
          <p:cNvSpPr>
            <a:spLocks noGrp="1"/>
          </p:cNvSpPr>
          <p:nvPr>
            <p:ph idx="1"/>
          </p:nvPr>
        </p:nvSpPr>
        <p:spPr>
          <a:xfrm>
            <a:off x="533400" y="1981200"/>
            <a:ext cx="8077200" cy="3810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ko-KR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“</a:t>
            </a:r>
            <a:r>
              <a:rPr lang="en-US" altLang="ko-KR" dirty="0">
                <a:latin typeface="휴먼명조" panose="02010504000101010101" pitchFamily="2" charset="-127"/>
                <a:ea typeface="휴먼명조" panose="02010504000101010101" pitchFamily="2" charset="-127"/>
              </a:rPr>
              <a:t>r</a:t>
            </a:r>
            <a:r>
              <a:rPr lang="en-US" altLang="ko-KR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ice”</a:t>
            </a:r>
          </a:p>
          <a:p>
            <a:pPr algn="ctr" eaLnBrk="1" hangingPunct="1">
              <a:buFont typeface="Arial" pitchFamily="34" charset="0"/>
              <a:buNone/>
            </a:pPr>
            <a:endParaRPr lang="en-US" altLang="ko-KR" dirty="0" smtClean="0"/>
          </a:p>
          <a:p>
            <a:pPr algn="ctr" eaLnBrk="1" hangingPunct="1">
              <a:buFont typeface="Arial" pitchFamily="34" charset="0"/>
              <a:buNone/>
            </a:pPr>
            <a:r>
              <a:rPr lang="ko-KR" altLang="en-US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제일 먼저 떠오르는 이미지는 무엇입니까</a:t>
            </a:r>
            <a:r>
              <a:rPr lang="en-US" altLang="ko-KR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?</a:t>
            </a:r>
            <a:r>
              <a:rPr lang="ko-KR" altLang="en-US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</a:p>
          <a:p>
            <a:pPr algn="ctr" eaLnBrk="1" hangingPunct="1">
              <a:buFont typeface="Wingdings 2" pitchFamily="18" charset="2"/>
              <a:buNone/>
            </a:pP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</TotalTime>
  <Words>377</Words>
  <Application>Microsoft Office PowerPoint</Application>
  <PresentationFormat>화면 슬라이드 쇼(4:3)</PresentationFormat>
  <Paragraphs>183</Paragraphs>
  <Slides>28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사고: 한국어 vs. 영어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TG</dc:creator>
  <cp:lastModifiedBy>com</cp:lastModifiedBy>
  <cp:revision>64</cp:revision>
  <dcterms:created xsi:type="dcterms:W3CDTF">2011-01-02T04:49:05Z</dcterms:created>
  <dcterms:modified xsi:type="dcterms:W3CDTF">2019-11-06T07:34:41Z</dcterms:modified>
</cp:coreProperties>
</file>