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9" r:id="rId3"/>
    <p:sldId id="286" r:id="rId4"/>
    <p:sldId id="290" r:id="rId5"/>
    <p:sldId id="291" r:id="rId6"/>
    <p:sldId id="306" r:id="rId7"/>
    <p:sldId id="292" r:id="rId8"/>
    <p:sldId id="293" r:id="rId9"/>
    <p:sldId id="298" r:id="rId10"/>
    <p:sldId id="305" r:id="rId11"/>
    <p:sldId id="299" r:id="rId12"/>
    <p:sldId id="300" r:id="rId13"/>
    <p:sldId id="294" r:id="rId14"/>
    <p:sldId id="307" r:id="rId15"/>
    <p:sldId id="295" r:id="rId16"/>
    <p:sldId id="296" r:id="rId17"/>
    <p:sldId id="297" r:id="rId18"/>
    <p:sldId id="301" r:id="rId19"/>
    <p:sldId id="302" r:id="rId20"/>
    <p:sldId id="303" r:id="rId21"/>
    <p:sldId id="304" r:id="rId2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08BD3-FF64-4A09-A675-AA2B725DF792}" type="datetimeFigureOut">
              <a:rPr lang="ko-KR" altLang="en-US" smtClean="0"/>
              <a:t>2019-11-11</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2E1201-B635-4A34-A61D-2EF4A456C59D}" type="slidenum">
              <a:rPr lang="ko-KR" altLang="en-US" smtClean="0"/>
              <a:t>‹#›</a:t>
            </a:fld>
            <a:endParaRPr lang="ko-KR" altLang="en-US"/>
          </a:p>
        </p:txBody>
      </p:sp>
    </p:spTree>
    <p:extLst>
      <p:ext uri="{BB962C8B-B14F-4D97-AF65-F5344CB8AC3E}">
        <p14:creationId xmlns:p14="http://schemas.microsoft.com/office/powerpoint/2010/main" val="2154123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21508" name="슬라이드 번호 개체 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C43FF7-6F2D-42BE-9171-62F97ECE51D9}" type="slidenum">
              <a:rPr lang="ko-KR" altLang="en-US" smtClean="0"/>
              <a:pPr fontAlgn="base">
                <a:spcBef>
                  <a:spcPct val="0"/>
                </a:spcBef>
                <a:spcAft>
                  <a:spcPct val="0"/>
                </a:spcAft>
                <a:defRPr/>
              </a:pPr>
              <a:t>16</a:t>
            </a:fld>
            <a:endParaRPr lang="ko-K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303978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72642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105649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85075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391756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65635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13672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75093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220443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143225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C009E7E-6C9E-45D6-A73B-EDFBA08EAD8C}" type="datetimeFigureOut">
              <a:rPr lang="ko-KR" altLang="en-US" smtClean="0"/>
              <a:t>2019-11-11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211743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09E7E-6C9E-45D6-A73B-EDFBA08EAD8C}" type="datetimeFigureOut">
              <a:rPr lang="ko-KR" altLang="en-US" smtClean="0"/>
              <a:t>2019-11-11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C3863-69E8-4A01-92B9-2C6D9B86C550}" type="slidenum">
              <a:rPr lang="ko-KR" altLang="en-US" smtClean="0"/>
              <a:t>‹#›</a:t>
            </a:fld>
            <a:endParaRPr lang="ko-KR" altLang="en-US"/>
          </a:p>
        </p:txBody>
      </p:sp>
    </p:spTree>
    <p:extLst>
      <p:ext uri="{BB962C8B-B14F-4D97-AF65-F5344CB8AC3E}">
        <p14:creationId xmlns:p14="http://schemas.microsoft.com/office/powerpoint/2010/main" val="3693061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772816"/>
            <a:ext cx="8229600" cy="4353347"/>
          </a:xfrm>
        </p:spPr>
        <p:txBody>
          <a:bodyPr>
            <a:normAutofit/>
          </a:bodyPr>
          <a:lstStyle/>
          <a:p>
            <a:pPr marL="0" indent="0" algn="ctr">
              <a:buNone/>
            </a:pPr>
            <a:r>
              <a:rPr lang="en-US" altLang="ko-KR" sz="4000" dirty="0" smtClean="0">
                <a:latin typeface="Times New Roman" panose="02020603050405020304" pitchFamily="18" charset="0"/>
                <a:cs typeface="Times New Roman" panose="02020603050405020304" pitchFamily="18" charset="0"/>
              </a:rPr>
              <a:t>Chapter 7</a:t>
            </a:r>
          </a:p>
          <a:p>
            <a:pPr marL="0" indent="0" algn="ctr">
              <a:buNone/>
            </a:pPr>
            <a:endParaRPr lang="en-US" altLang="ko-KR" sz="4000" dirty="0" smtClean="0">
              <a:latin typeface="Times New Roman" panose="02020603050405020304" pitchFamily="18" charset="0"/>
              <a:cs typeface="Times New Roman" panose="02020603050405020304" pitchFamily="18" charset="0"/>
            </a:endParaRPr>
          </a:p>
          <a:p>
            <a:pPr marL="0" indent="0" algn="ctr">
              <a:buNone/>
            </a:pPr>
            <a:r>
              <a:rPr lang="en-US" altLang="ko-KR" sz="4000" dirty="0">
                <a:latin typeface="Times New Roman" panose="02020603050405020304" pitchFamily="18" charset="0"/>
                <a:cs typeface="Times New Roman" panose="02020603050405020304" pitchFamily="18" charset="0"/>
              </a:rPr>
              <a:t>Language, culture, and identity</a:t>
            </a:r>
            <a:endParaRPr lang="en-US" altLang="ko-KR"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431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idx="1"/>
          </p:nvPr>
        </p:nvSpPr>
        <p:spPr>
          <a:xfrm>
            <a:off x="457200" y="333375"/>
            <a:ext cx="8229600" cy="6119813"/>
          </a:xfrm>
        </p:spPr>
        <p:txBody>
          <a:bodyPr rtlCol="0">
            <a:normAutofit/>
          </a:bodyPr>
          <a:lstStyle/>
          <a:p>
            <a:pPr marL="514350" indent="-514350" eaLnBrk="1" fontAlgn="auto" hangingPunct="1">
              <a:spcAft>
                <a:spcPts val="0"/>
              </a:spcAft>
              <a:buFont typeface="Wingdings 2"/>
              <a:buNone/>
              <a:defRPr/>
            </a:pPr>
            <a:r>
              <a:rPr lang="en-US" altLang="ko-KR" sz="2800" b="1" dirty="0" smtClean="0"/>
              <a:t>		</a:t>
            </a:r>
            <a:r>
              <a:rPr lang="en-US" altLang="ko-KR" sz="2800" b="1" dirty="0" smtClean="0">
                <a:latin typeface="Monotype Corsiva" pitchFamily="66" charset="0"/>
              </a:rPr>
              <a:t>                </a:t>
            </a:r>
            <a:r>
              <a:rPr lang="en-US" altLang="ko-KR" sz="2800" b="1" dirty="0" smtClean="0">
                <a:solidFill>
                  <a:srgbClr val="FF0000"/>
                </a:solidFill>
                <a:latin typeface="Monotype Corsiva" pitchFamily="66" charset="0"/>
              </a:rPr>
              <a:t>High</a:t>
            </a:r>
            <a:r>
              <a:rPr lang="en-US" altLang="ko-KR" sz="2800" b="1" dirty="0" smtClean="0">
                <a:latin typeface="Monotype Corsiva" pitchFamily="66" charset="0"/>
              </a:rPr>
              <a:t> or </a:t>
            </a:r>
            <a:r>
              <a:rPr lang="en-US" altLang="ko-KR" sz="2800" b="1" dirty="0" smtClean="0">
                <a:solidFill>
                  <a:srgbClr val="0070C0"/>
                </a:solidFill>
                <a:latin typeface="Monotype Corsiva" pitchFamily="66" charset="0"/>
              </a:rPr>
              <a:t>low</a:t>
            </a:r>
            <a:r>
              <a:rPr lang="en-US" altLang="ko-KR" sz="2800" b="1" dirty="0" smtClean="0">
                <a:latin typeface="Monotype Corsiva" pitchFamily="66" charset="0"/>
              </a:rPr>
              <a:t> power distance?</a:t>
            </a:r>
          </a:p>
          <a:p>
            <a:pPr marL="514350" indent="-514350" eaLnBrk="1" fontAlgn="auto" hangingPunct="1">
              <a:spcAft>
                <a:spcPts val="0"/>
              </a:spcAft>
              <a:buFont typeface="Wingdings 2"/>
              <a:buNone/>
              <a:defRPr/>
            </a:pPr>
            <a:endParaRPr lang="en-US" altLang="ko-KR" sz="2800" dirty="0" smtClean="0">
              <a:latin typeface="Monotype Corsiva" pitchFamily="66" charset="0"/>
            </a:endParaRPr>
          </a:p>
          <a:p>
            <a:pPr marL="514350" indent="-514350" eaLnBrk="1" fontAlgn="auto" hangingPunct="1">
              <a:spcAft>
                <a:spcPts val="0"/>
              </a:spcAft>
              <a:buFont typeface="Wingdings 2"/>
              <a:buNone/>
              <a:defRPr/>
            </a:pPr>
            <a:r>
              <a:rPr lang="en-US" altLang="ko-KR" sz="2400" dirty="0" smtClean="0">
                <a:latin typeface="Monotype Corsiva" pitchFamily="66" charset="0"/>
              </a:rPr>
              <a:t>1. </a:t>
            </a:r>
            <a:r>
              <a:rPr lang="en-US" altLang="ko-KR" sz="2400" dirty="0" smtClean="0">
                <a:solidFill>
                  <a:srgbClr val="FF0000"/>
                </a:solidFill>
                <a:latin typeface="Monotype Corsiva" pitchFamily="66" charset="0"/>
              </a:rPr>
              <a:t>People are not viewed as equals, and everyone has a clearly defined or allocated place in the social hierarchy. </a:t>
            </a:r>
          </a:p>
          <a:p>
            <a:pPr marL="514350" indent="-514350" eaLnBrk="1" fontAlgn="auto" hangingPunct="1">
              <a:spcAft>
                <a:spcPts val="0"/>
              </a:spcAft>
              <a:buFont typeface="Wingdings 2"/>
              <a:buNone/>
              <a:defRPr/>
            </a:pPr>
            <a:endParaRPr lang="en-US" altLang="ko-KR" sz="2400" dirty="0" smtClean="0">
              <a:latin typeface="Monotype Corsiva" pitchFamily="66" charset="0"/>
            </a:endParaRPr>
          </a:p>
          <a:p>
            <a:pPr marL="514350" indent="-514350" eaLnBrk="1" fontAlgn="auto" hangingPunct="1">
              <a:spcAft>
                <a:spcPts val="0"/>
              </a:spcAft>
              <a:buFont typeface="Wingdings 2"/>
              <a:buNone/>
              <a:defRPr/>
            </a:pPr>
            <a:r>
              <a:rPr lang="en-US" altLang="ko-KR" sz="2400" dirty="0" smtClean="0">
                <a:latin typeface="Monotype Corsiva" pitchFamily="66" charset="0"/>
              </a:rPr>
              <a:t>2. </a:t>
            </a:r>
            <a:r>
              <a:rPr lang="en-US" altLang="ko-KR" sz="2400" dirty="0" smtClean="0">
                <a:solidFill>
                  <a:srgbClr val="0070C0"/>
                </a:solidFill>
                <a:latin typeface="Monotype Corsiva" pitchFamily="66" charset="0"/>
              </a:rPr>
              <a:t>There is more fluidity within the social hierarchy.</a:t>
            </a:r>
          </a:p>
          <a:p>
            <a:pPr marL="514350" indent="-514350" eaLnBrk="1" fontAlgn="auto" hangingPunct="1">
              <a:spcAft>
                <a:spcPts val="0"/>
              </a:spcAft>
              <a:buFont typeface="Wingdings 2"/>
              <a:buNone/>
              <a:defRPr/>
            </a:pPr>
            <a:endParaRPr lang="en-US" altLang="ko-KR" sz="2400" dirty="0" smtClean="0">
              <a:latin typeface="Monotype Corsiva" pitchFamily="66" charset="0"/>
            </a:endParaRPr>
          </a:p>
          <a:p>
            <a:pPr eaLnBrk="1" fontAlgn="auto" hangingPunct="1">
              <a:spcAft>
                <a:spcPts val="0"/>
              </a:spcAft>
              <a:buFont typeface="Wingdings 2"/>
              <a:buNone/>
              <a:defRPr/>
            </a:pPr>
            <a:r>
              <a:rPr lang="en-US" altLang="ko-KR" sz="2400" dirty="0" smtClean="0">
                <a:latin typeface="Monotype Corsiva" pitchFamily="66" charset="0"/>
              </a:rPr>
              <a:t>3. </a:t>
            </a:r>
            <a:r>
              <a:rPr lang="en-US" altLang="ko-KR" sz="2400" dirty="0" smtClean="0">
                <a:solidFill>
                  <a:srgbClr val="FF0000"/>
                </a:solidFill>
                <a:latin typeface="Monotype Corsiva" pitchFamily="66" charset="0"/>
              </a:rPr>
              <a:t>People consider their inequality in power the norm.</a:t>
            </a:r>
          </a:p>
          <a:p>
            <a:pPr eaLnBrk="1" fontAlgn="auto" hangingPunct="1">
              <a:spcAft>
                <a:spcPts val="0"/>
              </a:spcAft>
              <a:buFont typeface="Wingdings 2"/>
              <a:buNone/>
              <a:defRPr/>
            </a:pPr>
            <a:endParaRPr lang="en-US" altLang="ko-KR" sz="2400" dirty="0" smtClean="0">
              <a:latin typeface="Monotype Corsiva" pitchFamily="66" charset="0"/>
            </a:endParaRPr>
          </a:p>
          <a:p>
            <a:pPr eaLnBrk="1" fontAlgn="auto" hangingPunct="1">
              <a:spcAft>
                <a:spcPts val="0"/>
              </a:spcAft>
              <a:buFont typeface="Wingdings 2"/>
              <a:buNone/>
              <a:defRPr/>
            </a:pPr>
            <a:r>
              <a:rPr lang="en-US" altLang="ko-KR" sz="2400" dirty="0" smtClean="0">
                <a:latin typeface="Monotype Corsiva" pitchFamily="66" charset="0"/>
              </a:rPr>
              <a:t>4. </a:t>
            </a:r>
            <a:r>
              <a:rPr lang="en-US" altLang="ko-KR" sz="2400" dirty="0" smtClean="0">
                <a:solidFill>
                  <a:srgbClr val="0070C0"/>
                </a:solidFill>
                <a:latin typeface="Monotype Corsiva" pitchFamily="66" charset="0"/>
              </a:rPr>
              <a:t>It is relatively easy for individuals to move up the social hierarchy based on their efforts and achievements. </a:t>
            </a:r>
          </a:p>
          <a:p>
            <a:pPr eaLnBrk="1" fontAlgn="auto" hangingPunct="1">
              <a:spcAft>
                <a:spcPts val="0"/>
              </a:spcAft>
              <a:buFont typeface="Wingdings 2"/>
              <a:buNone/>
              <a:defRPr/>
            </a:pPr>
            <a:endParaRPr lang="en-US" altLang="ko-KR" sz="2400" dirty="0" smtClean="0">
              <a:latin typeface="Monotype Corsiva" pitchFamily="66" charset="0"/>
            </a:endParaRPr>
          </a:p>
          <a:p>
            <a:pPr eaLnBrk="1" fontAlgn="auto" hangingPunct="1">
              <a:spcAft>
                <a:spcPts val="0"/>
              </a:spcAft>
              <a:buFont typeface="Wingdings 2"/>
              <a:buNone/>
              <a:defRPr/>
            </a:pPr>
            <a:r>
              <a:rPr lang="en-US" altLang="ko-KR" sz="2400" dirty="0" smtClean="0">
                <a:latin typeface="Monotype Corsiva" pitchFamily="66" charset="0"/>
              </a:rPr>
              <a:t>5. </a:t>
            </a:r>
            <a:r>
              <a:rPr lang="en-US" altLang="ko-KR" sz="2400" dirty="0" smtClean="0">
                <a:solidFill>
                  <a:srgbClr val="0070C0"/>
                </a:solidFill>
                <a:latin typeface="Monotype Corsiva" pitchFamily="66" charset="0"/>
              </a:rPr>
              <a:t>People believe inequality should be minimal, and a hierarchical division is viewed as one of convenience only. </a:t>
            </a:r>
          </a:p>
          <a:p>
            <a:pPr eaLnBrk="1" fontAlgn="auto" hangingPunct="1">
              <a:spcAft>
                <a:spcPts val="0"/>
              </a:spcAft>
              <a:buFont typeface="Wingdings 2"/>
              <a:buNone/>
              <a:defRPr/>
            </a:pPr>
            <a:endParaRPr lang="ko-KR" altLang="en-US" sz="2800" dirty="0">
              <a:latin typeface="Monotype Corsiva" pitchFamily="66" charset="0"/>
            </a:endParaRPr>
          </a:p>
        </p:txBody>
      </p:sp>
    </p:spTree>
    <p:extLst>
      <p:ext uri="{BB962C8B-B14F-4D97-AF65-F5344CB8AC3E}">
        <p14:creationId xmlns:p14="http://schemas.microsoft.com/office/powerpoint/2010/main" val="246763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내용 개체 틀 4"/>
          <p:cNvSpPr>
            <a:spLocks noGrp="1"/>
          </p:cNvSpPr>
          <p:nvPr>
            <p:ph idx="1"/>
          </p:nvPr>
        </p:nvSpPr>
        <p:spPr>
          <a:xfrm>
            <a:off x="457200" y="333375"/>
            <a:ext cx="8229600" cy="6335713"/>
          </a:xfrm>
        </p:spPr>
        <p:txBody>
          <a:bodyPr/>
          <a:lstStyle/>
          <a:p>
            <a:pPr>
              <a:buNone/>
            </a:pPr>
            <a:r>
              <a:rPr lang="en-US" altLang="ko-KR" sz="2800" dirty="0" smtClean="0"/>
              <a:t>             </a:t>
            </a:r>
            <a:r>
              <a:rPr lang="en-US" altLang="ko-KR" sz="2800" b="1" dirty="0" smtClean="0">
                <a:solidFill>
                  <a:srgbClr val="FF0000"/>
                </a:solidFill>
                <a:latin typeface="Monotype Corsiva" pitchFamily="66" charset="0"/>
              </a:rPr>
              <a:t>Strong</a:t>
            </a:r>
            <a:r>
              <a:rPr lang="en-US" altLang="ko-KR" sz="2800" b="1" dirty="0" smtClean="0">
                <a:latin typeface="Monotype Corsiva" pitchFamily="66" charset="0"/>
              </a:rPr>
              <a:t> </a:t>
            </a:r>
            <a:r>
              <a:rPr lang="en-US" altLang="ko-KR" sz="2800" b="1" dirty="0">
                <a:latin typeface="Monotype Corsiva" pitchFamily="66" charset="0"/>
              </a:rPr>
              <a:t>or </a:t>
            </a:r>
            <a:r>
              <a:rPr lang="en-US" altLang="ko-KR" sz="2800" b="1" dirty="0">
                <a:solidFill>
                  <a:srgbClr val="0070C0"/>
                </a:solidFill>
                <a:latin typeface="Monotype Corsiva" pitchFamily="66" charset="0"/>
              </a:rPr>
              <a:t>Weak</a:t>
            </a:r>
            <a:r>
              <a:rPr lang="en-US" altLang="ko-KR" sz="2800" b="1" dirty="0">
                <a:latin typeface="Monotype Corsiva" pitchFamily="66" charset="0"/>
              </a:rPr>
              <a:t> Uncertainty Avoidance?</a:t>
            </a:r>
          </a:p>
          <a:p>
            <a:pPr eaLnBrk="1" hangingPunct="1">
              <a:buFont typeface="Wingdings 2" pitchFamily="18" charset="2"/>
              <a:buNone/>
            </a:pPr>
            <a:endParaRPr lang="en-US" altLang="ko-KR" sz="2800" b="1" dirty="0" smtClean="0">
              <a:latin typeface="Monotype Corsiva" pitchFamily="66" charset="0"/>
            </a:endParaRPr>
          </a:p>
          <a:p>
            <a:pPr eaLnBrk="1" hangingPunct="1">
              <a:buFont typeface="Arial" charset="0"/>
              <a:buChar char="•"/>
            </a:pPr>
            <a:r>
              <a:rPr lang="en-US" altLang="ko-KR" sz="2800" dirty="0" smtClean="0">
                <a:latin typeface="Monotype Corsiva" pitchFamily="66" charset="0"/>
              </a:rPr>
              <a:t>Risk taking</a:t>
            </a:r>
          </a:p>
          <a:p>
            <a:pPr eaLnBrk="1" hangingPunct="1">
              <a:buFont typeface="Arial" charset="0"/>
              <a:buChar char="•"/>
            </a:pPr>
            <a:r>
              <a:rPr lang="en-US" altLang="ko-KR" sz="2800" dirty="0" smtClean="0">
                <a:latin typeface="Monotype Corsiva" pitchFamily="66" charset="0"/>
              </a:rPr>
              <a:t>Lack of tolerance for deviants</a:t>
            </a:r>
          </a:p>
          <a:p>
            <a:pPr eaLnBrk="1" hangingPunct="1">
              <a:buFont typeface="Arial" charset="0"/>
              <a:buChar char="•"/>
            </a:pPr>
            <a:r>
              <a:rPr lang="en-US" altLang="ko-KR" sz="2800" dirty="0" smtClean="0">
                <a:latin typeface="Monotype Corsiva" pitchFamily="66" charset="0"/>
              </a:rPr>
              <a:t>Tolerance of differing behaviors and opinions</a:t>
            </a:r>
          </a:p>
          <a:p>
            <a:pPr eaLnBrk="1" hangingPunct="1">
              <a:buFont typeface="Arial" charset="0"/>
              <a:buChar char="•"/>
            </a:pPr>
            <a:r>
              <a:rPr lang="en-US" altLang="ko-KR" sz="2800" dirty="0" smtClean="0">
                <a:latin typeface="Monotype Corsiva" pitchFamily="66" charset="0"/>
              </a:rPr>
              <a:t>Few rules</a:t>
            </a:r>
          </a:p>
          <a:p>
            <a:pPr eaLnBrk="1" hangingPunct="1">
              <a:buFont typeface="Arial" charset="0"/>
              <a:buChar char="•"/>
            </a:pPr>
            <a:r>
              <a:rPr lang="en-US" altLang="ko-KR" sz="2800" dirty="0" smtClean="0">
                <a:latin typeface="Monotype Corsiva" pitchFamily="66" charset="0"/>
              </a:rPr>
              <a:t>Standardized procedures</a:t>
            </a:r>
          </a:p>
          <a:p>
            <a:pPr eaLnBrk="1" hangingPunct="1">
              <a:buFont typeface="Arial" charset="0"/>
              <a:buChar char="•"/>
            </a:pPr>
            <a:r>
              <a:rPr lang="en-US" altLang="ko-KR" sz="2800" dirty="0" smtClean="0">
                <a:latin typeface="Monotype Corsiva" pitchFamily="66" charset="0"/>
              </a:rPr>
              <a:t>Planning is important</a:t>
            </a:r>
          </a:p>
          <a:p>
            <a:pPr eaLnBrk="1" hangingPunct="1">
              <a:buFont typeface="Arial" charset="0"/>
              <a:buChar char="•"/>
            </a:pPr>
            <a:r>
              <a:rPr lang="en-US" altLang="ko-KR" sz="2800" dirty="0" smtClean="0">
                <a:latin typeface="Monotype Corsiva" pitchFamily="66" charset="0"/>
              </a:rPr>
              <a:t>Flexibility</a:t>
            </a:r>
          </a:p>
          <a:p>
            <a:pPr eaLnBrk="1" hangingPunct="1">
              <a:buFont typeface="Arial" charset="0"/>
              <a:buChar char="•"/>
            </a:pPr>
            <a:r>
              <a:rPr lang="en-US" altLang="ko-KR" sz="2800" dirty="0" smtClean="0">
                <a:latin typeface="Monotype Corsiva" pitchFamily="66" charset="0"/>
              </a:rPr>
              <a:t>Strong need for consensus</a:t>
            </a:r>
          </a:p>
          <a:p>
            <a:pPr eaLnBrk="1" hangingPunct="1">
              <a:buFont typeface="Arial" charset="0"/>
              <a:buChar char="•"/>
            </a:pPr>
            <a:endParaRPr lang="en-US" altLang="ko-KR" sz="2800" dirty="0" smtClean="0"/>
          </a:p>
          <a:p>
            <a:pPr eaLnBrk="1" hangingPunct="1">
              <a:buFont typeface="Wingdings 2" pitchFamily="18" charset="2"/>
              <a:buNone/>
            </a:pPr>
            <a:r>
              <a:rPr lang="en-US" altLang="ko-KR" sz="1500" dirty="0" err="1" smtClean="0"/>
              <a:t>Hostede</a:t>
            </a:r>
            <a:r>
              <a:rPr lang="en-US" altLang="ko-KR" sz="1500" dirty="0" smtClean="0"/>
              <a:t>, Geert (1991) </a:t>
            </a:r>
            <a:r>
              <a:rPr lang="en-US" altLang="ko-KR" sz="1500" i="1" dirty="0" smtClean="0"/>
              <a:t>Cultures and Organizations: Software of the Mind</a:t>
            </a:r>
            <a:r>
              <a:rPr lang="en-US" altLang="ko-KR" sz="1500" dirty="0" smtClean="0"/>
              <a:t>. New York, NY: McGraw-Hill.</a:t>
            </a:r>
            <a:endParaRPr lang="en-US" altLang="ko-KR" sz="2800" dirty="0" smtClean="0"/>
          </a:p>
        </p:txBody>
      </p:sp>
    </p:spTree>
    <p:extLst>
      <p:ext uri="{BB962C8B-B14F-4D97-AF65-F5344CB8AC3E}">
        <p14:creationId xmlns:p14="http://schemas.microsoft.com/office/powerpoint/2010/main" val="1853206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내용 개체 틀 4"/>
          <p:cNvSpPr>
            <a:spLocks noGrp="1"/>
          </p:cNvSpPr>
          <p:nvPr>
            <p:ph idx="1"/>
          </p:nvPr>
        </p:nvSpPr>
        <p:spPr>
          <a:xfrm>
            <a:off x="457200" y="333375"/>
            <a:ext cx="8229600" cy="5792788"/>
          </a:xfrm>
        </p:spPr>
        <p:txBody>
          <a:bodyPr/>
          <a:lstStyle/>
          <a:p>
            <a:pPr eaLnBrk="1" hangingPunct="1">
              <a:buFont typeface="Wingdings 2" pitchFamily="18" charset="2"/>
              <a:buNone/>
            </a:pPr>
            <a:r>
              <a:rPr lang="en-US" altLang="ko-KR" sz="2800" dirty="0" smtClean="0"/>
              <a:t>          </a:t>
            </a:r>
            <a:r>
              <a:rPr lang="en-US" altLang="ko-KR" sz="2800" b="1" dirty="0" smtClean="0">
                <a:solidFill>
                  <a:srgbClr val="FF0000"/>
                </a:solidFill>
                <a:latin typeface="Monotype Corsiva" pitchFamily="66" charset="0"/>
              </a:rPr>
              <a:t>Strong</a:t>
            </a:r>
            <a:r>
              <a:rPr lang="en-US" altLang="ko-KR" sz="2800" b="1" dirty="0" smtClean="0">
                <a:latin typeface="Monotype Corsiva" pitchFamily="66" charset="0"/>
              </a:rPr>
              <a:t> or </a:t>
            </a:r>
            <a:r>
              <a:rPr lang="en-US" altLang="ko-KR" sz="2800" b="1" dirty="0" smtClean="0">
                <a:solidFill>
                  <a:srgbClr val="0070C0"/>
                </a:solidFill>
                <a:latin typeface="Monotype Corsiva" pitchFamily="66" charset="0"/>
              </a:rPr>
              <a:t>Weak</a:t>
            </a:r>
            <a:r>
              <a:rPr lang="en-US" altLang="ko-KR" sz="2800" b="1" dirty="0" smtClean="0">
                <a:latin typeface="Monotype Corsiva" pitchFamily="66" charset="0"/>
              </a:rPr>
              <a:t> Uncertainty Avoidance?</a:t>
            </a:r>
          </a:p>
          <a:p>
            <a:pPr eaLnBrk="1" hangingPunct="1">
              <a:buFont typeface="Wingdings 2" pitchFamily="18" charset="2"/>
              <a:buNone/>
            </a:pPr>
            <a:endParaRPr lang="en-US" altLang="ko-KR" sz="2800" b="1" dirty="0" smtClean="0">
              <a:latin typeface="Monotype Corsiva" pitchFamily="66" charset="0"/>
            </a:endParaRPr>
          </a:p>
          <a:p>
            <a:pPr eaLnBrk="1" hangingPunct="1">
              <a:buFont typeface="Arial" charset="0"/>
              <a:buChar char="•"/>
            </a:pPr>
            <a:r>
              <a:rPr lang="en-US" altLang="ko-KR" sz="2800" dirty="0" smtClean="0">
                <a:solidFill>
                  <a:srgbClr val="0070C0"/>
                </a:solidFill>
                <a:latin typeface="Monotype Corsiva" pitchFamily="66" charset="0"/>
              </a:rPr>
              <a:t>Risk taking</a:t>
            </a:r>
          </a:p>
          <a:p>
            <a:pPr eaLnBrk="1" hangingPunct="1">
              <a:buFont typeface="Arial" charset="0"/>
              <a:buChar char="•"/>
            </a:pPr>
            <a:r>
              <a:rPr lang="en-US" altLang="ko-KR" sz="2800" dirty="0" smtClean="0">
                <a:solidFill>
                  <a:srgbClr val="FF0000"/>
                </a:solidFill>
                <a:latin typeface="Monotype Corsiva" pitchFamily="66" charset="0"/>
              </a:rPr>
              <a:t>Lack of tolerance for deviants</a:t>
            </a:r>
          </a:p>
          <a:p>
            <a:pPr eaLnBrk="1" hangingPunct="1">
              <a:buFont typeface="Arial" charset="0"/>
              <a:buChar char="•"/>
            </a:pPr>
            <a:r>
              <a:rPr lang="en-US" altLang="ko-KR" sz="2800" dirty="0" smtClean="0">
                <a:solidFill>
                  <a:srgbClr val="0070C0"/>
                </a:solidFill>
                <a:latin typeface="Monotype Corsiva" pitchFamily="66" charset="0"/>
              </a:rPr>
              <a:t>Tolerance of differing behaviors and opinions</a:t>
            </a:r>
          </a:p>
          <a:p>
            <a:pPr eaLnBrk="1" hangingPunct="1">
              <a:buFont typeface="Arial" charset="0"/>
              <a:buChar char="•"/>
            </a:pPr>
            <a:r>
              <a:rPr lang="en-US" altLang="ko-KR" sz="2800" dirty="0" smtClean="0">
                <a:solidFill>
                  <a:srgbClr val="0070C0"/>
                </a:solidFill>
                <a:latin typeface="Monotype Corsiva" pitchFamily="66" charset="0"/>
              </a:rPr>
              <a:t>Few rules</a:t>
            </a:r>
          </a:p>
          <a:p>
            <a:pPr eaLnBrk="1" hangingPunct="1">
              <a:buFont typeface="Arial" charset="0"/>
              <a:buChar char="•"/>
            </a:pPr>
            <a:r>
              <a:rPr lang="en-US" altLang="ko-KR" sz="2800" dirty="0" smtClean="0">
                <a:solidFill>
                  <a:srgbClr val="FF0000"/>
                </a:solidFill>
                <a:latin typeface="Monotype Corsiva" pitchFamily="66" charset="0"/>
              </a:rPr>
              <a:t>Standardized procedures</a:t>
            </a:r>
          </a:p>
          <a:p>
            <a:pPr eaLnBrk="1" hangingPunct="1">
              <a:buFont typeface="Arial" charset="0"/>
              <a:buChar char="•"/>
            </a:pPr>
            <a:r>
              <a:rPr lang="en-US" altLang="ko-KR" sz="2800" dirty="0" smtClean="0">
                <a:solidFill>
                  <a:srgbClr val="FF0000"/>
                </a:solidFill>
                <a:latin typeface="Monotype Corsiva" pitchFamily="66" charset="0"/>
              </a:rPr>
              <a:t>Planning is important</a:t>
            </a:r>
          </a:p>
          <a:p>
            <a:pPr eaLnBrk="1" hangingPunct="1">
              <a:buFont typeface="Arial" charset="0"/>
              <a:buChar char="•"/>
            </a:pPr>
            <a:r>
              <a:rPr lang="en-US" altLang="ko-KR" sz="2800" dirty="0" smtClean="0">
                <a:solidFill>
                  <a:srgbClr val="0070C0"/>
                </a:solidFill>
                <a:latin typeface="Monotype Corsiva" pitchFamily="66" charset="0"/>
              </a:rPr>
              <a:t>Flexibility</a:t>
            </a:r>
          </a:p>
          <a:p>
            <a:pPr eaLnBrk="1" hangingPunct="1">
              <a:buFont typeface="Arial" charset="0"/>
              <a:buChar char="•"/>
            </a:pPr>
            <a:r>
              <a:rPr lang="en-US" altLang="ko-KR" sz="2800" dirty="0" smtClean="0">
                <a:solidFill>
                  <a:srgbClr val="FF0000"/>
                </a:solidFill>
                <a:latin typeface="Monotype Corsiva" pitchFamily="66" charset="0"/>
              </a:rPr>
              <a:t>Strong need for consensus</a:t>
            </a:r>
          </a:p>
          <a:p>
            <a:pPr eaLnBrk="1" hangingPunct="1">
              <a:buFont typeface="Arial" charset="0"/>
              <a:buChar char="•"/>
            </a:pPr>
            <a:endParaRPr lang="en-US" altLang="ko-KR" sz="2800" dirty="0" smtClean="0"/>
          </a:p>
          <a:p>
            <a:pPr eaLnBrk="1" hangingPunct="1">
              <a:buFont typeface="Arial" charset="0"/>
              <a:buChar char="•"/>
            </a:pPr>
            <a:endParaRPr lang="ko-KR" altLang="en-US" sz="2800" dirty="0" smtClean="0"/>
          </a:p>
        </p:txBody>
      </p:sp>
    </p:spTree>
    <p:extLst>
      <p:ext uri="{BB962C8B-B14F-4D97-AF65-F5344CB8AC3E}">
        <p14:creationId xmlns:p14="http://schemas.microsoft.com/office/powerpoint/2010/main" val="278742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내용 개체 틀 4"/>
          <p:cNvSpPr>
            <a:spLocks noGrp="1"/>
          </p:cNvSpPr>
          <p:nvPr>
            <p:ph idx="1"/>
          </p:nvPr>
        </p:nvSpPr>
        <p:spPr>
          <a:xfrm>
            <a:off x="179512" y="333375"/>
            <a:ext cx="8784976" cy="6264275"/>
          </a:xfrm>
        </p:spPr>
        <p:txBody>
          <a:bodyPr>
            <a:normAutofit/>
          </a:bodyPr>
          <a:lstStyle/>
          <a:p>
            <a:pPr marL="514350" indent="-514350">
              <a:buNone/>
            </a:pPr>
            <a:r>
              <a:rPr lang="en-US" altLang="ko-KR" sz="3600" dirty="0" smtClean="0">
                <a:latin typeface="Monotype Corsiva" pitchFamily="66" charset="0"/>
              </a:rPr>
              <a:t>			  How would you feel?</a:t>
            </a:r>
            <a:r>
              <a:rPr lang="en-US" altLang="ko-KR" sz="3600" dirty="0">
                <a:latin typeface="Times New Roman" panose="02020603050405020304" pitchFamily="18" charset="0"/>
                <a:cs typeface="Times New Roman" panose="02020603050405020304" pitchFamily="18" charset="0"/>
              </a:rPr>
              <a:t> </a:t>
            </a:r>
            <a:endParaRPr lang="en-US" altLang="ko-KR" sz="3600" dirty="0" smtClean="0">
              <a:latin typeface="Times New Roman" panose="02020603050405020304" pitchFamily="18" charset="0"/>
              <a:cs typeface="Times New Roman" panose="02020603050405020304" pitchFamily="18" charset="0"/>
            </a:endParaRPr>
          </a:p>
          <a:p>
            <a:pPr marL="514350" indent="-514350" algn="ctr">
              <a:buNone/>
            </a:pPr>
            <a:endParaRPr lang="en-US" altLang="ko-KR" sz="3600" dirty="0" smtClean="0">
              <a:latin typeface="Times New Roman" panose="02020603050405020304" pitchFamily="18" charset="0"/>
              <a:cs typeface="Times New Roman" panose="02020603050405020304" pitchFamily="18" charset="0"/>
            </a:endParaRPr>
          </a:p>
          <a:p>
            <a:pPr marL="514350" indent="-514350" algn="ctr">
              <a:buNone/>
            </a:pPr>
            <a:r>
              <a:rPr lang="en-US" altLang="ko-KR" sz="2400" dirty="0" smtClean="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Cultural Differences in </a:t>
            </a:r>
            <a:r>
              <a:rPr lang="en-US" altLang="ko-KR" sz="2400" dirty="0" smtClean="0">
                <a:latin typeface="Times New Roman" panose="02020603050405020304" pitchFamily="18" charset="0"/>
                <a:cs typeface="Times New Roman" panose="02020603050405020304" pitchFamily="18" charset="0"/>
              </a:rPr>
              <a:t>Time: </a:t>
            </a:r>
            <a:r>
              <a:rPr lang="en-US" altLang="ko-KR" sz="2400" dirty="0" err="1" smtClean="0">
                <a:latin typeface="Times New Roman" panose="02020603050405020304" pitchFamily="18" charset="0"/>
                <a:cs typeface="Times New Roman" panose="02020603050405020304" pitchFamily="18" charset="0"/>
              </a:rPr>
              <a:t>Polychronic</a:t>
            </a:r>
            <a:r>
              <a:rPr lang="en-US" altLang="ko-KR" sz="2400" dirty="0" smtClean="0">
                <a:latin typeface="Times New Roman" panose="02020603050405020304" pitchFamily="18" charset="0"/>
                <a:cs typeface="Times New Roman" panose="02020603050405020304" pitchFamily="18" charset="0"/>
              </a:rPr>
              <a:t> </a:t>
            </a:r>
            <a:r>
              <a:rPr lang="en-US" altLang="ko-KR" sz="2400" dirty="0">
                <a:latin typeface="Times New Roman" panose="02020603050405020304" pitchFamily="18" charset="0"/>
                <a:cs typeface="Times New Roman" panose="02020603050405020304" pitchFamily="18" charset="0"/>
              </a:rPr>
              <a:t>vs. </a:t>
            </a:r>
            <a:r>
              <a:rPr lang="en-US" altLang="ko-KR" sz="2400" dirty="0" err="1" smtClean="0">
                <a:latin typeface="Times New Roman" panose="02020603050405020304" pitchFamily="18" charset="0"/>
                <a:cs typeface="Times New Roman" panose="02020603050405020304" pitchFamily="18" charset="0"/>
              </a:rPr>
              <a:t>Monochronic</a:t>
            </a:r>
            <a:r>
              <a:rPr lang="en-US" altLang="ko-KR" sz="2400" dirty="0" smtClean="0">
                <a:latin typeface="Times New Roman" panose="02020603050405020304" pitchFamily="18" charset="0"/>
                <a:cs typeface="Times New Roman" panose="02020603050405020304" pitchFamily="18" charset="0"/>
              </a:rPr>
              <a:t> </a:t>
            </a:r>
            <a:r>
              <a:rPr lang="en-US" altLang="ko-KR" sz="2400" dirty="0">
                <a:latin typeface="Times New Roman" panose="02020603050405020304" pitchFamily="18" charset="0"/>
                <a:cs typeface="Times New Roman" panose="02020603050405020304" pitchFamily="18" charset="0"/>
              </a:rPr>
              <a:t>cultures)</a:t>
            </a:r>
          </a:p>
          <a:p>
            <a:pPr marL="514350" indent="-514350" eaLnBrk="1" hangingPunct="1">
              <a:buFont typeface="Wingdings 2" pitchFamily="18" charset="2"/>
              <a:buNone/>
            </a:pPr>
            <a:endParaRPr lang="en-US" altLang="ko-KR" sz="2400" dirty="0" smtClean="0"/>
          </a:p>
          <a:p>
            <a:pPr marL="514350" indent="-514350">
              <a:lnSpc>
                <a:spcPct val="200000"/>
              </a:lnSpc>
              <a:buFont typeface="Wingdings 2" pitchFamily="18" charset="2"/>
              <a:buAutoNum type="arabicPeriod"/>
            </a:pPr>
            <a:r>
              <a:rPr lang="en-US" altLang="ko-KR" sz="2400" dirty="0" smtClean="0">
                <a:latin typeface="Times New Roman" panose="02020603050405020304" pitchFamily="18" charset="0"/>
                <a:cs typeface="Times New Roman" panose="02020603050405020304" pitchFamily="18" charset="0"/>
              </a:rPr>
              <a:t>Your doctor is talking on the phone while examining you</a:t>
            </a:r>
            <a:r>
              <a:rPr lang="en-US" altLang="ko-KR" sz="2400" dirty="0">
                <a:latin typeface="Times New Roman" panose="02020603050405020304" pitchFamily="18" charset="0"/>
                <a:cs typeface="Times New Roman" panose="02020603050405020304" pitchFamily="18" charset="0"/>
              </a:rPr>
              <a:t>. </a:t>
            </a:r>
            <a:r>
              <a:rPr lang="en-US" altLang="ko-KR" sz="2400" dirty="0" smtClean="0">
                <a:latin typeface="Times New Roman" panose="02020603050405020304" pitchFamily="18" charset="0"/>
                <a:cs typeface="Times New Roman" panose="02020603050405020304" pitchFamily="18" charset="0"/>
              </a:rPr>
              <a:t>Your student visits you without an appointment. </a:t>
            </a:r>
          </a:p>
          <a:p>
            <a:pPr marL="514350" indent="-514350" eaLnBrk="1" hangingPunct="1">
              <a:lnSpc>
                <a:spcPct val="200000"/>
              </a:lnSpc>
              <a:buFont typeface="Wingdings 2" pitchFamily="18" charset="2"/>
              <a:buAutoNum type="arabicPeriod"/>
            </a:pPr>
            <a:r>
              <a:rPr lang="en-US" altLang="ko-KR" sz="2400" dirty="0" smtClean="0">
                <a:latin typeface="Times New Roman" panose="02020603050405020304" pitchFamily="18" charset="0"/>
                <a:cs typeface="Times New Roman" panose="02020603050405020304" pitchFamily="18" charset="0"/>
              </a:rPr>
              <a:t>Your boss invites you to a department get-together tonight, but you already have plans.</a:t>
            </a:r>
          </a:p>
          <a:p>
            <a:pPr marL="514350" indent="-514350" eaLnBrk="1" hangingPunct="1">
              <a:lnSpc>
                <a:spcPct val="200000"/>
              </a:lnSpc>
              <a:buFont typeface="Wingdings 2" pitchFamily="18" charset="2"/>
              <a:buAutoNum type="arabicPeriod"/>
            </a:pPr>
            <a:r>
              <a:rPr lang="en-US" altLang="ko-KR" sz="2400" dirty="0" smtClean="0">
                <a:latin typeface="Times New Roman" panose="02020603050405020304" pitchFamily="18" charset="0"/>
                <a:cs typeface="Times New Roman" panose="02020603050405020304" pitchFamily="18" charset="0"/>
              </a:rPr>
              <a:t>Your friend always shows up late.</a:t>
            </a:r>
          </a:p>
          <a:p>
            <a:pPr marL="0" indent="0" eaLnBrk="1" hangingPunct="1">
              <a:buNone/>
            </a:pPr>
            <a:endParaRPr lang="en-US" altLang="ko-KR" sz="2400" dirty="0" smtClean="0"/>
          </a:p>
          <a:p>
            <a:pPr marL="514350" indent="-514350" eaLnBrk="1" hangingPunct="1">
              <a:buFont typeface="Wingdings 2" pitchFamily="18" charset="2"/>
              <a:buAutoNum type="arabicPeriod"/>
            </a:pPr>
            <a:endParaRPr lang="ko-KR" altLang="en-US" sz="2400" dirty="0" smtClean="0"/>
          </a:p>
        </p:txBody>
      </p:sp>
    </p:spTree>
    <p:extLst>
      <p:ext uri="{BB962C8B-B14F-4D97-AF65-F5344CB8AC3E}">
        <p14:creationId xmlns:p14="http://schemas.microsoft.com/office/powerpoint/2010/main" val="1516265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내용 개체 틀 4"/>
          <p:cNvSpPr>
            <a:spLocks noGrp="1"/>
          </p:cNvSpPr>
          <p:nvPr>
            <p:ph idx="1"/>
          </p:nvPr>
        </p:nvSpPr>
        <p:spPr>
          <a:xfrm>
            <a:off x="395288" y="333375"/>
            <a:ext cx="8229600" cy="6264275"/>
          </a:xfrm>
        </p:spPr>
        <p:txBody>
          <a:bodyPr>
            <a:normAutofit/>
          </a:bodyPr>
          <a:lstStyle/>
          <a:p>
            <a:pPr marL="514350" indent="-514350" eaLnBrk="1" hangingPunct="1">
              <a:buFont typeface="Wingdings 2" pitchFamily="18" charset="2"/>
              <a:buNone/>
            </a:pPr>
            <a:r>
              <a:rPr lang="en-US" altLang="ko-KR" sz="3600" dirty="0" smtClean="0">
                <a:latin typeface="Monotype Corsiva" pitchFamily="66" charset="0"/>
              </a:rPr>
              <a:t>			How would you feel?</a:t>
            </a:r>
          </a:p>
          <a:p>
            <a:pPr marL="514350" indent="-514350" eaLnBrk="1" hangingPunct="1">
              <a:buFont typeface="Wingdings 2" pitchFamily="18" charset="2"/>
              <a:buNone/>
            </a:pPr>
            <a:endParaRPr lang="en-US" altLang="ko-KR" sz="2400" dirty="0" smtClean="0"/>
          </a:p>
          <a:p>
            <a:pPr marL="514350" indent="-514350" eaLnBrk="1" hangingPunct="1">
              <a:buFont typeface="+mj-lt"/>
              <a:buAutoNum type="arabicPeriod" startAt="5"/>
            </a:pPr>
            <a:r>
              <a:rPr lang="en-US" altLang="ko-KR" sz="2400" dirty="0" smtClean="0">
                <a:latin typeface="Times New Roman" panose="02020603050405020304" pitchFamily="18" charset="0"/>
                <a:cs typeface="Times New Roman" panose="02020603050405020304" pitchFamily="18" charset="0"/>
              </a:rPr>
              <a:t>You are on the way to the place where you’re supposed to meet your friend and she/he cancels it at the last minute.</a:t>
            </a:r>
          </a:p>
          <a:p>
            <a:pPr marL="514350" indent="-514350" eaLnBrk="1" hangingPunct="1">
              <a:buFont typeface="+mj-lt"/>
              <a:buAutoNum type="arabicPeriod" startAt="5"/>
            </a:pPr>
            <a:endParaRPr lang="en-US" altLang="ko-KR" sz="2400" dirty="0" smtClean="0">
              <a:latin typeface="Times New Roman" panose="02020603050405020304" pitchFamily="18" charset="0"/>
              <a:cs typeface="Times New Roman" panose="02020603050405020304" pitchFamily="18" charset="0"/>
            </a:endParaRPr>
          </a:p>
          <a:p>
            <a:pPr marL="514350" indent="-514350" eaLnBrk="1" hangingPunct="1">
              <a:buFont typeface="Wingdings 2" pitchFamily="18" charset="2"/>
              <a:buAutoNum type="arabicPeriod" startAt="5"/>
            </a:pPr>
            <a:r>
              <a:rPr lang="en-US" altLang="ko-KR" sz="2400" dirty="0" smtClean="0">
                <a:latin typeface="Times New Roman" panose="02020603050405020304" pitchFamily="18" charset="0"/>
                <a:cs typeface="Times New Roman" panose="02020603050405020304" pitchFamily="18" charset="0"/>
              </a:rPr>
              <a:t>You and your friend made plans for the weekend, and he/she didn’t set the exact time.</a:t>
            </a:r>
          </a:p>
          <a:p>
            <a:pPr marL="514350" indent="-514350" eaLnBrk="1" hangingPunct="1">
              <a:buFont typeface="Wingdings 2" pitchFamily="18" charset="2"/>
              <a:buAutoNum type="arabicPeriod" startAt="5"/>
            </a:pPr>
            <a:endParaRPr lang="en-US" altLang="ko-KR" sz="2400" dirty="0" smtClean="0">
              <a:latin typeface="Times New Roman" panose="02020603050405020304" pitchFamily="18" charset="0"/>
              <a:cs typeface="Times New Roman" panose="02020603050405020304" pitchFamily="18" charset="0"/>
            </a:endParaRPr>
          </a:p>
          <a:p>
            <a:pPr marL="514350" indent="-514350" eaLnBrk="1" hangingPunct="1">
              <a:buFont typeface="Wingdings 2" pitchFamily="18" charset="2"/>
              <a:buAutoNum type="arabicPeriod" startAt="5"/>
            </a:pPr>
            <a:r>
              <a:rPr lang="en-US" altLang="ko-KR" sz="2400" dirty="0" smtClean="0">
                <a:latin typeface="Times New Roman" panose="02020603050405020304" pitchFamily="18" charset="0"/>
                <a:cs typeface="Times New Roman" panose="02020603050405020304" pitchFamily="18" charset="0"/>
              </a:rPr>
              <a:t>You are in the middle of the conversation with your boss, but you might be late for a doctor’s appointment.</a:t>
            </a:r>
          </a:p>
          <a:p>
            <a:pPr marL="514350" indent="-514350" eaLnBrk="1" hangingPunct="1">
              <a:buFont typeface="Wingdings 2" pitchFamily="18" charset="2"/>
              <a:buAutoNum type="arabicPeriod" startAt="5"/>
            </a:pPr>
            <a:endParaRPr lang="en-US" altLang="ko-KR" sz="2400" dirty="0" smtClean="0"/>
          </a:p>
          <a:p>
            <a:pPr marL="514350" indent="-514350" eaLnBrk="1" hangingPunct="1">
              <a:buFont typeface="Wingdings 2" pitchFamily="18" charset="2"/>
              <a:buAutoNum type="arabicPeriod" startAt="5"/>
            </a:pPr>
            <a:endParaRPr lang="ko-KR" altLang="en-US" sz="2400" dirty="0" smtClean="0"/>
          </a:p>
        </p:txBody>
      </p:sp>
    </p:spTree>
    <p:extLst>
      <p:ext uri="{BB962C8B-B14F-4D97-AF65-F5344CB8AC3E}">
        <p14:creationId xmlns:p14="http://schemas.microsoft.com/office/powerpoint/2010/main" val="1810619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idx="1"/>
          </p:nvPr>
        </p:nvSpPr>
        <p:spPr>
          <a:xfrm>
            <a:off x="107504" y="1700213"/>
            <a:ext cx="8723759" cy="3384550"/>
          </a:xfrm>
        </p:spPr>
        <p:txBody>
          <a:bodyPr rtlCol="0">
            <a:normAutofit lnSpcReduction="10000"/>
          </a:bodyPr>
          <a:lstStyle/>
          <a:p>
            <a:pPr algn="just" eaLnBrk="1" fontAlgn="auto" hangingPunct="1">
              <a:lnSpc>
                <a:spcPct val="150000"/>
              </a:lnSpc>
              <a:spcAft>
                <a:spcPts val="0"/>
              </a:spcAft>
              <a:buFont typeface="Wingdings 2"/>
              <a:buNone/>
              <a:defRPr/>
            </a:pPr>
            <a:r>
              <a:rPr lang="en-US" altLang="ko-KR" sz="2400" dirty="0" smtClean="0"/>
              <a:t>     </a:t>
            </a:r>
            <a:r>
              <a:rPr lang="en-US" altLang="ko-KR" dirty="0" smtClean="0">
                <a:latin typeface="Monotype Corsiva" pitchFamily="66" charset="0"/>
              </a:rPr>
              <a:t>Oberg (1960) defines </a:t>
            </a:r>
            <a:r>
              <a:rPr lang="en-US" altLang="ko-KR" b="1" dirty="0" smtClean="0">
                <a:latin typeface="Monotype Corsiva" pitchFamily="66" charset="0"/>
              </a:rPr>
              <a:t>culture shock </a:t>
            </a:r>
            <a:r>
              <a:rPr lang="en-US" altLang="ko-KR" dirty="0" smtClean="0">
                <a:latin typeface="Monotype Corsiva" pitchFamily="66" charset="0"/>
              </a:rPr>
              <a:t>as the distress of new comers to a different culture experience as a result of being confronted with an environment in which their familiar patterns of social interaction are no longer valid.     </a:t>
            </a:r>
            <a:endParaRPr lang="en-US" altLang="ko-KR" sz="2800" dirty="0" smtClean="0">
              <a:latin typeface="Monotype Corsiva" pitchFamily="66" charset="0"/>
            </a:endParaRPr>
          </a:p>
          <a:p>
            <a:pPr algn="dist" eaLnBrk="1" fontAlgn="auto" hangingPunct="1">
              <a:spcAft>
                <a:spcPts val="0"/>
              </a:spcAft>
              <a:buFont typeface="Wingdings 2"/>
              <a:buNone/>
              <a:defRPr/>
            </a:pPr>
            <a:r>
              <a:rPr lang="en-US" altLang="ko-KR" sz="2800" dirty="0" smtClean="0"/>
              <a:t> </a:t>
            </a:r>
            <a:endParaRPr lang="en-US" altLang="ko-KR" sz="2400" dirty="0" smtClean="0"/>
          </a:p>
          <a:p>
            <a:pPr eaLnBrk="1" fontAlgn="auto" hangingPunct="1">
              <a:spcAft>
                <a:spcPts val="0"/>
              </a:spcAft>
              <a:buFont typeface="Wingdings 2"/>
              <a:buNone/>
              <a:defRPr/>
            </a:pPr>
            <a:endParaRPr lang="ko-KR" altLang="ko-KR" sz="2400" dirty="0"/>
          </a:p>
        </p:txBody>
      </p:sp>
    </p:spTree>
    <p:extLst>
      <p:ext uri="{BB962C8B-B14F-4D97-AF65-F5344CB8AC3E}">
        <p14:creationId xmlns:p14="http://schemas.microsoft.com/office/powerpoint/2010/main" val="1677514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2195513" y="549275"/>
            <a:ext cx="6491287" cy="5400675"/>
          </a:xfrm>
        </p:spPr>
        <p:txBody>
          <a:bodyPr rtlCol="0">
            <a:normAutofit lnSpcReduction="10000"/>
          </a:bodyPr>
          <a:lstStyle/>
          <a:p>
            <a:pPr eaLnBrk="1" fontAlgn="auto" hangingPunct="1">
              <a:spcAft>
                <a:spcPts val="0"/>
              </a:spcAft>
              <a:buFont typeface="Wingdings 2"/>
              <a:buNone/>
              <a:defRPr/>
            </a:pPr>
            <a:r>
              <a:rPr lang="en-US" altLang="ko-KR" sz="2400" dirty="0" smtClean="0"/>
              <a:t>     </a:t>
            </a:r>
          </a:p>
          <a:p>
            <a:pPr algn="dist" eaLnBrk="1" fontAlgn="auto" hangingPunct="1">
              <a:spcAft>
                <a:spcPts val="0"/>
              </a:spcAft>
              <a:buFont typeface="Wingdings 2"/>
              <a:buNone/>
              <a:defRPr/>
            </a:pPr>
            <a:r>
              <a:rPr lang="en-US" altLang="ko-KR" sz="2800" dirty="0" smtClean="0">
                <a:latin typeface="Monotype Corsiva" pitchFamily="66" charset="0"/>
              </a:rPr>
              <a:t>     </a:t>
            </a:r>
            <a:r>
              <a:rPr lang="ko-KR" altLang="ko-KR" sz="2800" dirty="0" smtClean="0">
                <a:latin typeface="Monotype Corsiva" pitchFamily="66" charset="0"/>
              </a:rPr>
              <a:t>People from the west are shocked by the squat toilet prevalent in Asia most especially, China, Thailand, Indonesia, </a:t>
            </a:r>
            <a:r>
              <a:rPr lang="en-US" altLang="ko-KR" sz="2800" dirty="0" smtClean="0">
                <a:latin typeface="Monotype Corsiva" pitchFamily="66" charset="0"/>
              </a:rPr>
              <a:t>and </a:t>
            </a:r>
            <a:r>
              <a:rPr lang="ko-KR" altLang="ko-KR" sz="2800" dirty="0" smtClean="0">
                <a:latin typeface="Monotype Corsiva" pitchFamily="66" charset="0"/>
              </a:rPr>
              <a:t>even found in Singapore's spotlessly clean, ultra-modern Changi Airport toilets. </a:t>
            </a:r>
            <a:r>
              <a:rPr lang="en-US" altLang="ko-KR" sz="2800" dirty="0" smtClean="0">
                <a:latin typeface="Monotype Corsiva" pitchFamily="66" charset="0"/>
              </a:rPr>
              <a:t>C</a:t>
            </a:r>
            <a:r>
              <a:rPr lang="ko-KR" altLang="ko-KR" sz="2800" dirty="0" smtClean="0">
                <a:latin typeface="Monotype Corsiva" pitchFamily="66" charset="0"/>
              </a:rPr>
              <a:t>leansing after defecating is done with water (and preferably soap) douche, and the user is expected to flush their resultant mess on the toilet or floor manually via the ladle or bucket provided. As such, many Asians are revolted by Western toilets not providing the post-defecation toilet hose</a:t>
            </a:r>
            <a:r>
              <a:rPr lang="en-US" altLang="ko-KR" sz="2800" dirty="0" smtClean="0">
                <a:latin typeface="Monotype Corsiva" pitchFamily="66" charset="0"/>
              </a:rPr>
              <a:t>.</a:t>
            </a:r>
            <a:r>
              <a:rPr lang="en-US" altLang="ko-KR" sz="2800" dirty="0" smtClean="0">
                <a:solidFill>
                  <a:schemeClr val="bg1">
                    <a:lumMod val="75000"/>
                  </a:schemeClr>
                </a:solidFill>
                <a:latin typeface="Monotype Corsiva" pitchFamily="66" charset="0"/>
              </a:rPr>
              <a:t>……………………………</a:t>
            </a:r>
            <a:r>
              <a:rPr lang="ko-KR" altLang="ko-KR" sz="2800" dirty="0" smtClean="0">
                <a:latin typeface="Monotype Corsiva" pitchFamily="66" charset="0"/>
              </a:rPr>
              <a:t> </a:t>
            </a:r>
          </a:p>
          <a:p>
            <a:pPr eaLnBrk="1" fontAlgn="auto" hangingPunct="1">
              <a:spcAft>
                <a:spcPts val="0"/>
              </a:spcAft>
              <a:buFont typeface="Wingdings 2"/>
              <a:buNone/>
              <a:defRPr/>
            </a:pPr>
            <a:endParaRPr lang="ko-KR" altLang="en-US" sz="2400" dirty="0"/>
          </a:p>
        </p:txBody>
      </p:sp>
      <p:pic>
        <p:nvPicPr>
          <p:cNvPr id="6147" name="Picture 3" descr="C:\Users\Administrator\AppData\Local\Microsoft\Windows\Temporary Internet Files\Content.IE5\Z01198KI\MC9000303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50" y="1125538"/>
            <a:ext cx="1625600"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5" descr="썸네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3860800"/>
            <a:ext cx="17145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4457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8313" y="333375"/>
            <a:ext cx="8229600" cy="6264275"/>
          </a:xfrm>
        </p:spPr>
        <p:txBody>
          <a:bodyPr rtlCol="0">
            <a:normAutofit fontScale="92500" lnSpcReduction="20000"/>
          </a:bodyPr>
          <a:lstStyle/>
          <a:p>
            <a:pPr eaLnBrk="1" fontAlgn="auto" hangingPunct="1">
              <a:spcAft>
                <a:spcPts val="0"/>
              </a:spcAft>
              <a:buFont typeface="Wingdings 2"/>
              <a:buNone/>
              <a:defRPr/>
            </a:pPr>
            <a:r>
              <a:rPr lang="en-US" altLang="ko-KR" b="1" dirty="0" smtClean="0"/>
              <a:t>	   	     </a:t>
            </a:r>
            <a:r>
              <a:rPr lang="en-US" altLang="ko-KR" b="1" dirty="0" smtClean="0">
                <a:latin typeface="Monotype Corsiva" pitchFamily="66" charset="0"/>
              </a:rPr>
              <a:t>Oberg (1960)’s four-stage model</a:t>
            </a:r>
          </a:p>
          <a:p>
            <a:pPr eaLnBrk="1" fontAlgn="auto" hangingPunct="1">
              <a:spcAft>
                <a:spcPts val="0"/>
              </a:spcAft>
              <a:buFont typeface="Wingdings 2"/>
              <a:buNone/>
              <a:defRPr/>
            </a:pPr>
            <a:endParaRPr lang="ko-KR" altLang="ko-KR" sz="3500" dirty="0" smtClean="0">
              <a:latin typeface="Monotype Corsiva" pitchFamily="66" charset="0"/>
            </a:endParaRPr>
          </a:p>
          <a:p>
            <a:pPr eaLnBrk="1" fontAlgn="auto" hangingPunct="1">
              <a:spcAft>
                <a:spcPts val="0"/>
              </a:spcAft>
              <a:buFont typeface="Wingdings 2" pitchFamily="18" charset="2"/>
              <a:buNone/>
              <a:defRPr/>
            </a:pPr>
            <a:r>
              <a:rPr lang="en-US" altLang="ko-KR" dirty="0" smtClean="0">
                <a:latin typeface="Monotype Corsiva" pitchFamily="66" charset="0"/>
              </a:rPr>
              <a:t>1. Honeymoon stage (tourist phase)</a:t>
            </a:r>
          </a:p>
          <a:p>
            <a:pPr eaLnBrk="1" fontAlgn="auto" hangingPunct="1">
              <a:spcAft>
                <a:spcPts val="0"/>
              </a:spcAft>
              <a:buFont typeface="Wingdings 2" pitchFamily="18" charset="2"/>
              <a:buNone/>
              <a:defRPr/>
            </a:pPr>
            <a:r>
              <a:rPr lang="en-US" altLang="ko-KR" sz="2000" dirty="0" smtClean="0">
                <a:latin typeface="Monotype Corsiva" pitchFamily="66" charset="0"/>
              </a:rPr>
              <a:t>             </a:t>
            </a:r>
            <a:r>
              <a:rPr lang="en-US" altLang="ko-KR" sz="2600" dirty="0" smtClean="0">
                <a:latin typeface="Monotype Corsiva" pitchFamily="66" charset="0"/>
              </a:rPr>
              <a:t>open to new experience, focus on positive aspects </a:t>
            </a:r>
            <a:endParaRPr lang="en-US" altLang="ko-KR" sz="2000" dirty="0" smtClean="0">
              <a:latin typeface="Monotype Corsiva" pitchFamily="66" charset="0"/>
            </a:endParaRPr>
          </a:p>
          <a:p>
            <a:pPr eaLnBrk="1" fontAlgn="auto" hangingPunct="1">
              <a:spcAft>
                <a:spcPts val="0"/>
              </a:spcAft>
              <a:buFont typeface="Wingdings 2" pitchFamily="18" charset="2"/>
              <a:buNone/>
              <a:defRPr/>
            </a:pPr>
            <a:endParaRPr lang="ko-KR" altLang="ko-KR" sz="2000" dirty="0" smtClean="0">
              <a:latin typeface="Monotype Corsiva" pitchFamily="66" charset="0"/>
            </a:endParaRPr>
          </a:p>
          <a:p>
            <a:pPr eaLnBrk="1" fontAlgn="auto" hangingPunct="1">
              <a:spcAft>
                <a:spcPts val="0"/>
              </a:spcAft>
              <a:buFont typeface="Wingdings 2" pitchFamily="18" charset="2"/>
              <a:buNone/>
              <a:defRPr/>
            </a:pPr>
            <a:r>
              <a:rPr lang="en-US" altLang="ko-KR" dirty="0" smtClean="0">
                <a:latin typeface="Monotype Corsiva" pitchFamily="66" charset="0"/>
              </a:rPr>
              <a:t>2. Culture shock </a:t>
            </a:r>
          </a:p>
          <a:p>
            <a:pPr eaLnBrk="1" fontAlgn="auto" hangingPunct="1">
              <a:spcAft>
                <a:spcPts val="0"/>
              </a:spcAft>
              <a:buFont typeface="Wingdings 2" pitchFamily="18" charset="2"/>
              <a:buNone/>
              <a:defRPr/>
            </a:pPr>
            <a:r>
              <a:rPr lang="en-US" altLang="ko-KR" dirty="0" smtClean="0">
                <a:latin typeface="Monotype Corsiva" pitchFamily="66" charset="0"/>
              </a:rPr>
              <a:t>	</a:t>
            </a:r>
            <a:r>
              <a:rPr lang="en-US" altLang="ko-KR" sz="3500" dirty="0" smtClean="0">
                <a:latin typeface="Monotype Corsiva" pitchFamily="66" charset="0"/>
              </a:rPr>
              <a:t>    </a:t>
            </a:r>
            <a:r>
              <a:rPr lang="en-US" altLang="ko-KR" sz="2600" dirty="0" smtClean="0">
                <a:latin typeface="Monotype Corsiva" pitchFamily="66" charset="0"/>
              </a:rPr>
              <a:t> feel overwhelmed and confounded by the new culture,     </a:t>
            </a:r>
          </a:p>
          <a:p>
            <a:pPr eaLnBrk="1" fontAlgn="auto" hangingPunct="1">
              <a:spcAft>
                <a:spcPts val="0"/>
              </a:spcAft>
              <a:buFont typeface="Wingdings 2" pitchFamily="18" charset="2"/>
              <a:buNone/>
              <a:defRPr/>
            </a:pPr>
            <a:r>
              <a:rPr lang="en-US" altLang="ko-KR" sz="2600" dirty="0" smtClean="0">
                <a:latin typeface="Monotype Corsiva" pitchFamily="66" charset="0"/>
              </a:rPr>
              <a:t>            experience disorientation and unease. Homesick.</a:t>
            </a:r>
          </a:p>
          <a:p>
            <a:pPr eaLnBrk="1" fontAlgn="auto" hangingPunct="1">
              <a:spcAft>
                <a:spcPts val="0"/>
              </a:spcAft>
              <a:buFont typeface="Wingdings 2" pitchFamily="18" charset="2"/>
              <a:buNone/>
              <a:defRPr/>
            </a:pPr>
            <a:endParaRPr lang="ko-KR" altLang="ko-KR" sz="1800" dirty="0" smtClean="0">
              <a:latin typeface="Monotype Corsiva" pitchFamily="66" charset="0"/>
            </a:endParaRPr>
          </a:p>
          <a:p>
            <a:pPr eaLnBrk="1" fontAlgn="auto" hangingPunct="1">
              <a:spcAft>
                <a:spcPts val="0"/>
              </a:spcAft>
              <a:buFont typeface="Wingdings 2" pitchFamily="18" charset="2"/>
              <a:buNone/>
              <a:defRPr/>
            </a:pPr>
            <a:r>
              <a:rPr lang="en-US" altLang="ko-KR" dirty="0" smtClean="0">
                <a:latin typeface="Monotype Corsiva" pitchFamily="66" charset="0"/>
              </a:rPr>
              <a:t>3. Adjustment (acculturation) stage</a:t>
            </a:r>
          </a:p>
          <a:p>
            <a:pPr eaLnBrk="1" fontAlgn="auto" hangingPunct="1">
              <a:spcAft>
                <a:spcPts val="0"/>
              </a:spcAft>
              <a:buFont typeface="Wingdings 2" pitchFamily="18" charset="2"/>
              <a:buNone/>
              <a:defRPr/>
            </a:pPr>
            <a:r>
              <a:rPr lang="en-US" altLang="ko-KR" dirty="0" smtClean="0">
                <a:latin typeface="Monotype Corsiva" pitchFamily="66" charset="0"/>
              </a:rPr>
              <a:t>	    </a:t>
            </a:r>
            <a:r>
              <a:rPr lang="en-US" altLang="ko-KR" sz="2200" dirty="0" smtClean="0">
                <a:latin typeface="Monotype Corsiva" pitchFamily="66" charset="0"/>
              </a:rPr>
              <a:t>develop problem-solving skills.</a:t>
            </a:r>
            <a:r>
              <a:rPr lang="en-US" altLang="ko-KR" sz="3000" dirty="0" smtClean="0">
                <a:latin typeface="Monotype Corsiva" pitchFamily="66" charset="0"/>
              </a:rPr>
              <a:t> </a:t>
            </a:r>
            <a:endParaRPr lang="en-US" altLang="ko-KR" dirty="0" smtClean="0">
              <a:latin typeface="Monotype Corsiva" pitchFamily="66" charset="0"/>
            </a:endParaRPr>
          </a:p>
          <a:p>
            <a:pPr eaLnBrk="1" fontAlgn="auto" hangingPunct="1">
              <a:spcAft>
                <a:spcPts val="0"/>
              </a:spcAft>
              <a:buFont typeface="Wingdings 2" pitchFamily="18" charset="2"/>
              <a:buNone/>
              <a:defRPr/>
            </a:pPr>
            <a:endParaRPr lang="ko-KR" altLang="ko-KR" sz="1800" dirty="0" smtClean="0">
              <a:latin typeface="Monotype Corsiva" pitchFamily="66" charset="0"/>
            </a:endParaRPr>
          </a:p>
          <a:p>
            <a:pPr eaLnBrk="1" fontAlgn="auto" hangingPunct="1">
              <a:spcAft>
                <a:spcPts val="0"/>
              </a:spcAft>
              <a:buFont typeface="Wingdings 2" pitchFamily="18" charset="2"/>
              <a:buNone/>
              <a:defRPr/>
            </a:pPr>
            <a:r>
              <a:rPr lang="en-US" altLang="ko-KR" dirty="0" smtClean="0">
                <a:latin typeface="Monotype Corsiva" pitchFamily="66" charset="0"/>
              </a:rPr>
              <a:t>4. Recovery (adaptation) stage</a:t>
            </a:r>
          </a:p>
          <a:p>
            <a:pPr eaLnBrk="1" fontAlgn="auto" hangingPunct="1">
              <a:spcAft>
                <a:spcPts val="0"/>
              </a:spcAft>
              <a:buFont typeface="Wingdings 2" pitchFamily="18" charset="2"/>
              <a:buNone/>
              <a:defRPr/>
            </a:pPr>
            <a:r>
              <a:rPr lang="en-US" altLang="ko-KR" sz="2000" dirty="0" smtClean="0">
                <a:latin typeface="Monotype Corsiva" pitchFamily="66" charset="0"/>
              </a:rPr>
              <a:t>	      </a:t>
            </a:r>
            <a:r>
              <a:rPr lang="en-US" altLang="ko-KR" sz="2200" dirty="0" smtClean="0">
                <a:latin typeface="Monotype Corsiva" pitchFamily="66" charset="0"/>
              </a:rPr>
              <a:t>function effectively in the new culture,</a:t>
            </a:r>
          </a:p>
          <a:p>
            <a:pPr eaLnBrk="1" fontAlgn="auto" hangingPunct="1">
              <a:spcAft>
                <a:spcPts val="0"/>
              </a:spcAft>
              <a:buFont typeface="Wingdings 2" pitchFamily="18" charset="2"/>
              <a:buNone/>
              <a:defRPr/>
            </a:pPr>
            <a:r>
              <a:rPr lang="en-US" altLang="ko-KR" sz="2200" dirty="0" smtClean="0">
                <a:latin typeface="Monotype Corsiva" pitchFamily="66" charset="0"/>
              </a:rPr>
              <a:t>            successful in resolving problems</a:t>
            </a:r>
            <a:endParaRPr lang="ko-KR" altLang="ko-KR" sz="2200" dirty="0" smtClean="0">
              <a:latin typeface="Monotype Corsiva" pitchFamily="66" charset="0"/>
            </a:endParaRPr>
          </a:p>
          <a:p>
            <a:pPr eaLnBrk="1" fontAlgn="auto" hangingPunct="1">
              <a:spcAft>
                <a:spcPts val="0"/>
              </a:spcAft>
              <a:buFont typeface="Wingdings 2"/>
              <a:buNone/>
              <a:defRPr/>
            </a:pPr>
            <a:endParaRPr lang="ko-KR" altLang="en-US" dirty="0"/>
          </a:p>
        </p:txBody>
      </p:sp>
    </p:spTree>
    <p:extLst>
      <p:ext uri="{BB962C8B-B14F-4D97-AF65-F5344CB8AC3E}">
        <p14:creationId xmlns:p14="http://schemas.microsoft.com/office/powerpoint/2010/main" val="966195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내용 개체 틀 2"/>
          <p:cNvSpPr>
            <a:spLocks noGrp="1"/>
          </p:cNvSpPr>
          <p:nvPr>
            <p:ph idx="1"/>
          </p:nvPr>
        </p:nvSpPr>
        <p:spPr>
          <a:xfrm>
            <a:off x="468313" y="836613"/>
            <a:ext cx="8229600" cy="5649912"/>
          </a:xfrm>
        </p:spPr>
        <p:txBody>
          <a:bodyPr/>
          <a:lstStyle/>
          <a:p>
            <a:pPr eaLnBrk="1" hangingPunct="1">
              <a:buFont typeface="Wingdings 2" pitchFamily="18" charset="2"/>
              <a:buNone/>
            </a:pPr>
            <a:r>
              <a:rPr lang="en-US" altLang="ko-KR" smtClean="0"/>
              <a:t>		</a:t>
            </a:r>
            <a:r>
              <a:rPr lang="en-US" altLang="ko-KR" sz="2800" b="1" smtClean="0"/>
              <a:t>Linguistic Relativity </a:t>
            </a:r>
            <a:r>
              <a:rPr lang="en-US" altLang="ko-KR" sz="2400" smtClean="0"/>
              <a:t>(Sapir-Whorf hypothesis)</a:t>
            </a:r>
            <a:endParaRPr lang="en-US" altLang="ko-KR" smtClean="0"/>
          </a:p>
          <a:p>
            <a:pPr eaLnBrk="1" hangingPunct="1">
              <a:buFont typeface="Wingdings 2" pitchFamily="18" charset="2"/>
              <a:buNone/>
            </a:pPr>
            <a:endParaRPr lang="en-US" altLang="ko-KR" smtClean="0"/>
          </a:p>
          <a:p>
            <a:pPr algn="just" eaLnBrk="1" hangingPunct="1">
              <a:lnSpc>
                <a:spcPct val="150000"/>
              </a:lnSpc>
              <a:buFont typeface="Wingdings 2" pitchFamily="18" charset="2"/>
              <a:buNone/>
            </a:pPr>
            <a:r>
              <a:rPr lang="en-US" altLang="ko-KR" smtClean="0">
                <a:latin typeface="Monotype Corsiva" pitchFamily="66" charset="0"/>
              </a:rPr>
              <a:t>	Differences in the way languages encode </a:t>
            </a:r>
            <a:r>
              <a:rPr lang="en-US" altLang="ko-KR" smtClean="0">
                <a:solidFill>
                  <a:srgbClr val="0070C0"/>
                </a:solidFill>
                <a:latin typeface="Monotype Corsiva" pitchFamily="66" charset="0"/>
              </a:rPr>
              <a:t>cultural and cognitive categories</a:t>
            </a:r>
            <a:r>
              <a:rPr lang="en-US" altLang="ko-KR" smtClean="0">
                <a:latin typeface="Monotype Corsiva" pitchFamily="66" charset="0"/>
              </a:rPr>
              <a:t> affect the way people think, so that speakers of different languages think and behave differently because of it. </a:t>
            </a:r>
          </a:p>
          <a:p>
            <a:pPr algn="dist" eaLnBrk="1" hangingPunct="1">
              <a:buFont typeface="Wingdings 2" pitchFamily="18" charset="2"/>
              <a:buNone/>
            </a:pPr>
            <a:endParaRPr lang="en-US" altLang="ko-KR" smtClean="0"/>
          </a:p>
          <a:p>
            <a:pPr eaLnBrk="1" hangingPunct="1">
              <a:buFont typeface="Wingdings 2" pitchFamily="18" charset="2"/>
              <a:buNone/>
            </a:pPr>
            <a:endParaRPr lang="en-US" altLang="ko-KR" smtClean="0"/>
          </a:p>
          <a:p>
            <a:pPr eaLnBrk="1" hangingPunct="1">
              <a:buFont typeface="Wingdings 2" pitchFamily="18" charset="2"/>
              <a:buNone/>
            </a:pPr>
            <a:endParaRPr lang="en-US" altLang="ko-KR" smtClean="0"/>
          </a:p>
          <a:p>
            <a:pPr eaLnBrk="1" hangingPunct="1">
              <a:buFont typeface="Wingdings 2" pitchFamily="18" charset="2"/>
              <a:buNone/>
            </a:pPr>
            <a:endParaRPr lang="ko-KR" altLang="en-US" smtClean="0"/>
          </a:p>
        </p:txBody>
      </p:sp>
    </p:spTree>
    <p:extLst>
      <p:ext uri="{BB962C8B-B14F-4D97-AF65-F5344CB8AC3E}">
        <p14:creationId xmlns:p14="http://schemas.microsoft.com/office/powerpoint/2010/main" val="3102699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내용 개체 틀 2" descr="mini skirt.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84150"/>
            <a:ext cx="8424862" cy="6413500"/>
          </a:xfrm>
        </p:spPr>
      </p:pic>
    </p:spTree>
    <p:extLst>
      <p:ext uri="{BB962C8B-B14F-4D97-AF65-F5344CB8AC3E}">
        <p14:creationId xmlns:p14="http://schemas.microsoft.com/office/powerpoint/2010/main" val="2815001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1556792"/>
            <a:ext cx="8229600" cy="3489251"/>
          </a:xfrm>
        </p:spPr>
        <p:txBody>
          <a:bodyPr/>
          <a:lstStyle/>
          <a:p>
            <a:pPr marL="0" indent="0" algn="ctr">
              <a:buNone/>
            </a:pPr>
            <a:r>
              <a:rPr lang="en-US" altLang="ko-KR" dirty="0" smtClean="0">
                <a:latin typeface="Times New Roman" panose="02020603050405020304" pitchFamily="18" charset="0"/>
                <a:cs typeface="Times New Roman" panose="02020603050405020304" pitchFamily="18" charset="0"/>
              </a:rPr>
              <a:t>Q:</a:t>
            </a:r>
          </a:p>
          <a:p>
            <a:pPr marL="0" indent="0" algn="ctr">
              <a:buNone/>
            </a:pPr>
            <a:endParaRPr lang="en-US" altLang="ko-KR" dirty="0" smtClean="0">
              <a:latin typeface="Times New Roman" panose="02020603050405020304" pitchFamily="18" charset="0"/>
              <a:cs typeface="Times New Roman" panose="02020603050405020304" pitchFamily="18" charset="0"/>
            </a:endParaRPr>
          </a:p>
          <a:p>
            <a:pPr marL="0" indent="0" algn="ctr">
              <a:buNone/>
            </a:pPr>
            <a:r>
              <a:rPr lang="en-US" altLang="ko-KR" dirty="0">
                <a:latin typeface="Times New Roman" panose="02020603050405020304" pitchFamily="18" charset="0"/>
                <a:cs typeface="Times New Roman" panose="02020603050405020304" pitchFamily="18" charset="0"/>
              </a:rPr>
              <a:t>Define “Culture”</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643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내용 개체 틀 2"/>
          <p:cNvSpPr>
            <a:spLocks noGrp="1"/>
          </p:cNvSpPr>
          <p:nvPr>
            <p:ph idx="1"/>
          </p:nvPr>
        </p:nvSpPr>
        <p:spPr>
          <a:xfrm>
            <a:off x="1763713" y="1125538"/>
            <a:ext cx="5256212" cy="4967287"/>
          </a:xfrm>
        </p:spPr>
        <p:txBody>
          <a:bodyPr>
            <a:normAutofit fontScale="92500" lnSpcReduction="10000"/>
          </a:bodyPr>
          <a:lstStyle/>
          <a:p>
            <a:pPr>
              <a:buFont typeface="Wingdings 2" pitchFamily="18" charset="2"/>
              <a:buNone/>
            </a:pPr>
            <a:r>
              <a:rPr lang="en-US" altLang="ko-KR" sz="2800" smtClean="0"/>
              <a:t>Rice  </a:t>
            </a:r>
          </a:p>
          <a:p>
            <a:pPr>
              <a:buFont typeface="Wingdings" pitchFamily="2" charset="2"/>
              <a:buChar char="Ø"/>
            </a:pPr>
            <a:r>
              <a:rPr lang="ko-KR" altLang="en-US" sz="2800" smtClean="0"/>
              <a:t>쌀</a:t>
            </a:r>
            <a:endParaRPr lang="en-US" altLang="ko-KR" sz="2800" smtClean="0"/>
          </a:p>
          <a:p>
            <a:pPr>
              <a:buFont typeface="Wingdings" pitchFamily="2" charset="2"/>
              <a:buChar char="Ø"/>
            </a:pPr>
            <a:r>
              <a:rPr lang="ko-KR" altLang="en-US" sz="2800" smtClean="0"/>
              <a:t>밥</a:t>
            </a:r>
            <a:endParaRPr lang="en-US" altLang="ko-KR" sz="2800" smtClean="0"/>
          </a:p>
          <a:p>
            <a:pPr>
              <a:buFont typeface="Wingdings 2" pitchFamily="18" charset="2"/>
              <a:buNone/>
            </a:pPr>
            <a:endParaRPr lang="en-US" altLang="ko-KR" sz="2800" smtClean="0"/>
          </a:p>
          <a:p>
            <a:pPr>
              <a:buFont typeface="Wingdings 2" pitchFamily="18" charset="2"/>
              <a:buNone/>
            </a:pPr>
            <a:r>
              <a:rPr lang="ko-KR" altLang="en-US" sz="2800" smtClean="0"/>
              <a:t>조카 </a:t>
            </a:r>
            <a:endParaRPr lang="en-US" altLang="ko-KR" sz="2800" smtClean="0"/>
          </a:p>
          <a:p>
            <a:pPr>
              <a:buFont typeface="Wingdings" pitchFamily="2" charset="2"/>
              <a:buChar char="Ø"/>
            </a:pPr>
            <a:r>
              <a:rPr lang="en-US" altLang="ko-KR" sz="2800" smtClean="0"/>
              <a:t>nephew</a:t>
            </a:r>
          </a:p>
          <a:p>
            <a:pPr>
              <a:buFont typeface="Wingdings" pitchFamily="2" charset="2"/>
              <a:buChar char="Ø"/>
            </a:pPr>
            <a:r>
              <a:rPr lang="en-US" altLang="ko-KR" sz="2800" smtClean="0"/>
              <a:t>Niece</a:t>
            </a:r>
          </a:p>
          <a:p>
            <a:pPr>
              <a:buFont typeface="Wingdings 2" pitchFamily="18" charset="2"/>
              <a:buNone/>
            </a:pPr>
            <a:endParaRPr lang="en-US" altLang="ko-KR" sz="2800" smtClean="0"/>
          </a:p>
          <a:p>
            <a:pPr>
              <a:buFont typeface="Wingdings 2" pitchFamily="18" charset="2"/>
              <a:buNone/>
            </a:pPr>
            <a:r>
              <a:rPr lang="ko-KR" altLang="en-US" sz="2800" smtClean="0"/>
              <a:t>음식 </a:t>
            </a:r>
            <a:r>
              <a:rPr lang="en-US" altLang="ko-KR" sz="2800" smtClean="0"/>
              <a:t>				</a:t>
            </a:r>
            <a:r>
              <a:rPr lang="ko-KR" altLang="en-US" sz="2800" smtClean="0"/>
              <a:t>약 </a:t>
            </a:r>
            <a:endParaRPr lang="en-US" altLang="ko-KR" sz="2800" smtClean="0"/>
          </a:p>
          <a:p>
            <a:pPr>
              <a:buFont typeface="Wingdings" pitchFamily="2" charset="2"/>
              <a:buChar char="Ø"/>
            </a:pPr>
            <a:r>
              <a:rPr lang="ko-KR" altLang="en-US" sz="2000" smtClean="0">
                <a:latin typeface="휴먼편지체" pitchFamily="18" charset="-127"/>
                <a:ea typeface="휴먼편지체" pitchFamily="18" charset="-127"/>
              </a:rPr>
              <a:t>먹다</a:t>
            </a:r>
            <a:r>
              <a:rPr lang="en-US" altLang="ko-KR" sz="2000" smtClean="0">
                <a:latin typeface="휴먼편지체" pitchFamily="18" charset="-127"/>
                <a:ea typeface="휴먼편지체" pitchFamily="18" charset="-127"/>
              </a:rPr>
              <a:t>	/ eat 		</a:t>
            </a:r>
            <a:r>
              <a:rPr lang="ko-KR" altLang="en-US" sz="2000" smtClean="0">
                <a:latin typeface="휴먼편지체" pitchFamily="18" charset="-127"/>
                <a:ea typeface="휴먼편지체" pitchFamily="18" charset="-127"/>
              </a:rPr>
              <a:t>먹다 </a:t>
            </a:r>
            <a:r>
              <a:rPr lang="en-US" altLang="ko-KR" sz="2000" smtClean="0">
                <a:latin typeface="휴먼편지체" pitchFamily="18" charset="-127"/>
                <a:ea typeface="휴먼편지체" pitchFamily="18" charset="-127"/>
              </a:rPr>
              <a:t>/take</a:t>
            </a:r>
            <a:endParaRPr lang="en-US" altLang="ko-KR" sz="2400" smtClean="0">
              <a:latin typeface="휴먼편지체" pitchFamily="18" charset="-127"/>
              <a:ea typeface="휴먼편지체" pitchFamily="18" charset="-127"/>
            </a:endParaRPr>
          </a:p>
          <a:p>
            <a:pPr>
              <a:buFont typeface="Wingdings 2" pitchFamily="18" charset="2"/>
              <a:buNone/>
            </a:pPr>
            <a:r>
              <a:rPr lang="en-US" altLang="ko-KR" smtClean="0"/>
              <a:t>	</a:t>
            </a:r>
          </a:p>
          <a:p>
            <a:pPr>
              <a:buFont typeface="Wingdings 2" pitchFamily="18" charset="2"/>
              <a:buNone/>
            </a:pPr>
            <a:endParaRPr lang="en-US" altLang="ko-KR" smtClean="0"/>
          </a:p>
          <a:p>
            <a:pPr>
              <a:buFont typeface="Wingdings 2" pitchFamily="18" charset="2"/>
              <a:buNone/>
            </a:pPr>
            <a:endParaRPr lang="en-US" altLang="ko-KR" smtClean="0"/>
          </a:p>
          <a:p>
            <a:pPr>
              <a:buFont typeface="Wingdings 2" pitchFamily="18" charset="2"/>
              <a:buNone/>
            </a:pPr>
            <a:endParaRPr lang="en-US" altLang="ko-KR" smtClean="0"/>
          </a:p>
          <a:p>
            <a:pPr>
              <a:buFont typeface="Wingdings 2" pitchFamily="18" charset="2"/>
              <a:buNone/>
            </a:pPr>
            <a:endParaRPr lang="ko-KR" altLang="en-US" smtClean="0"/>
          </a:p>
        </p:txBody>
      </p:sp>
      <p:sp>
        <p:nvSpPr>
          <p:cNvPr id="32771" name="TextBox 2"/>
          <p:cNvSpPr txBox="1">
            <a:spLocks noChangeArrowheads="1"/>
          </p:cNvSpPr>
          <p:nvPr/>
        </p:nvSpPr>
        <p:spPr bwMode="auto">
          <a:xfrm>
            <a:off x="3203575" y="260350"/>
            <a:ext cx="2232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eaLnBrk="1" hangingPunct="1"/>
            <a:r>
              <a:rPr lang="en-US" altLang="ko-KR" sz="2400" b="1"/>
              <a:t>Categorization</a:t>
            </a:r>
            <a:endParaRPr lang="ko-KR" altLang="en-US" sz="2400" b="1"/>
          </a:p>
        </p:txBody>
      </p:sp>
    </p:spTree>
    <p:extLst>
      <p:ext uri="{BB962C8B-B14F-4D97-AF65-F5344CB8AC3E}">
        <p14:creationId xmlns:p14="http://schemas.microsoft.com/office/powerpoint/2010/main" val="2092793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marL="0" indent="0" algn="ctr">
              <a:buNone/>
            </a:pPr>
            <a:r>
              <a:rPr lang="en-US" altLang="ko-KR" dirty="0" smtClean="0">
                <a:latin typeface="Times New Roman" panose="02020603050405020304" pitchFamily="18" charset="0"/>
                <a:cs typeface="Times New Roman" panose="02020603050405020304" pitchFamily="18" charset="0"/>
              </a:rPr>
              <a:t>Discussion topic</a:t>
            </a:r>
          </a:p>
          <a:p>
            <a:pPr marL="0" indent="0" algn="ctr">
              <a:buNone/>
            </a:pPr>
            <a:endParaRPr lang="en-US" altLang="ko-KR" dirty="0">
              <a:latin typeface="Times New Roman" panose="02020603050405020304" pitchFamily="18" charset="0"/>
              <a:cs typeface="Times New Roman" panose="02020603050405020304" pitchFamily="18" charset="0"/>
            </a:endParaRPr>
          </a:p>
          <a:p>
            <a:pPr marL="0" indent="0" algn="ctr">
              <a:buNone/>
            </a:pPr>
            <a:r>
              <a:rPr lang="en-US" altLang="ko-KR" dirty="0" smtClean="0">
                <a:latin typeface="Times New Roman" panose="02020603050405020304" pitchFamily="18" charset="0"/>
                <a:cs typeface="Times New Roman" panose="02020603050405020304" pitchFamily="18" charset="0"/>
              </a:rPr>
              <a:t>Should we teach intercultural competence?</a:t>
            </a:r>
          </a:p>
          <a:p>
            <a:pPr marL="0" indent="0">
              <a:buNone/>
            </a:pPr>
            <a:endParaRPr lang="ko-KR" altLang="en-US" dirty="0"/>
          </a:p>
        </p:txBody>
      </p:sp>
    </p:spTree>
    <p:extLst>
      <p:ext uri="{BB962C8B-B14F-4D97-AF65-F5344CB8AC3E}">
        <p14:creationId xmlns:p14="http://schemas.microsoft.com/office/powerpoint/2010/main" val="329301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내용 개체 틀 2"/>
          <p:cNvSpPr>
            <a:spLocks noGrp="1"/>
          </p:cNvSpPr>
          <p:nvPr>
            <p:ph idx="1"/>
          </p:nvPr>
        </p:nvSpPr>
        <p:spPr>
          <a:xfrm>
            <a:off x="457200" y="260350"/>
            <a:ext cx="8229600" cy="5865813"/>
          </a:xfrm>
        </p:spPr>
        <p:txBody>
          <a:bodyPr/>
          <a:lstStyle/>
          <a:p>
            <a:pPr eaLnBrk="1" hangingPunct="1">
              <a:buFont typeface="Wingdings 2" pitchFamily="18" charset="2"/>
              <a:buNone/>
              <a:defRPr/>
            </a:pPr>
            <a:r>
              <a:rPr lang="en-US" altLang="ko-KR" sz="4400" b="1" dirty="0" smtClean="0">
                <a:effectLst>
                  <a:outerShdw blurRad="38100" dist="38100" dir="2700000" algn="tl">
                    <a:srgbClr val="000000">
                      <a:alpha val="43137"/>
                    </a:srgbClr>
                  </a:outerShdw>
                </a:effectLst>
                <a:latin typeface="Monotype Corsiva" pitchFamily="66" charset="0"/>
              </a:rPr>
              <a:t>C</a:t>
            </a:r>
            <a:r>
              <a:rPr lang="en-US" altLang="ko-KR" dirty="0" smtClean="0">
                <a:latin typeface="Monotype Corsiva" pitchFamily="66" charset="0"/>
              </a:rPr>
              <a:t>ulture (objective/highbrow culture)</a:t>
            </a:r>
            <a:endParaRPr lang="en-US" altLang="ko-KR" b="1" dirty="0" smtClean="0">
              <a:latin typeface="Monotype Corsiva" pitchFamily="66" charset="0"/>
            </a:endParaRPr>
          </a:p>
          <a:p>
            <a:pPr eaLnBrk="1" hangingPunct="1">
              <a:buFont typeface="Wingdings" pitchFamily="2" charset="2"/>
              <a:buChar char="Ø"/>
              <a:defRPr/>
            </a:pPr>
            <a:r>
              <a:rPr lang="en-US" altLang="ko-KR" sz="2400" dirty="0" smtClean="0"/>
              <a:t>art, literature, drama, music, cuisine associated with money, education, political or economic systems</a:t>
            </a:r>
            <a:endParaRPr lang="en-US" altLang="ko-KR" b="1" dirty="0" smtClean="0"/>
          </a:p>
          <a:p>
            <a:pPr eaLnBrk="1" hangingPunct="1">
              <a:buFont typeface="Wingdings 2" pitchFamily="18" charset="2"/>
              <a:buNone/>
              <a:defRPr/>
            </a:pPr>
            <a:endParaRPr lang="en-US" altLang="ko-KR" b="1" dirty="0" smtClean="0"/>
          </a:p>
          <a:p>
            <a:pPr eaLnBrk="1" hangingPunct="1">
              <a:buFont typeface="Wingdings 2" pitchFamily="18" charset="2"/>
              <a:buNone/>
              <a:defRPr/>
            </a:pPr>
            <a:endParaRPr lang="en-US" altLang="ko-KR" b="1" dirty="0" smtClean="0"/>
          </a:p>
          <a:p>
            <a:pPr eaLnBrk="1" hangingPunct="1">
              <a:buFont typeface="Wingdings 2" pitchFamily="18" charset="2"/>
              <a:buNone/>
              <a:defRPr/>
            </a:pPr>
            <a:r>
              <a:rPr lang="en-US" altLang="ko-KR" b="1" dirty="0" smtClean="0">
                <a:effectLst>
                  <a:outerShdw blurRad="38100" dist="38100" dir="2700000" algn="tl">
                    <a:srgbClr val="000000">
                      <a:alpha val="43137"/>
                    </a:srgbClr>
                  </a:outerShdw>
                </a:effectLst>
                <a:latin typeface="Monotype Corsiva" pitchFamily="66" charset="0"/>
              </a:rPr>
              <a:t>c</a:t>
            </a:r>
            <a:r>
              <a:rPr lang="en-US" altLang="ko-KR" dirty="0" smtClean="0">
                <a:latin typeface="Monotype Corsiva" pitchFamily="66" charset="0"/>
              </a:rPr>
              <a:t>ulture</a:t>
            </a:r>
            <a:r>
              <a:rPr lang="en-US" altLang="ko-KR" b="1" dirty="0" smtClean="0">
                <a:latin typeface="Monotype Corsiva" pitchFamily="66" charset="0"/>
              </a:rPr>
              <a:t> </a:t>
            </a:r>
            <a:r>
              <a:rPr lang="en-US" altLang="ko-KR" dirty="0" smtClean="0">
                <a:latin typeface="Monotype Corsiva" pitchFamily="66" charset="0"/>
              </a:rPr>
              <a:t>(subjective culture)</a:t>
            </a:r>
            <a:endParaRPr lang="ko-KR" altLang="ko-KR" dirty="0" smtClean="0">
              <a:latin typeface="Monotype Corsiva" pitchFamily="66" charset="0"/>
            </a:endParaRPr>
          </a:p>
          <a:p>
            <a:pPr eaLnBrk="1" hangingPunct="1">
              <a:buFont typeface="Wingdings" pitchFamily="2" charset="2"/>
              <a:buChar char="Ø"/>
              <a:defRPr/>
            </a:pPr>
            <a:r>
              <a:rPr lang="en-US" altLang="ko-KR" sz="2400" dirty="0" smtClean="0"/>
              <a:t>day-to-day features, </a:t>
            </a:r>
            <a:r>
              <a:rPr lang="en-US" altLang="ko-KR" sz="2400" dirty="0"/>
              <a:t>p</a:t>
            </a:r>
            <a:r>
              <a:rPr lang="en-US" altLang="ko-KR" sz="2400" dirty="0" smtClean="0"/>
              <a:t>sychological in nature, involving people’s attitudes, beliefs and values</a:t>
            </a:r>
          </a:p>
          <a:p>
            <a:pPr eaLnBrk="1" hangingPunct="1">
              <a:buFont typeface="Wingdings 2" pitchFamily="18" charset="2"/>
              <a:buNone/>
              <a:defRPr/>
            </a:pPr>
            <a:endParaRPr lang="en-US" altLang="ko-KR" sz="2400" dirty="0" smtClean="0"/>
          </a:p>
          <a:p>
            <a:pPr eaLnBrk="1" hangingPunct="1">
              <a:buFont typeface="Wingdings" pitchFamily="2" charset="2"/>
              <a:buChar char="Ø"/>
              <a:defRPr/>
            </a:pPr>
            <a:r>
              <a:rPr lang="en-US" altLang="ko-KR" sz="2400" dirty="0" smtClean="0"/>
              <a:t>choice of discourse, style of dress, in-group/out-group networks, norms of interactions</a:t>
            </a:r>
          </a:p>
          <a:p>
            <a:pPr eaLnBrk="1" hangingPunct="1">
              <a:buFont typeface="Wingdings 2" pitchFamily="18" charset="2"/>
              <a:buNone/>
              <a:defRPr/>
            </a:pPr>
            <a:endParaRPr lang="en-US" altLang="ko-KR" dirty="0" smtClean="0">
              <a:latin typeface="Monotype Corsiva" pitchFamily="66" charset="0"/>
            </a:endParaRPr>
          </a:p>
          <a:p>
            <a:pPr eaLnBrk="1" hangingPunct="1">
              <a:buFont typeface="Wingdings 2" pitchFamily="18" charset="2"/>
              <a:buNone/>
              <a:defRPr/>
            </a:pPr>
            <a:endParaRPr lang="en-US" altLang="ko-KR" dirty="0" smtClean="0"/>
          </a:p>
          <a:p>
            <a:pPr eaLnBrk="1" hangingPunct="1">
              <a:buFont typeface="Wingdings 2" pitchFamily="18" charset="2"/>
              <a:buNone/>
              <a:defRPr/>
            </a:pPr>
            <a:endParaRPr lang="ko-KR" altLang="ko-KR" dirty="0" smtClean="0"/>
          </a:p>
          <a:p>
            <a:pPr eaLnBrk="1" hangingPunct="1">
              <a:buFont typeface="Wingdings 2" pitchFamily="18" charset="2"/>
              <a:buNone/>
              <a:defRPr/>
            </a:pPr>
            <a:endParaRPr lang="ko-KR" altLang="en-US" dirty="0" smtClean="0"/>
          </a:p>
        </p:txBody>
      </p:sp>
    </p:spTree>
    <p:extLst>
      <p:ext uri="{BB962C8B-B14F-4D97-AF65-F5344CB8AC3E}">
        <p14:creationId xmlns:p14="http://schemas.microsoft.com/office/powerpoint/2010/main" val="670020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내용 개체 틀 2"/>
          <p:cNvSpPr>
            <a:spLocks noGrp="1"/>
          </p:cNvSpPr>
          <p:nvPr>
            <p:ph idx="1"/>
          </p:nvPr>
        </p:nvSpPr>
        <p:spPr>
          <a:xfrm>
            <a:off x="457200" y="404813"/>
            <a:ext cx="8229600" cy="5721350"/>
          </a:xfrm>
        </p:spPr>
        <p:txBody>
          <a:bodyPr/>
          <a:lstStyle/>
          <a:p>
            <a:pPr>
              <a:buFont typeface="Wingdings 2" pitchFamily="18" charset="2"/>
              <a:buNone/>
            </a:pPr>
            <a:r>
              <a:rPr lang="en-US" altLang="ko-KR" sz="4400" dirty="0" smtClean="0">
                <a:latin typeface="Monotype Corsiva" pitchFamily="66" charset="0"/>
              </a:rPr>
              <a:t>Q: How do you perceive yourself?</a:t>
            </a:r>
          </a:p>
          <a:p>
            <a:pPr>
              <a:buFont typeface="Wingdings 2" pitchFamily="18" charset="2"/>
              <a:buNone/>
            </a:pPr>
            <a:endParaRPr lang="en-US" altLang="ko-KR" sz="4400" dirty="0" smtClean="0">
              <a:latin typeface="Monotype Corsiva" pitchFamily="66" charset="0"/>
            </a:endParaRPr>
          </a:p>
          <a:p>
            <a:pPr>
              <a:buFont typeface="Wingdings" pitchFamily="2" charset="2"/>
              <a:buChar char="Ø"/>
            </a:pPr>
            <a:r>
              <a:rPr lang="en-US" altLang="ko-KR" sz="4400" dirty="0" smtClean="0">
                <a:solidFill>
                  <a:srgbClr val="0070C0"/>
                </a:solidFill>
                <a:latin typeface="Monotype Corsiva" pitchFamily="66" charset="0"/>
              </a:rPr>
              <a:t>Me/I</a:t>
            </a:r>
          </a:p>
          <a:p>
            <a:pPr>
              <a:buFont typeface="Wingdings 2" pitchFamily="18" charset="2"/>
              <a:buNone/>
            </a:pPr>
            <a:r>
              <a:rPr lang="en-US" altLang="ko-KR" sz="4400" dirty="0" smtClean="0">
                <a:latin typeface="Monotype Corsiva" pitchFamily="66" charset="0"/>
              </a:rPr>
              <a:t>    </a:t>
            </a:r>
            <a:r>
              <a:rPr lang="en-US" altLang="ko-KR" sz="2400" dirty="0" smtClean="0">
                <a:latin typeface="Monotype Corsiva" pitchFamily="66" charset="0"/>
              </a:rPr>
              <a:t>(Individual person with personal goals, rights, interests, and desires)</a:t>
            </a:r>
          </a:p>
          <a:p>
            <a:pPr>
              <a:buFont typeface="Wingdings 2" pitchFamily="18" charset="2"/>
              <a:buNone/>
            </a:pPr>
            <a:endParaRPr lang="en-US" altLang="ko-KR" sz="4400" dirty="0" smtClean="0">
              <a:latin typeface="Monotype Corsiva" pitchFamily="66" charset="0"/>
            </a:endParaRPr>
          </a:p>
          <a:p>
            <a:pPr>
              <a:buFont typeface="Wingdings" pitchFamily="2" charset="2"/>
              <a:buChar char="Ø"/>
            </a:pPr>
            <a:r>
              <a:rPr lang="en-US" altLang="ko-KR" sz="4400" dirty="0" smtClean="0">
                <a:solidFill>
                  <a:srgbClr val="FF0000"/>
                </a:solidFill>
                <a:latin typeface="Monotype Corsiva" pitchFamily="66" charset="0"/>
              </a:rPr>
              <a:t>A member of a group</a:t>
            </a:r>
            <a:endParaRPr lang="ko-KR" altLang="en-US" sz="4400" dirty="0" smtClean="0">
              <a:solidFill>
                <a:srgbClr val="FF0000"/>
              </a:solidFill>
              <a:latin typeface="Monotype Corsiva" pitchFamily="66" charset="0"/>
            </a:endParaRPr>
          </a:p>
        </p:txBody>
      </p:sp>
    </p:spTree>
    <p:extLst>
      <p:ext uri="{BB962C8B-B14F-4D97-AF65-F5344CB8AC3E}">
        <p14:creationId xmlns:p14="http://schemas.microsoft.com/office/powerpoint/2010/main" val="305955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내용 개체 틀 2"/>
          <p:cNvSpPr>
            <a:spLocks noGrp="1"/>
          </p:cNvSpPr>
          <p:nvPr>
            <p:ph idx="1"/>
          </p:nvPr>
        </p:nvSpPr>
        <p:spPr>
          <a:xfrm>
            <a:off x="457200" y="404813"/>
            <a:ext cx="8686800" cy="5721350"/>
          </a:xfrm>
        </p:spPr>
        <p:txBody>
          <a:bodyPr>
            <a:normAutofit lnSpcReduction="10000"/>
          </a:bodyPr>
          <a:lstStyle/>
          <a:p>
            <a:pPr>
              <a:buFont typeface="Wingdings 2" pitchFamily="18" charset="2"/>
              <a:buNone/>
            </a:pPr>
            <a:endParaRPr lang="en-US" altLang="ko-KR" sz="2800" dirty="0" smtClean="0"/>
          </a:p>
          <a:p>
            <a:pPr algn="just">
              <a:buFont typeface="Wingdings" pitchFamily="2" charset="2"/>
              <a:buChar char="Ø"/>
            </a:pPr>
            <a:r>
              <a:rPr lang="en-US" altLang="ko-KR" sz="2800" dirty="0" smtClean="0">
                <a:latin typeface="Monotype Corsiva" pitchFamily="66" charset="0"/>
              </a:rPr>
              <a:t>The United States and Western Europe</a:t>
            </a:r>
          </a:p>
          <a:p>
            <a:pPr algn="just">
              <a:buFont typeface="Wingdings" pitchFamily="2" charset="2"/>
              <a:buChar char="Ø"/>
            </a:pPr>
            <a:r>
              <a:rPr lang="en-US" altLang="ko-KR" sz="2800" dirty="0" smtClean="0">
                <a:latin typeface="Monotype Corsiva" pitchFamily="66" charset="0"/>
              </a:rPr>
              <a:t>China, Korea, and Japan</a:t>
            </a:r>
          </a:p>
          <a:p>
            <a:pPr algn="just">
              <a:buFont typeface="Wingdings" pitchFamily="2" charset="2"/>
              <a:buChar char="Ø"/>
            </a:pPr>
            <a:endParaRPr lang="en-US" altLang="ko-KR" sz="2800" dirty="0" smtClean="0">
              <a:latin typeface="Monotype Corsiva" pitchFamily="66" charset="0"/>
            </a:endParaRPr>
          </a:p>
          <a:p>
            <a:pPr algn="just">
              <a:buFont typeface="Wingdings" pitchFamily="2" charset="2"/>
              <a:buChar char="Ø"/>
            </a:pPr>
            <a:r>
              <a:rPr lang="en-US" altLang="ko-KR" sz="2800" dirty="0" smtClean="0">
                <a:latin typeface="Monotype Corsiva" pitchFamily="66" charset="0"/>
              </a:rPr>
              <a:t>Emphasize personal achievement at the expense of group goals</a:t>
            </a:r>
          </a:p>
          <a:p>
            <a:pPr algn="just">
              <a:buFont typeface="Wingdings" pitchFamily="2" charset="2"/>
              <a:buChar char="Ø"/>
            </a:pPr>
            <a:r>
              <a:rPr lang="en-US" altLang="ko-KR" sz="2800" dirty="0" smtClean="0">
                <a:latin typeface="Monotype Corsiva" pitchFamily="66" charset="0"/>
              </a:rPr>
              <a:t>Emphasize family and work group goals. </a:t>
            </a:r>
          </a:p>
          <a:p>
            <a:pPr algn="just">
              <a:buFont typeface="Wingdings" pitchFamily="2" charset="2"/>
              <a:buChar char="Ø"/>
            </a:pPr>
            <a:endParaRPr lang="en-US" altLang="ko-KR" sz="2800" dirty="0" smtClean="0">
              <a:latin typeface="Monotype Corsiva" pitchFamily="66" charset="0"/>
            </a:endParaRPr>
          </a:p>
          <a:p>
            <a:pPr algn="just">
              <a:buFont typeface="Wingdings" pitchFamily="2" charset="2"/>
              <a:buChar char="Ø"/>
            </a:pPr>
            <a:r>
              <a:rPr lang="en-US" altLang="ko-KR" sz="2800" dirty="0" smtClean="0">
                <a:latin typeface="Monotype Corsiva" pitchFamily="66" charset="0"/>
              </a:rPr>
              <a:t>A strong sense of competition and susceptible to loneliness</a:t>
            </a:r>
          </a:p>
          <a:p>
            <a:pPr algn="just">
              <a:buFont typeface="Wingdings" pitchFamily="2" charset="2"/>
              <a:buChar char="Ø"/>
            </a:pPr>
            <a:r>
              <a:rPr lang="en-US" altLang="ko-KR" sz="2800" dirty="0" smtClean="0">
                <a:latin typeface="Monotype Corsiva" pitchFamily="66" charset="0"/>
              </a:rPr>
              <a:t>A strong fear of rejection. </a:t>
            </a:r>
          </a:p>
          <a:p>
            <a:pPr>
              <a:buFont typeface="Wingdings 2" pitchFamily="18" charset="2"/>
              <a:buNone/>
            </a:pPr>
            <a:endParaRPr lang="en-US" altLang="ko-KR" sz="2800" dirty="0" smtClean="0"/>
          </a:p>
          <a:p>
            <a:pPr>
              <a:buFont typeface="Wingdings 2" pitchFamily="18" charset="2"/>
              <a:buNone/>
            </a:pPr>
            <a:endParaRPr lang="en-US" altLang="ko-KR" sz="2800" dirty="0" smtClean="0"/>
          </a:p>
          <a:p>
            <a:pPr>
              <a:buFont typeface="Wingdings 2" pitchFamily="18" charset="2"/>
              <a:buNone/>
            </a:pPr>
            <a:r>
              <a:rPr lang="en-US" altLang="ko-KR" sz="2800" dirty="0" smtClean="0"/>
              <a:t>, </a:t>
            </a:r>
          </a:p>
          <a:p>
            <a:pPr>
              <a:buFont typeface="Wingdings 2" pitchFamily="18" charset="2"/>
              <a:buNone/>
            </a:pPr>
            <a:endParaRPr lang="ko-KR" altLang="en-US" sz="2800" dirty="0" smtClean="0"/>
          </a:p>
        </p:txBody>
      </p:sp>
    </p:spTree>
    <p:extLst>
      <p:ext uri="{BB962C8B-B14F-4D97-AF65-F5344CB8AC3E}">
        <p14:creationId xmlns:p14="http://schemas.microsoft.com/office/powerpoint/2010/main" val="416017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내용 개체 틀 2"/>
          <p:cNvSpPr>
            <a:spLocks noGrp="1"/>
          </p:cNvSpPr>
          <p:nvPr>
            <p:ph idx="1"/>
          </p:nvPr>
        </p:nvSpPr>
        <p:spPr>
          <a:xfrm>
            <a:off x="457200" y="404813"/>
            <a:ext cx="8686800" cy="5721350"/>
          </a:xfrm>
        </p:spPr>
        <p:txBody>
          <a:bodyPr>
            <a:normAutofit lnSpcReduction="10000"/>
          </a:bodyPr>
          <a:lstStyle/>
          <a:p>
            <a:pPr>
              <a:buFont typeface="Wingdings 2" pitchFamily="18" charset="2"/>
              <a:buNone/>
            </a:pPr>
            <a:endParaRPr lang="en-US" altLang="ko-KR" sz="2800" dirty="0" smtClean="0"/>
          </a:p>
          <a:p>
            <a:pPr algn="just">
              <a:buFont typeface="Wingdings" pitchFamily="2" charset="2"/>
              <a:buChar char="Ø"/>
            </a:pPr>
            <a:r>
              <a:rPr lang="en-US" altLang="ko-KR" sz="2800" dirty="0" smtClean="0">
                <a:solidFill>
                  <a:srgbClr val="0070C0"/>
                </a:solidFill>
                <a:latin typeface="Monotype Corsiva" pitchFamily="66" charset="0"/>
              </a:rPr>
              <a:t>The United States and Western Europe</a:t>
            </a:r>
          </a:p>
          <a:p>
            <a:pPr algn="just">
              <a:buFont typeface="Wingdings" pitchFamily="2" charset="2"/>
              <a:buChar char="Ø"/>
            </a:pPr>
            <a:r>
              <a:rPr lang="en-US" altLang="ko-KR" sz="2800" dirty="0" smtClean="0">
                <a:solidFill>
                  <a:srgbClr val="FF0000"/>
                </a:solidFill>
                <a:latin typeface="Monotype Corsiva" pitchFamily="66" charset="0"/>
              </a:rPr>
              <a:t>China, Korea, and Japan</a:t>
            </a:r>
          </a:p>
          <a:p>
            <a:pPr algn="just">
              <a:buFont typeface="Wingdings" pitchFamily="2" charset="2"/>
              <a:buChar char="Ø"/>
            </a:pPr>
            <a:endParaRPr lang="en-US" altLang="ko-KR" sz="2800" dirty="0" smtClean="0">
              <a:latin typeface="Monotype Corsiva" pitchFamily="66" charset="0"/>
            </a:endParaRPr>
          </a:p>
          <a:p>
            <a:pPr algn="just">
              <a:buFont typeface="Wingdings" pitchFamily="2" charset="2"/>
              <a:buChar char="Ø"/>
            </a:pPr>
            <a:r>
              <a:rPr lang="en-US" altLang="ko-KR" sz="2800" dirty="0" smtClean="0">
                <a:solidFill>
                  <a:srgbClr val="0070C0"/>
                </a:solidFill>
                <a:latin typeface="Monotype Corsiva" pitchFamily="66" charset="0"/>
              </a:rPr>
              <a:t>Emphasize personal achievement at the expense of group goals</a:t>
            </a:r>
          </a:p>
          <a:p>
            <a:pPr algn="just">
              <a:buFont typeface="Wingdings" pitchFamily="2" charset="2"/>
              <a:buChar char="Ø"/>
            </a:pPr>
            <a:r>
              <a:rPr lang="en-US" altLang="ko-KR" sz="2800" dirty="0" smtClean="0">
                <a:solidFill>
                  <a:srgbClr val="FF0000"/>
                </a:solidFill>
                <a:latin typeface="Monotype Corsiva" pitchFamily="66" charset="0"/>
              </a:rPr>
              <a:t>Emphasize family and work group goals. </a:t>
            </a:r>
          </a:p>
          <a:p>
            <a:pPr algn="just">
              <a:buFont typeface="Wingdings" pitchFamily="2" charset="2"/>
              <a:buChar char="Ø"/>
            </a:pPr>
            <a:endParaRPr lang="en-US" altLang="ko-KR" sz="2800" dirty="0" smtClean="0">
              <a:latin typeface="Monotype Corsiva" pitchFamily="66" charset="0"/>
            </a:endParaRPr>
          </a:p>
          <a:p>
            <a:pPr algn="just">
              <a:buFont typeface="Wingdings" pitchFamily="2" charset="2"/>
              <a:buChar char="Ø"/>
            </a:pPr>
            <a:r>
              <a:rPr lang="en-US" altLang="ko-KR" sz="2800" dirty="0" smtClean="0">
                <a:solidFill>
                  <a:srgbClr val="0070C0"/>
                </a:solidFill>
                <a:latin typeface="Monotype Corsiva" pitchFamily="66" charset="0"/>
              </a:rPr>
              <a:t>A strong sense of competition and susceptible to loneliness</a:t>
            </a:r>
          </a:p>
          <a:p>
            <a:pPr algn="just">
              <a:buFont typeface="Wingdings" pitchFamily="2" charset="2"/>
              <a:buChar char="Ø"/>
            </a:pPr>
            <a:r>
              <a:rPr lang="en-US" altLang="ko-KR" sz="2800" dirty="0" smtClean="0">
                <a:solidFill>
                  <a:srgbClr val="FF0000"/>
                </a:solidFill>
                <a:latin typeface="Monotype Corsiva" pitchFamily="66" charset="0"/>
              </a:rPr>
              <a:t>A strong fear of rejection. </a:t>
            </a:r>
          </a:p>
          <a:p>
            <a:pPr>
              <a:buFont typeface="Wingdings 2" pitchFamily="18" charset="2"/>
              <a:buNone/>
            </a:pPr>
            <a:endParaRPr lang="en-US" altLang="ko-KR" sz="2800" dirty="0" smtClean="0"/>
          </a:p>
          <a:p>
            <a:pPr>
              <a:buFont typeface="Wingdings 2" pitchFamily="18" charset="2"/>
              <a:buNone/>
            </a:pPr>
            <a:endParaRPr lang="en-US" altLang="ko-KR" sz="2800" dirty="0" smtClean="0"/>
          </a:p>
          <a:p>
            <a:pPr>
              <a:buFont typeface="Wingdings 2" pitchFamily="18" charset="2"/>
              <a:buNone/>
            </a:pPr>
            <a:r>
              <a:rPr lang="en-US" altLang="ko-KR" sz="2800" dirty="0" smtClean="0"/>
              <a:t>, </a:t>
            </a:r>
          </a:p>
          <a:p>
            <a:pPr>
              <a:buFont typeface="Wingdings 2" pitchFamily="18" charset="2"/>
              <a:buNone/>
            </a:pPr>
            <a:endParaRPr lang="ko-KR" altLang="en-US" sz="2800" dirty="0" smtClean="0"/>
          </a:p>
        </p:txBody>
      </p:sp>
    </p:spTree>
    <p:extLst>
      <p:ext uri="{BB962C8B-B14F-4D97-AF65-F5344CB8AC3E}">
        <p14:creationId xmlns:p14="http://schemas.microsoft.com/office/powerpoint/2010/main" val="318962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07504" y="233363"/>
            <a:ext cx="8928992" cy="6363989"/>
          </a:xfrm>
        </p:spPr>
        <p:txBody>
          <a:bodyPr>
            <a:normAutofit lnSpcReduction="10000"/>
          </a:bodyPr>
          <a:lstStyle/>
          <a:p>
            <a:pPr marL="457200" indent="-457200">
              <a:buFont typeface="Wingdings 2" pitchFamily="18" charset="2"/>
              <a:buNone/>
              <a:defRPr/>
            </a:pPr>
            <a:r>
              <a:rPr lang="en-US" altLang="ko-KR" sz="2200" dirty="0" smtClean="0"/>
              <a:t>Which of the followings can you observe in the </a:t>
            </a:r>
            <a:r>
              <a:rPr lang="en-US" altLang="ko-KR" sz="2400" b="1" dirty="0" smtClean="0">
                <a:solidFill>
                  <a:srgbClr val="0070C0"/>
                </a:solidFill>
                <a:effectLst>
                  <a:outerShdw blurRad="38100" dist="38100" dir="2700000" algn="tl">
                    <a:srgbClr val="000000">
                      <a:alpha val="43137"/>
                    </a:srgbClr>
                  </a:outerShdw>
                </a:effectLst>
                <a:latin typeface="Monotype Corsiva" pitchFamily="66" charset="0"/>
              </a:rPr>
              <a:t>individualistic</a:t>
            </a:r>
            <a:r>
              <a:rPr lang="en-US" altLang="ko-KR" sz="2400" dirty="0" smtClean="0">
                <a:latin typeface="Monotype Corsiva" pitchFamily="66" charset="0"/>
              </a:rPr>
              <a:t>  cultures?</a:t>
            </a:r>
          </a:p>
          <a:p>
            <a:pPr marL="457200" indent="-457200">
              <a:buFont typeface="Wingdings 2" pitchFamily="18" charset="2"/>
              <a:buNone/>
              <a:defRPr/>
            </a:pPr>
            <a:endParaRPr lang="en-US" altLang="ko-KR" sz="2200" dirty="0" smtClean="0"/>
          </a:p>
          <a:p>
            <a:pPr marL="457200" indent="-457200">
              <a:buFont typeface="+mj-lt"/>
              <a:buAutoNum type="arabicPeriod"/>
              <a:defRPr/>
            </a:pPr>
            <a:endParaRPr lang="en-US" altLang="ko-KR" sz="100" dirty="0" smtClean="0"/>
          </a:p>
          <a:p>
            <a:pPr marL="457200" indent="-457200">
              <a:buFont typeface="+mj-lt"/>
              <a:buAutoNum type="arabicPeriod"/>
              <a:defRPr/>
            </a:pPr>
            <a:r>
              <a:rPr lang="en-US" altLang="ko-KR" sz="2100" dirty="0" smtClean="0"/>
              <a:t>Self-reliance</a:t>
            </a:r>
          </a:p>
          <a:p>
            <a:pPr marL="457200" indent="-457200">
              <a:buFont typeface="+mj-lt"/>
              <a:buAutoNum type="arabicPeriod"/>
              <a:defRPr/>
            </a:pPr>
            <a:r>
              <a:rPr lang="en-US" altLang="ko-KR" sz="2100" dirty="0" smtClean="0"/>
              <a:t>Interlocking social relationship</a:t>
            </a:r>
          </a:p>
          <a:p>
            <a:pPr marL="457200" indent="-457200">
              <a:buFont typeface="+mj-lt"/>
              <a:buAutoNum type="arabicPeriod"/>
              <a:defRPr/>
            </a:pPr>
            <a:r>
              <a:rPr lang="en-US" altLang="ko-KR" sz="2100" dirty="0" smtClean="0"/>
              <a:t>Self-expression</a:t>
            </a:r>
          </a:p>
          <a:p>
            <a:pPr marL="457200" indent="-457200">
              <a:buFont typeface="+mj-lt"/>
              <a:buAutoNum type="arabicPeriod"/>
              <a:defRPr/>
            </a:pPr>
            <a:r>
              <a:rPr lang="en-US" altLang="ko-KR" sz="2100" dirty="0" smtClean="0"/>
              <a:t>Competition between groups</a:t>
            </a:r>
          </a:p>
          <a:p>
            <a:pPr marL="457200" indent="-457200">
              <a:buFont typeface="+mj-lt"/>
              <a:buAutoNum type="arabicPeriod"/>
              <a:defRPr/>
            </a:pPr>
            <a:r>
              <a:rPr lang="en-US" altLang="ko-KR" sz="2100" dirty="0" smtClean="0"/>
              <a:t>Independence at a young age</a:t>
            </a:r>
          </a:p>
          <a:p>
            <a:pPr marL="457200" indent="-457200">
              <a:buFont typeface="+mj-lt"/>
              <a:buAutoNum type="arabicPeriod"/>
              <a:defRPr/>
            </a:pPr>
            <a:r>
              <a:rPr lang="en-US" altLang="ko-KR" sz="2100" dirty="0" smtClean="0"/>
              <a:t>Plagiarism</a:t>
            </a:r>
          </a:p>
          <a:p>
            <a:pPr marL="457200" indent="-457200">
              <a:buFont typeface="+mj-lt"/>
              <a:buAutoNum type="arabicPeriod"/>
              <a:defRPr/>
            </a:pPr>
            <a:r>
              <a:rPr lang="en-US" altLang="ko-KR" sz="2100" dirty="0" smtClean="0"/>
              <a:t>Being overly interdependent means ‘weak’</a:t>
            </a:r>
          </a:p>
          <a:p>
            <a:pPr marL="457200" indent="-457200">
              <a:buFont typeface="+mj-lt"/>
              <a:buAutoNum type="arabicPeriod"/>
              <a:defRPr/>
            </a:pPr>
            <a:r>
              <a:rPr lang="en-US" altLang="ko-KR" sz="2100" dirty="0" smtClean="0"/>
              <a:t>Reciprocal obligation/responsibility</a:t>
            </a:r>
          </a:p>
          <a:p>
            <a:pPr marL="457200" indent="-457200">
              <a:buFont typeface="+mj-lt"/>
              <a:buAutoNum type="arabicPeriod"/>
              <a:defRPr/>
            </a:pPr>
            <a:r>
              <a:rPr lang="en-US" altLang="ko-KR" sz="2100" dirty="0" smtClean="0"/>
              <a:t>Interdependence </a:t>
            </a:r>
          </a:p>
          <a:p>
            <a:pPr marL="457200" indent="-457200">
              <a:buFont typeface="+mj-lt"/>
              <a:buAutoNum type="arabicPeriod"/>
              <a:defRPr/>
            </a:pPr>
            <a:r>
              <a:rPr lang="en-US" altLang="ko-KR" sz="2100" dirty="0" smtClean="0"/>
              <a:t>Critical thinking</a:t>
            </a:r>
          </a:p>
          <a:p>
            <a:pPr marL="457200" indent="-457200">
              <a:buFont typeface="+mj-lt"/>
              <a:buAutoNum type="arabicPeriod"/>
              <a:defRPr/>
            </a:pPr>
            <a:r>
              <a:rPr lang="en-US" altLang="ko-KR" sz="2100" dirty="0" smtClean="0"/>
              <a:t>Personal achievement /satisfaction</a:t>
            </a:r>
          </a:p>
          <a:p>
            <a:pPr marL="457200" indent="-457200">
              <a:buFont typeface="+mj-lt"/>
              <a:buAutoNum type="arabicPeriod"/>
              <a:defRPr/>
            </a:pPr>
            <a:r>
              <a:rPr lang="en-US" altLang="ko-KR" sz="2100" dirty="0" smtClean="0"/>
              <a:t>Respect for authority/ hierarchical roles</a:t>
            </a:r>
          </a:p>
          <a:p>
            <a:pPr marL="457200" indent="-457200">
              <a:buFont typeface="+mj-lt"/>
              <a:buAutoNum type="arabicPeriod"/>
              <a:defRPr/>
            </a:pPr>
            <a:r>
              <a:rPr lang="en-US" altLang="ko-KR" sz="2100" dirty="0" smtClean="0"/>
              <a:t>Group consensus</a:t>
            </a:r>
          </a:p>
          <a:p>
            <a:pPr marL="457200" indent="-457200">
              <a:buFont typeface="+mj-lt"/>
              <a:buAutoNum type="arabicPeriod"/>
              <a:defRPr/>
            </a:pPr>
            <a:r>
              <a:rPr lang="en-US" altLang="ko-KR" sz="2100" dirty="0" smtClean="0"/>
              <a:t>Individual growth</a:t>
            </a:r>
          </a:p>
          <a:p>
            <a:pPr marL="457200" indent="-457200">
              <a:buFont typeface="+mj-lt"/>
              <a:buAutoNum type="arabicPeriod"/>
              <a:defRPr/>
            </a:pPr>
            <a:r>
              <a:rPr lang="en-US" altLang="ko-KR" sz="2100" dirty="0" smtClean="0"/>
              <a:t>Face</a:t>
            </a:r>
            <a:endParaRPr lang="ko-KR" altLang="ko-KR" sz="2400" dirty="0" smtClean="0">
              <a:latin typeface="Times New Roman" pitchFamily="18" charset="0"/>
              <a:cs typeface="Times New Roman" pitchFamily="18" charset="0"/>
            </a:endParaRPr>
          </a:p>
          <a:p>
            <a:pPr>
              <a:buFont typeface="Wingdings 2" pitchFamily="18" charset="2"/>
              <a:buNone/>
              <a:defRPr/>
            </a:pPr>
            <a:endParaRPr lang="en-US" altLang="ko-KR" sz="2400" dirty="0" smtClean="0"/>
          </a:p>
          <a:p>
            <a:pPr>
              <a:buFont typeface="Wingdings 2" pitchFamily="18" charset="2"/>
              <a:buNone/>
              <a:defRPr/>
            </a:pPr>
            <a:endParaRPr lang="en-US" altLang="ko-KR" sz="2400" dirty="0" smtClean="0"/>
          </a:p>
          <a:p>
            <a:pPr>
              <a:buFont typeface="Wingdings 2" pitchFamily="18" charset="2"/>
              <a:buNone/>
              <a:defRPr/>
            </a:pPr>
            <a:endParaRPr lang="en-US" altLang="ko-KR" sz="2400" dirty="0" smtClean="0"/>
          </a:p>
          <a:p>
            <a:pPr>
              <a:buFont typeface="Wingdings 2" pitchFamily="18" charset="2"/>
              <a:buNone/>
              <a:defRPr/>
            </a:pPr>
            <a:endParaRPr lang="en-US" altLang="ko-KR" sz="2800" dirty="0" smtClean="0"/>
          </a:p>
          <a:p>
            <a:pPr>
              <a:buFont typeface="Wingdings 2" pitchFamily="18" charset="2"/>
              <a:buNone/>
              <a:defRPr/>
            </a:pPr>
            <a:endParaRPr lang="en-US" altLang="ko-KR" sz="2800" dirty="0" smtClean="0"/>
          </a:p>
          <a:p>
            <a:pPr>
              <a:buFont typeface="Wingdings 2" pitchFamily="18" charset="2"/>
              <a:buNone/>
              <a:defRPr/>
            </a:pPr>
            <a:endParaRPr lang="en-US" altLang="ko-KR" sz="2800" dirty="0" smtClean="0"/>
          </a:p>
        </p:txBody>
      </p:sp>
    </p:spTree>
    <p:extLst>
      <p:ext uri="{BB962C8B-B14F-4D97-AF65-F5344CB8AC3E}">
        <p14:creationId xmlns:p14="http://schemas.microsoft.com/office/powerpoint/2010/main" val="111337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내용 개체 틀 2"/>
          <p:cNvSpPr>
            <a:spLocks noGrp="1"/>
          </p:cNvSpPr>
          <p:nvPr>
            <p:ph idx="1"/>
          </p:nvPr>
        </p:nvSpPr>
        <p:spPr>
          <a:xfrm>
            <a:off x="457200" y="260649"/>
            <a:ext cx="8229600" cy="6048672"/>
          </a:xfrm>
        </p:spPr>
        <p:txBody>
          <a:bodyPr>
            <a:normAutofit fontScale="92500" lnSpcReduction="10000"/>
          </a:bodyPr>
          <a:lstStyle/>
          <a:p>
            <a:pPr>
              <a:buFont typeface="Wingdings" panose="05000000000000000000" pitchFamily="2" charset="2"/>
              <a:buChar char="Ø"/>
            </a:pPr>
            <a:r>
              <a:rPr lang="en-US" altLang="ko-KR" sz="2300" b="1" dirty="0" smtClean="0">
                <a:solidFill>
                  <a:srgbClr val="0070C0"/>
                </a:solidFill>
              </a:rPr>
              <a:t>Self-reliance</a:t>
            </a:r>
          </a:p>
          <a:p>
            <a:pPr>
              <a:buFont typeface="Wingdings" panose="05000000000000000000" pitchFamily="2" charset="2"/>
              <a:buChar char="Ø"/>
            </a:pPr>
            <a:r>
              <a:rPr lang="en-US" altLang="ko-KR" sz="2300" b="1" dirty="0" smtClean="0">
                <a:solidFill>
                  <a:srgbClr val="0070C0"/>
                </a:solidFill>
              </a:rPr>
              <a:t>Individual growth</a:t>
            </a:r>
          </a:p>
          <a:p>
            <a:pPr>
              <a:buFont typeface="Wingdings" panose="05000000000000000000" pitchFamily="2" charset="2"/>
              <a:buChar char="Ø"/>
            </a:pPr>
            <a:r>
              <a:rPr lang="en-US" altLang="ko-KR" sz="2300" b="1" dirty="0" smtClean="0">
                <a:solidFill>
                  <a:srgbClr val="0070C0"/>
                </a:solidFill>
              </a:rPr>
              <a:t>Personal achievement /satisfaction</a:t>
            </a:r>
          </a:p>
          <a:p>
            <a:pPr>
              <a:buFont typeface="Wingdings" panose="05000000000000000000" pitchFamily="2" charset="2"/>
              <a:buChar char="Ø"/>
            </a:pPr>
            <a:r>
              <a:rPr lang="en-US" altLang="ko-KR" sz="2300" b="1" dirty="0" smtClean="0">
                <a:solidFill>
                  <a:srgbClr val="0070C0"/>
                </a:solidFill>
              </a:rPr>
              <a:t>Self-expression</a:t>
            </a:r>
          </a:p>
          <a:p>
            <a:pPr>
              <a:buFont typeface="Wingdings" panose="05000000000000000000" pitchFamily="2" charset="2"/>
              <a:buChar char="Ø"/>
            </a:pPr>
            <a:r>
              <a:rPr lang="en-US" altLang="ko-KR" sz="2300" b="1" dirty="0" smtClean="0">
                <a:solidFill>
                  <a:srgbClr val="0070C0"/>
                </a:solidFill>
              </a:rPr>
              <a:t>Critical thinking</a:t>
            </a:r>
          </a:p>
          <a:p>
            <a:pPr>
              <a:buFont typeface="Wingdings" panose="05000000000000000000" pitchFamily="2" charset="2"/>
              <a:buChar char="Ø"/>
            </a:pPr>
            <a:r>
              <a:rPr lang="en-US" altLang="ko-KR" sz="2300" b="1" dirty="0" smtClean="0">
                <a:solidFill>
                  <a:srgbClr val="0070C0"/>
                </a:solidFill>
              </a:rPr>
              <a:t>Independence at a young age</a:t>
            </a:r>
          </a:p>
          <a:p>
            <a:pPr>
              <a:buFont typeface="Wingdings" panose="05000000000000000000" pitchFamily="2" charset="2"/>
              <a:buChar char="Ø"/>
            </a:pPr>
            <a:r>
              <a:rPr lang="en-US" altLang="ko-KR" sz="2300" b="1" dirty="0" smtClean="0">
                <a:solidFill>
                  <a:srgbClr val="0070C0"/>
                </a:solidFill>
              </a:rPr>
              <a:t>plagiarism</a:t>
            </a:r>
          </a:p>
          <a:p>
            <a:pPr>
              <a:buFont typeface="Wingdings" panose="05000000000000000000" pitchFamily="2" charset="2"/>
              <a:buChar char="Ø"/>
            </a:pPr>
            <a:r>
              <a:rPr lang="en-US" altLang="ko-KR" sz="2300" b="1" dirty="0" smtClean="0">
                <a:solidFill>
                  <a:srgbClr val="0070C0"/>
                </a:solidFill>
              </a:rPr>
              <a:t>being overly interdependent means ‘weak’</a:t>
            </a:r>
          </a:p>
          <a:p>
            <a:pPr>
              <a:buFont typeface="Wingdings" panose="05000000000000000000" pitchFamily="2" charset="2"/>
              <a:buChar char="Ø"/>
            </a:pPr>
            <a:r>
              <a:rPr lang="en-US" altLang="ko-KR" sz="2300" b="1" dirty="0" smtClean="0">
                <a:solidFill>
                  <a:srgbClr val="0070C0"/>
                </a:solidFill>
              </a:rPr>
              <a:t>Competition between individuals</a:t>
            </a:r>
          </a:p>
          <a:p>
            <a:pPr>
              <a:buFont typeface="Wingdings" panose="05000000000000000000" pitchFamily="2" charset="2"/>
              <a:buChar char="Ø"/>
            </a:pPr>
            <a:r>
              <a:rPr lang="en-US" altLang="ko-KR" sz="2300" dirty="0" smtClean="0">
                <a:solidFill>
                  <a:srgbClr val="FF0000"/>
                </a:solidFill>
              </a:rPr>
              <a:t>Interlocking social relationship</a:t>
            </a:r>
          </a:p>
          <a:p>
            <a:pPr>
              <a:buFont typeface="Wingdings" panose="05000000000000000000" pitchFamily="2" charset="2"/>
              <a:buChar char="Ø"/>
            </a:pPr>
            <a:r>
              <a:rPr lang="en-US" altLang="ko-KR" sz="2300" dirty="0" smtClean="0">
                <a:solidFill>
                  <a:srgbClr val="FF0000"/>
                </a:solidFill>
              </a:rPr>
              <a:t>Reciprocal obligation/responsibility</a:t>
            </a:r>
          </a:p>
          <a:p>
            <a:pPr>
              <a:buFont typeface="Wingdings" panose="05000000000000000000" pitchFamily="2" charset="2"/>
              <a:buChar char="Ø"/>
            </a:pPr>
            <a:r>
              <a:rPr lang="en-US" altLang="ko-KR" sz="2300" dirty="0" smtClean="0">
                <a:solidFill>
                  <a:srgbClr val="FF0000"/>
                </a:solidFill>
              </a:rPr>
              <a:t>Interdependence </a:t>
            </a:r>
          </a:p>
          <a:p>
            <a:pPr>
              <a:buFont typeface="Wingdings" panose="05000000000000000000" pitchFamily="2" charset="2"/>
              <a:buChar char="Ø"/>
            </a:pPr>
            <a:r>
              <a:rPr lang="en-US" altLang="ko-KR" sz="2300" dirty="0" smtClean="0">
                <a:solidFill>
                  <a:srgbClr val="FF0000"/>
                </a:solidFill>
              </a:rPr>
              <a:t>Competition between groups</a:t>
            </a:r>
          </a:p>
          <a:p>
            <a:pPr>
              <a:buFont typeface="Wingdings" panose="05000000000000000000" pitchFamily="2" charset="2"/>
              <a:buChar char="Ø"/>
            </a:pPr>
            <a:r>
              <a:rPr lang="en-US" altLang="ko-KR" sz="2300" dirty="0" smtClean="0">
                <a:solidFill>
                  <a:srgbClr val="FF0000"/>
                </a:solidFill>
              </a:rPr>
              <a:t>Respect for authority/ hierarchical roles</a:t>
            </a:r>
          </a:p>
          <a:p>
            <a:pPr>
              <a:buFont typeface="Wingdings" panose="05000000000000000000" pitchFamily="2" charset="2"/>
              <a:buChar char="Ø"/>
            </a:pPr>
            <a:r>
              <a:rPr lang="en-US" altLang="ko-KR" sz="2300" dirty="0" smtClean="0">
                <a:solidFill>
                  <a:srgbClr val="FF0000"/>
                </a:solidFill>
              </a:rPr>
              <a:t>Group consensus</a:t>
            </a:r>
          </a:p>
          <a:p>
            <a:pPr>
              <a:buFont typeface="Wingdings" panose="05000000000000000000" pitchFamily="2" charset="2"/>
              <a:buChar char="Ø"/>
            </a:pPr>
            <a:r>
              <a:rPr lang="en-US" altLang="ko-KR" sz="2300" dirty="0" smtClean="0">
                <a:solidFill>
                  <a:srgbClr val="FF0000"/>
                </a:solidFill>
              </a:rPr>
              <a:t>face</a:t>
            </a:r>
          </a:p>
          <a:p>
            <a:pPr>
              <a:buFont typeface="Wingdings 2" pitchFamily="18" charset="2"/>
              <a:buNone/>
            </a:pPr>
            <a:r>
              <a:rPr lang="en-US" altLang="ko-KR" sz="2400" dirty="0" smtClean="0"/>
              <a:t> </a:t>
            </a:r>
            <a:endParaRPr lang="ko-KR" altLang="ko-KR" sz="2400" dirty="0" smtClean="0">
              <a:latin typeface="Times New Roman" pitchFamily="18" charset="0"/>
              <a:cs typeface="Times New Roman" pitchFamily="18" charset="0"/>
            </a:endParaRPr>
          </a:p>
          <a:p>
            <a:pPr>
              <a:buFont typeface="Wingdings 2" pitchFamily="18" charset="2"/>
              <a:buNone/>
            </a:pPr>
            <a:endParaRPr lang="en-US" altLang="ko-KR" sz="2400" dirty="0" smtClean="0"/>
          </a:p>
          <a:p>
            <a:pPr>
              <a:buFont typeface="Wingdings 2" pitchFamily="18" charset="2"/>
              <a:buNone/>
            </a:pPr>
            <a:endParaRPr lang="en-US" altLang="ko-KR" sz="2400" dirty="0" smtClean="0"/>
          </a:p>
          <a:p>
            <a:pPr>
              <a:buFont typeface="Wingdings 2" pitchFamily="18" charset="2"/>
              <a:buNone/>
            </a:pPr>
            <a:endParaRPr lang="en-US" altLang="ko-KR" sz="2400" dirty="0" smtClean="0"/>
          </a:p>
          <a:p>
            <a:pPr>
              <a:buFont typeface="Wingdings 2" pitchFamily="18" charset="2"/>
              <a:buNone/>
            </a:pPr>
            <a:endParaRPr lang="en-US" altLang="ko-KR" sz="2800" dirty="0" smtClean="0"/>
          </a:p>
          <a:p>
            <a:pPr>
              <a:buFont typeface="Wingdings 2" pitchFamily="18" charset="2"/>
              <a:buNone/>
            </a:pPr>
            <a:endParaRPr lang="en-US" altLang="ko-KR" sz="2800" dirty="0" smtClean="0"/>
          </a:p>
          <a:p>
            <a:pPr>
              <a:buFont typeface="Wingdings 2" pitchFamily="18" charset="2"/>
              <a:buNone/>
            </a:pPr>
            <a:endParaRPr lang="en-US" altLang="ko-KR" sz="2800" dirty="0" smtClean="0"/>
          </a:p>
        </p:txBody>
      </p:sp>
    </p:spTree>
    <p:extLst>
      <p:ext uri="{BB962C8B-B14F-4D97-AF65-F5344CB8AC3E}">
        <p14:creationId xmlns:p14="http://schemas.microsoft.com/office/powerpoint/2010/main" val="2215076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idx="1"/>
          </p:nvPr>
        </p:nvSpPr>
        <p:spPr>
          <a:xfrm>
            <a:off x="179512" y="333375"/>
            <a:ext cx="8712968" cy="6119813"/>
          </a:xfrm>
        </p:spPr>
        <p:txBody>
          <a:bodyPr rtlCol="0">
            <a:normAutofit/>
          </a:bodyPr>
          <a:lstStyle/>
          <a:p>
            <a:pPr marL="514350" indent="-514350">
              <a:buNone/>
              <a:defRPr/>
            </a:pPr>
            <a:r>
              <a:rPr lang="en-US" altLang="ko-KR" sz="2800" b="1" dirty="0" smtClean="0"/>
              <a:t>	              </a:t>
            </a:r>
            <a:r>
              <a:rPr lang="en-US" altLang="ko-KR" sz="2800" b="1" dirty="0" smtClean="0">
                <a:solidFill>
                  <a:srgbClr val="FF0000"/>
                </a:solidFill>
                <a:latin typeface="Monotype Corsiva" pitchFamily="66" charset="0"/>
              </a:rPr>
              <a:t>High</a:t>
            </a:r>
            <a:r>
              <a:rPr lang="en-US" altLang="ko-KR" sz="2800" b="1" dirty="0" smtClean="0">
                <a:latin typeface="Monotype Corsiva" pitchFamily="66" charset="0"/>
              </a:rPr>
              <a:t> </a:t>
            </a:r>
            <a:r>
              <a:rPr lang="en-US" altLang="ko-KR" sz="2800" b="1" dirty="0">
                <a:latin typeface="Monotype Corsiva" pitchFamily="66" charset="0"/>
              </a:rPr>
              <a:t>or </a:t>
            </a:r>
            <a:r>
              <a:rPr lang="en-US" altLang="ko-KR" sz="2800" b="1" dirty="0">
                <a:solidFill>
                  <a:srgbClr val="0070C0"/>
                </a:solidFill>
                <a:latin typeface="Monotype Corsiva" pitchFamily="66" charset="0"/>
              </a:rPr>
              <a:t>low</a:t>
            </a:r>
            <a:r>
              <a:rPr lang="en-US" altLang="ko-KR" sz="2800" b="1" dirty="0">
                <a:latin typeface="Monotype Corsiva" pitchFamily="66" charset="0"/>
              </a:rPr>
              <a:t> power distance?</a:t>
            </a:r>
          </a:p>
          <a:p>
            <a:pPr marL="514350" indent="-514350" eaLnBrk="1" fontAlgn="auto" hangingPunct="1">
              <a:spcAft>
                <a:spcPts val="0"/>
              </a:spcAft>
              <a:buFont typeface="Wingdings 2"/>
              <a:buNone/>
              <a:defRPr/>
            </a:pPr>
            <a:endParaRPr lang="en-US" altLang="ko-KR" sz="2800" dirty="0" smtClean="0">
              <a:latin typeface="Monotype Corsiva" pitchFamily="66" charset="0"/>
            </a:endParaRPr>
          </a:p>
          <a:p>
            <a:pPr marL="514350" indent="-514350" eaLnBrk="1" fontAlgn="auto" hangingPunct="1">
              <a:spcAft>
                <a:spcPts val="0"/>
              </a:spcAft>
              <a:buFont typeface="Wingdings 2"/>
              <a:buNone/>
              <a:defRPr/>
            </a:pPr>
            <a:r>
              <a:rPr lang="en-US" altLang="ko-KR" sz="2400" dirty="0" smtClean="0">
                <a:latin typeface="Monotype Corsiva" pitchFamily="66" charset="0"/>
              </a:rPr>
              <a:t>1. People are not viewed as equals, and everyone has a clearly defined or allocated place in the social hierarchy. </a:t>
            </a:r>
          </a:p>
          <a:p>
            <a:pPr marL="514350" indent="-514350" eaLnBrk="1" fontAlgn="auto" hangingPunct="1">
              <a:spcAft>
                <a:spcPts val="0"/>
              </a:spcAft>
              <a:buFont typeface="Wingdings 2"/>
              <a:buNone/>
              <a:defRPr/>
            </a:pPr>
            <a:endParaRPr lang="en-US" altLang="ko-KR" sz="2400" dirty="0" smtClean="0">
              <a:latin typeface="Monotype Corsiva" pitchFamily="66" charset="0"/>
            </a:endParaRPr>
          </a:p>
          <a:p>
            <a:pPr marL="514350" indent="-514350" eaLnBrk="1" fontAlgn="auto" hangingPunct="1">
              <a:spcAft>
                <a:spcPts val="0"/>
              </a:spcAft>
              <a:buFont typeface="Wingdings 2"/>
              <a:buNone/>
              <a:defRPr/>
            </a:pPr>
            <a:r>
              <a:rPr lang="en-US" altLang="ko-KR" sz="2400" dirty="0" smtClean="0">
                <a:latin typeface="Monotype Corsiva" pitchFamily="66" charset="0"/>
              </a:rPr>
              <a:t>2. There is more fluidity within the social hierarchy.</a:t>
            </a:r>
          </a:p>
          <a:p>
            <a:pPr marL="514350" indent="-514350" eaLnBrk="1" fontAlgn="auto" hangingPunct="1">
              <a:spcAft>
                <a:spcPts val="0"/>
              </a:spcAft>
              <a:buFont typeface="Wingdings 2"/>
              <a:buNone/>
              <a:defRPr/>
            </a:pPr>
            <a:endParaRPr lang="en-US" altLang="ko-KR" sz="2400" dirty="0" smtClean="0">
              <a:latin typeface="Monotype Corsiva" pitchFamily="66" charset="0"/>
            </a:endParaRPr>
          </a:p>
          <a:p>
            <a:pPr eaLnBrk="1" fontAlgn="auto" hangingPunct="1">
              <a:spcAft>
                <a:spcPts val="0"/>
              </a:spcAft>
              <a:buFont typeface="Wingdings 2"/>
              <a:buNone/>
              <a:defRPr/>
            </a:pPr>
            <a:r>
              <a:rPr lang="en-US" altLang="ko-KR" sz="2400" dirty="0" smtClean="0">
                <a:latin typeface="Monotype Corsiva" pitchFamily="66" charset="0"/>
              </a:rPr>
              <a:t>3. People consider their inequality in power the norm.</a:t>
            </a:r>
          </a:p>
          <a:p>
            <a:pPr eaLnBrk="1" fontAlgn="auto" hangingPunct="1">
              <a:spcAft>
                <a:spcPts val="0"/>
              </a:spcAft>
              <a:buFont typeface="Wingdings 2"/>
              <a:buNone/>
              <a:defRPr/>
            </a:pPr>
            <a:endParaRPr lang="en-US" altLang="ko-KR" sz="2400" dirty="0" smtClean="0">
              <a:latin typeface="Monotype Corsiva" pitchFamily="66" charset="0"/>
            </a:endParaRPr>
          </a:p>
          <a:p>
            <a:pPr eaLnBrk="1" fontAlgn="auto" hangingPunct="1">
              <a:spcAft>
                <a:spcPts val="0"/>
              </a:spcAft>
              <a:buFont typeface="Wingdings 2"/>
              <a:buNone/>
              <a:defRPr/>
            </a:pPr>
            <a:r>
              <a:rPr lang="en-US" altLang="ko-KR" sz="2400" dirty="0" smtClean="0">
                <a:latin typeface="Monotype Corsiva" pitchFamily="66" charset="0"/>
              </a:rPr>
              <a:t>4. It is relatively easy for individuals to move up the social hierarchy based on their efforts and achievements. </a:t>
            </a:r>
          </a:p>
          <a:p>
            <a:pPr eaLnBrk="1" fontAlgn="auto" hangingPunct="1">
              <a:spcAft>
                <a:spcPts val="0"/>
              </a:spcAft>
              <a:buFont typeface="Wingdings 2"/>
              <a:buNone/>
              <a:defRPr/>
            </a:pPr>
            <a:endParaRPr lang="en-US" altLang="ko-KR" sz="2400" dirty="0" smtClean="0">
              <a:latin typeface="Monotype Corsiva" pitchFamily="66" charset="0"/>
            </a:endParaRPr>
          </a:p>
          <a:p>
            <a:pPr eaLnBrk="1" fontAlgn="auto" hangingPunct="1">
              <a:spcAft>
                <a:spcPts val="0"/>
              </a:spcAft>
              <a:buFont typeface="Wingdings 2"/>
              <a:buNone/>
              <a:defRPr/>
            </a:pPr>
            <a:r>
              <a:rPr lang="en-US" altLang="ko-KR" sz="2400" dirty="0" smtClean="0">
                <a:latin typeface="Monotype Corsiva" pitchFamily="66" charset="0"/>
              </a:rPr>
              <a:t>5. People believe inequality should be minimal, and a hierarchical division is viewed as one of convenience only. </a:t>
            </a:r>
          </a:p>
          <a:p>
            <a:pPr eaLnBrk="1" fontAlgn="auto" hangingPunct="1">
              <a:spcAft>
                <a:spcPts val="0"/>
              </a:spcAft>
              <a:buFont typeface="Wingdings 2"/>
              <a:buNone/>
              <a:defRPr/>
            </a:pPr>
            <a:endParaRPr lang="ko-KR" altLang="en-US" sz="2800" dirty="0">
              <a:latin typeface="Monotype Corsiva" pitchFamily="66" charset="0"/>
            </a:endParaRPr>
          </a:p>
        </p:txBody>
      </p:sp>
    </p:spTree>
    <p:extLst>
      <p:ext uri="{BB962C8B-B14F-4D97-AF65-F5344CB8AC3E}">
        <p14:creationId xmlns:p14="http://schemas.microsoft.com/office/powerpoint/2010/main" val="202363600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523</Words>
  <Application>Microsoft Office PowerPoint</Application>
  <PresentationFormat>화면 슬라이드 쇼(4:3)</PresentationFormat>
  <Paragraphs>189</Paragraphs>
  <Slides>21</Slides>
  <Notes>1</Notes>
  <HiddenSlides>0</HiddenSlides>
  <MMClips>0</MMClips>
  <ScaleCrop>false</ScaleCrop>
  <HeadingPairs>
    <vt:vector size="4" baseType="variant">
      <vt:variant>
        <vt:lpstr>테마</vt:lpstr>
      </vt:variant>
      <vt:variant>
        <vt:i4>1</vt:i4>
      </vt:variant>
      <vt:variant>
        <vt:lpstr>슬라이드 제목</vt:lpstr>
      </vt:variant>
      <vt:variant>
        <vt:i4>21</vt:i4>
      </vt:variant>
    </vt:vector>
  </HeadingPairs>
  <TitlesOfParts>
    <vt:vector size="22"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com</dc:creator>
  <cp:lastModifiedBy>com</cp:lastModifiedBy>
  <cp:revision>25</cp:revision>
  <dcterms:created xsi:type="dcterms:W3CDTF">2018-09-03T05:59:20Z</dcterms:created>
  <dcterms:modified xsi:type="dcterms:W3CDTF">2019-11-11T04:53:05Z</dcterms:modified>
</cp:coreProperties>
</file>