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8" r:id="rId5"/>
    <p:sldId id="271" r:id="rId6"/>
    <p:sldId id="257" r:id="rId7"/>
    <p:sldId id="272" r:id="rId8"/>
    <p:sldId id="258" r:id="rId9"/>
    <p:sldId id="266" r:id="rId10"/>
    <p:sldId id="265" r:id="rId11"/>
    <p:sldId id="259" r:id="rId12"/>
    <p:sldId id="260" r:id="rId13"/>
    <p:sldId id="267" r:id="rId14"/>
    <p:sldId id="261" r:id="rId15"/>
    <p:sldId id="262" r:id="rId16"/>
    <p:sldId id="273" r:id="rId1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55B46-73B4-4D29-B99A-9E16BCA286BB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FA215-4E05-476A-ADC9-1C0C9DB574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38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9A56-C25C-4340-96AF-DCF6208CD574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12777-CCC6-4351-B079-83768D281D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30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67EF1-052D-4F42-AACE-F958DC6F3834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09B2-736C-4F94-BEA3-A38DE10FE1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3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0CC0C-384E-40DC-B057-8A7336D7838D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2FC9-9425-47E9-9EB0-81A1528031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350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1E67E-32B4-4C3A-AB8C-161F19BB7A3E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2229C-110C-4941-ACAB-C4A5697271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72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48E40-F783-4325-B4E8-ED9AE0ECB72D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98D02-CF51-4AC0-B059-5C5332D377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35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5F18B-DB9F-48A7-89A2-6489D25B866E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1A3FB-E568-4AF6-A8BC-191127B586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3FB0-DE9D-42A1-B613-C090BEE22132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75554-BC58-4B12-9562-B12C0C8B4F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63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AD0F5-A2D2-4C46-993C-F6D39D92683C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22F49-B277-429A-B2C4-0422249349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28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E8750-9DFC-4D05-AE87-CD1D60B0B4B1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7994-F08E-4321-AA97-412345157A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0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5B484-143B-4C46-BE9D-499D38C161F8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8343-10E6-408E-A21D-4FB905E3B7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774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4BBC2D-8F6A-4E24-9879-09030A741681}" type="datetimeFigureOut">
              <a:rPr lang="ko-KR" altLang="en-US"/>
              <a:pPr>
                <a:defRPr/>
              </a:pPr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3FEC3D-F171-4517-B741-DD33F812222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내용 개체 틀 4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ko-KR" altLang="en-US" smtClean="0">
                <a:latin typeface="Times New Roman" pitchFamily="18" charset="0"/>
                <a:cs typeface="Times New Roman" pitchFamily="18" charset="0"/>
              </a:rPr>
              <a:t>현재상황을 가정할 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250825" y="549275"/>
            <a:ext cx="8642350" cy="5576888"/>
          </a:xfrm>
        </p:spPr>
        <p:txBody>
          <a:bodyPr/>
          <a:lstStyle/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ko-KR" altLang="ko-KR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en-US" altLang="ko-KR" sz="3500" smtClean="0">
                <a:latin typeface="Times New Roman" pitchFamily="18" charset="0"/>
                <a:cs typeface="Times New Roman" pitchFamily="18" charset="0"/>
              </a:rPr>
              <a:t>A: I didn’t have my camera with me yesterday, </a:t>
            </a:r>
          </a:p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en-US" altLang="ko-KR" sz="3500" smtClean="0">
                <a:latin typeface="Times New Roman" pitchFamily="18" charset="0"/>
                <a:cs typeface="Times New Roman" pitchFamily="18" charset="0"/>
              </a:rPr>
              <a:t>     so I couldn’t take the picture.</a:t>
            </a:r>
            <a:endParaRPr lang="ko-KR" altLang="ko-KR" sz="35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en-US" altLang="ko-KR" sz="3500" smtClean="0">
                <a:latin typeface="Times New Roman" pitchFamily="18" charset="0"/>
                <a:cs typeface="Times New Roman" pitchFamily="18" charset="0"/>
              </a:rPr>
              <a:t>B: If you </a:t>
            </a:r>
            <a:r>
              <a:rPr lang="en-US" altLang="ko-KR" sz="3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had </a:t>
            </a:r>
            <a:r>
              <a:rPr lang="en-US" altLang="ko-KR" sz="3500" smtClean="0">
                <a:latin typeface="Times New Roman" pitchFamily="18" charset="0"/>
                <a:cs typeface="Times New Roman" pitchFamily="18" charset="0"/>
              </a:rPr>
              <a:t>your camera, </a:t>
            </a:r>
          </a:p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en-US" altLang="ko-KR" sz="3500" smtClean="0">
                <a:latin typeface="Times New Roman" pitchFamily="18" charset="0"/>
                <a:cs typeface="Times New Roman" pitchFamily="18" charset="0"/>
              </a:rPr>
              <a:t>     you </a:t>
            </a:r>
            <a:r>
              <a:rPr lang="en-US" altLang="ko-KR" sz="3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could’ve taken </a:t>
            </a:r>
            <a:r>
              <a:rPr lang="en-US" altLang="ko-KR" sz="3500" smtClean="0">
                <a:latin typeface="Times New Roman" pitchFamily="18" charset="0"/>
                <a:cs typeface="Times New Roman" pitchFamily="18" charset="0"/>
              </a:rPr>
              <a:t>the picture.</a:t>
            </a:r>
            <a:endParaRPr lang="ko-KR" altLang="ko-KR" sz="35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o-KR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혼합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didn’t eat the snack 3 hours ago, so I am hungry now.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eaten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snack 3 hours ago,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 </a:t>
            </a: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be hungry now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didn’t finish my homework yesterday,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I can’t go to the party now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finished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homework yesterday,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 </a:t>
            </a: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 to the party now.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not a good student.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did not study for the test yesterday.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he 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good student,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he </a:t>
            </a: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would’ve studied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yesterday.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o-KR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가정법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ko-KR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생략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I you, I would do that.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I known it, I would have told you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anyone call, please take a message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wouldn’t have succeeded without your help.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ko-KR" altLang="ko-KR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o-KR" altLang="ko-K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 she </a:t>
            </a: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tell me (She doesn’t tell me)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ko-KR" altLang="ko-K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 I </a:t>
            </a: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knew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French (I don’t know French)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ko-KR" altLang="ko-K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 I </a:t>
            </a: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speak Chinese (I can’t speak Chinese)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ko-KR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o-KR" altLang="ko-K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ko-KR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 you 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come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party (You didn’t come to the party)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ko-KR" altLang="ko-K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 you 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could’ve come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(You couldn’t come to the party)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ko-KR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ko-KR" smtClean="0"/>
              <a:t>Scott is smart, but he doesn’t work hard. As a result, he is not very successful at his job. His co-workers often tell him …</a:t>
            </a:r>
          </a:p>
          <a:p>
            <a:pPr marL="0" indent="0" eaLnBrk="1" hangingPunct="1">
              <a:buFont typeface="Arial" charset="0"/>
              <a:buNone/>
            </a:pPr>
            <a:endParaRPr lang="en-US" altLang="ko-KR" smtClean="0"/>
          </a:p>
          <a:p>
            <a:pPr marL="0" indent="0" eaLnBrk="1" hangingPunct="1">
              <a:buFont typeface="Arial" charset="0"/>
              <a:buNone/>
            </a:pPr>
            <a:r>
              <a:rPr lang="en-US" altLang="ko-KR" smtClean="0"/>
              <a:t>“If you </a:t>
            </a:r>
            <a:r>
              <a:rPr lang="en-US" altLang="ko-KR" smtClean="0">
                <a:solidFill>
                  <a:srgbClr val="FF0000"/>
                </a:solidFill>
              </a:rPr>
              <a:t>worked</a:t>
            </a:r>
            <a:r>
              <a:rPr lang="en-US" altLang="ko-KR" smtClean="0"/>
              <a:t> hard every day, you </a:t>
            </a:r>
            <a:r>
              <a:rPr lang="en-US" altLang="ko-KR" smtClean="0">
                <a:solidFill>
                  <a:srgbClr val="0070C0"/>
                </a:solidFill>
              </a:rPr>
              <a:t>would</a:t>
            </a:r>
            <a:r>
              <a:rPr lang="en-US" altLang="ko-KR" smtClean="0"/>
              <a:t> do well”</a:t>
            </a:r>
            <a:endParaRPr lang="ko-KR" altLang="ko-K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179388" y="692150"/>
            <a:ext cx="8856662" cy="5434013"/>
          </a:xfrm>
        </p:spPr>
        <p:txBody>
          <a:bodyPr/>
          <a:lstStyle/>
          <a:p>
            <a:pPr eaLnBrk="1" hangingPunct="1"/>
            <a:r>
              <a:rPr lang="en-US" altLang="ko-KR" smtClean="0"/>
              <a:t>If </a:t>
            </a:r>
            <a:r>
              <a:rPr lang="en-US" altLang="ko-KR" smtClean="0">
                <a:solidFill>
                  <a:srgbClr val="FF0000"/>
                </a:solidFill>
              </a:rPr>
              <a:t>taught</a:t>
            </a:r>
            <a:r>
              <a:rPr lang="en-US" altLang="ko-KR" smtClean="0"/>
              <a:t> this class, I </a:t>
            </a:r>
            <a:r>
              <a:rPr lang="en-US" altLang="ko-KR" smtClean="0">
                <a:solidFill>
                  <a:srgbClr val="0070C0"/>
                </a:solidFill>
              </a:rPr>
              <a:t>wouldn’t</a:t>
            </a:r>
            <a:r>
              <a:rPr lang="en-US" altLang="ko-KR" smtClean="0"/>
              <a:t> give tests.</a:t>
            </a:r>
          </a:p>
          <a:p>
            <a:pPr eaLnBrk="1" hangingPunct="1"/>
            <a:endParaRPr lang="ko-KR" altLang="ko-KR" smtClean="0"/>
          </a:p>
          <a:p>
            <a:pPr eaLnBrk="1" hangingPunct="1"/>
            <a:r>
              <a:rPr lang="en-US" altLang="ko-KR" smtClean="0"/>
              <a:t>I </a:t>
            </a:r>
            <a:r>
              <a:rPr lang="en-US" altLang="ko-KR" smtClean="0">
                <a:solidFill>
                  <a:srgbClr val="0070C0"/>
                </a:solidFill>
              </a:rPr>
              <a:t>would</a:t>
            </a:r>
            <a:r>
              <a:rPr lang="en-US" altLang="ko-KR" smtClean="0"/>
              <a:t> fix your bicycle if I </a:t>
            </a:r>
            <a:r>
              <a:rPr lang="en-US" altLang="ko-KR" smtClean="0">
                <a:solidFill>
                  <a:srgbClr val="FF0000"/>
                </a:solidFill>
              </a:rPr>
              <a:t>had </a:t>
            </a:r>
            <a:r>
              <a:rPr lang="en-US" altLang="ko-KR" smtClean="0"/>
              <a:t>a screwdriver.</a:t>
            </a:r>
          </a:p>
          <a:p>
            <a:pPr eaLnBrk="1" hangingPunct="1"/>
            <a:endParaRPr lang="ko-KR" altLang="ko-KR" smtClean="0"/>
          </a:p>
          <a:p>
            <a:pPr eaLnBrk="1" hangingPunct="1"/>
            <a:r>
              <a:rPr lang="en-US" altLang="ko-KR" smtClean="0"/>
              <a:t>If I </a:t>
            </a:r>
            <a:r>
              <a:rPr lang="en-US" altLang="ko-KR" smtClean="0">
                <a:solidFill>
                  <a:srgbClr val="FF0000"/>
                </a:solidFill>
              </a:rPr>
              <a:t>didn’t</a:t>
            </a:r>
            <a:r>
              <a:rPr lang="en-US" altLang="ko-KR" smtClean="0"/>
              <a:t> have any homework, I </a:t>
            </a:r>
            <a:r>
              <a:rPr lang="en-US" altLang="ko-KR" smtClean="0">
                <a:solidFill>
                  <a:srgbClr val="0070C0"/>
                </a:solidFill>
              </a:rPr>
              <a:t>would</a:t>
            </a:r>
            <a:r>
              <a:rPr lang="en-US" altLang="ko-KR" smtClean="0"/>
              <a:t> go to a movie.</a:t>
            </a:r>
          </a:p>
          <a:p>
            <a:pPr eaLnBrk="1" hangingPunct="1"/>
            <a:endParaRPr lang="ko-KR" altLang="ko-KR" smtClean="0"/>
          </a:p>
          <a:p>
            <a:pPr eaLnBrk="1" hangingPunct="1"/>
            <a:r>
              <a:rPr lang="en-US" altLang="ko-KR" smtClean="0"/>
              <a:t>If she </a:t>
            </a:r>
            <a:r>
              <a:rPr lang="en-US" altLang="ko-KR" smtClean="0">
                <a:solidFill>
                  <a:srgbClr val="FF0000"/>
                </a:solidFill>
              </a:rPr>
              <a:t>were</a:t>
            </a:r>
            <a:r>
              <a:rPr lang="en-US" altLang="ko-KR" smtClean="0"/>
              <a:t> available, she </a:t>
            </a:r>
            <a:r>
              <a:rPr lang="en-US" altLang="ko-KR" smtClean="0">
                <a:solidFill>
                  <a:srgbClr val="0070C0"/>
                </a:solidFill>
              </a:rPr>
              <a:t>would</a:t>
            </a:r>
            <a:r>
              <a:rPr lang="en-US" altLang="ko-KR" smtClean="0"/>
              <a:t> help me.</a:t>
            </a:r>
            <a:endParaRPr lang="ko-KR" altLang="ko-K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ko-KR" altLang="en-US" smtClean="0">
                <a:latin typeface="Times New Roman" pitchFamily="18" charset="0"/>
                <a:cs typeface="Times New Roman" pitchFamily="18" charset="0"/>
              </a:rPr>
              <a:t>가정법 과거의 일을 가정 할때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내용 개체 틀 4"/>
          <p:cNvSpPr>
            <a:spLocks noGrp="1"/>
          </p:cNvSpPr>
          <p:nvPr>
            <p:ph idx="1"/>
          </p:nvPr>
        </p:nvSpPr>
        <p:spPr>
          <a:xfrm>
            <a:off x="250825" y="692150"/>
            <a:ext cx="8893175" cy="54340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ko-KR" smtClean="0"/>
              <a:t>Mark planned to study hard for a test yesterday, but some friends called, and he decided to go out with them. He didn’t do well on his test the next day. His teacher told him …</a:t>
            </a:r>
          </a:p>
          <a:p>
            <a:pPr marL="0" indent="0" eaLnBrk="1" hangingPunct="1">
              <a:buFont typeface="Arial" charset="0"/>
              <a:buNone/>
            </a:pPr>
            <a:endParaRPr lang="en-US" altLang="ko-KR" smtClean="0"/>
          </a:p>
          <a:p>
            <a:pPr marL="0" indent="0" eaLnBrk="1" hangingPunct="1">
              <a:buFont typeface="Arial" charset="0"/>
              <a:buNone/>
            </a:pPr>
            <a:r>
              <a:rPr lang="en-US" altLang="ko-KR" smtClean="0"/>
              <a:t>“If you </a:t>
            </a:r>
            <a:r>
              <a:rPr lang="en-US" altLang="ko-KR" smtClean="0">
                <a:solidFill>
                  <a:srgbClr val="FF0000"/>
                </a:solidFill>
              </a:rPr>
              <a:t>had worked </a:t>
            </a:r>
            <a:r>
              <a:rPr lang="en-US" altLang="ko-KR" smtClean="0"/>
              <a:t>hard yesterday, you </a:t>
            </a:r>
            <a:r>
              <a:rPr lang="en-US" altLang="ko-KR" smtClean="0">
                <a:solidFill>
                  <a:srgbClr val="0070C0"/>
                </a:solidFill>
              </a:rPr>
              <a:t>would have done</a:t>
            </a:r>
            <a:r>
              <a:rPr lang="en-US" altLang="ko-KR" smtClean="0"/>
              <a:t> well on the test”</a:t>
            </a:r>
            <a:endParaRPr lang="ko-KR" altLang="ko-K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79388" y="549275"/>
            <a:ext cx="8856662" cy="5576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told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about it, 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have helped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you.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studied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have passed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exam.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n’t 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slipped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stairs, 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wouldn’t have broken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leg.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내용 개체 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mtClean="0"/>
              <a:t>I </a:t>
            </a:r>
            <a:r>
              <a:rPr lang="en-US" altLang="ko-KR" smtClean="0">
                <a:solidFill>
                  <a:srgbClr val="FF0000"/>
                </a:solidFill>
              </a:rPr>
              <a:t>would’ve made </a:t>
            </a:r>
            <a:r>
              <a:rPr lang="en-US" altLang="ko-KR" smtClean="0"/>
              <a:t>it to class on time this morning, if the bus </a:t>
            </a:r>
            <a:r>
              <a:rPr lang="en-US" altLang="ko-KR" smtClean="0">
                <a:solidFill>
                  <a:srgbClr val="0070C0"/>
                </a:solidFill>
              </a:rPr>
              <a:t>hadn’t been </a:t>
            </a:r>
            <a:r>
              <a:rPr lang="en-US" altLang="ko-KR" smtClean="0"/>
              <a:t>late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ko-KR" altLang="ko-KR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mtClean="0"/>
              <a:t>If the weather </a:t>
            </a:r>
            <a:r>
              <a:rPr lang="en-US" altLang="ko-KR" smtClean="0">
                <a:solidFill>
                  <a:srgbClr val="FF0000"/>
                </a:solidFill>
              </a:rPr>
              <a:t>had been </a:t>
            </a:r>
            <a:r>
              <a:rPr lang="en-US" altLang="ko-KR" smtClean="0"/>
              <a:t>good yesterday, I </a:t>
            </a:r>
            <a:r>
              <a:rPr lang="en-US" altLang="ko-KR" smtClean="0">
                <a:solidFill>
                  <a:srgbClr val="0070C0"/>
                </a:solidFill>
              </a:rPr>
              <a:t>wouldn’t have canceled </a:t>
            </a:r>
            <a:r>
              <a:rPr lang="en-US" altLang="ko-KR" smtClean="0"/>
              <a:t>the picnic.</a:t>
            </a:r>
            <a:endParaRPr lang="ko-KR" altLang="ko-K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50825" y="549275"/>
            <a:ext cx="8642350" cy="5576888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She wasn’t at home yesterday, so I didn’t  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visit her.</a:t>
            </a:r>
            <a:endParaRPr lang="ko-KR" altLang="ko-KR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If she </a:t>
            </a:r>
            <a:r>
              <a:rPr lang="en-US" altLang="ko-KR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been </a:t>
            </a:r>
            <a:r>
              <a:rPr lang="en-US" altLang="ko-KR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home yesterday, 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 </a:t>
            </a:r>
            <a:r>
              <a:rPr lang="en-US" altLang="ko-KR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would’ve visited </a:t>
            </a:r>
            <a:r>
              <a:rPr lang="en-US" altLang="ko-KR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her.</a:t>
            </a:r>
            <a:endParaRPr lang="ko-KR" altLang="ko-KR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ko-KR" altLang="ko-KR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ko-KR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50825" y="549275"/>
            <a:ext cx="8642350" cy="5576888"/>
          </a:xfrm>
        </p:spPr>
        <p:txBody>
          <a:bodyPr/>
          <a:lstStyle/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en-US" altLang="ko-KR" sz="3600" smtClean="0">
                <a:latin typeface="Times New Roman" pitchFamily="18" charset="0"/>
                <a:cs typeface="Times New Roman" pitchFamily="18" charset="0"/>
              </a:rPr>
              <a:t>A: There was a test yesterday. </a:t>
            </a:r>
          </a:p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en-US" altLang="ko-KR" sz="3600" smtClean="0">
                <a:latin typeface="Times New Roman" pitchFamily="18" charset="0"/>
                <a:cs typeface="Times New Roman" pitchFamily="18" charset="0"/>
              </a:rPr>
              <a:t>    You didn’t know that, so you didn’t study. </a:t>
            </a:r>
            <a:endParaRPr lang="ko-KR" altLang="ko-KR" sz="36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en-US" altLang="ko-KR" sz="3600" smtClean="0">
                <a:latin typeface="Times New Roman" pitchFamily="18" charset="0"/>
                <a:cs typeface="Times New Roman" pitchFamily="18" charset="0"/>
              </a:rPr>
              <a:t>B: But if I </a:t>
            </a:r>
            <a:r>
              <a:rPr lang="en-US" altLang="ko-KR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known </a:t>
            </a:r>
            <a:r>
              <a:rPr lang="en-US" altLang="ko-KR" sz="3600" smtClean="0">
                <a:latin typeface="Times New Roman" pitchFamily="18" charset="0"/>
                <a:cs typeface="Times New Roman" pitchFamily="18" charset="0"/>
              </a:rPr>
              <a:t>it, I </a:t>
            </a:r>
            <a:r>
              <a:rPr lang="en-US" altLang="ko-KR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would’ve studied</a:t>
            </a:r>
            <a:r>
              <a:rPr lang="en-US" altLang="ko-KR" sz="36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ko-KR" altLang="ko-KR" sz="36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70000"/>
              </a:lnSpc>
              <a:buFont typeface="Arial" charset="0"/>
              <a:buNone/>
            </a:pPr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ko-KR" altLang="ko-K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456</Words>
  <Application>Microsoft Office PowerPoint</Application>
  <PresentationFormat>화면 슬라이드 쇼(4:3)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맑은 고딕</vt:lpstr>
      <vt:lpstr>굴림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5</cp:revision>
  <dcterms:created xsi:type="dcterms:W3CDTF">2017-04-19T07:23:08Z</dcterms:created>
  <dcterms:modified xsi:type="dcterms:W3CDTF">2017-05-02T03:17:22Z</dcterms:modified>
</cp:coreProperties>
</file>