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8" r:id="rId5"/>
    <p:sldId id="272" r:id="rId6"/>
    <p:sldId id="273" r:id="rId7"/>
    <p:sldId id="263" r:id="rId8"/>
    <p:sldId id="264" r:id="rId9"/>
    <p:sldId id="265" r:id="rId10"/>
    <p:sldId id="266" r:id="rId11"/>
    <p:sldId id="267" r:id="rId12"/>
    <p:sldId id="268" r:id="rId13"/>
    <p:sldId id="275" r:id="rId14"/>
    <p:sldId id="269" r:id="rId15"/>
    <p:sldId id="274" r:id="rId16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DC34B-7719-41A4-BAED-8AEDA2307BBD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F58F0-7EA4-4994-A1A9-ECB9665E19B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1295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7EC4-7B4C-422C-866A-1689E5FAAB09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63E21-46EF-4246-A31B-AB1600EBBF2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952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01239-AA87-42F7-AFFF-227D0600DE3E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AA426-7AD4-45D7-A5D1-799AE4D78BF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914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10BC7-7099-4279-BCD7-11164B58074A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C4460-044E-4E9D-A6B7-6BFA797AF9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966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3BED3-FE8F-4001-B23B-2483CF052139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5A6E8-C828-435D-8D16-31554D2B95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16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E212C-B92E-4A7A-BAFD-199FC9E50521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F3F10-69C3-41FE-A28F-BD83999797E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189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31E6C-DC51-404C-936C-AEC794FC10D4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6387E-7B9A-42D6-BB38-2C95C236F36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693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B4448-3FCC-4122-A4B8-A16054DD3EDB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DD17A-731A-410C-89BD-687CF9EFFFC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731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D1D6E-9F18-40F1-856F-450AFD582BFC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B100F-5EEA-44EC-B531-961B25D1F2F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617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E34C8-2757-4154-88DE-92FA34DE938A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4C74A-B10C-4852-91A0-259CFD01D8E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3682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1C0B2-3049-4AC7-8647-DAA7B2C668B4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53007-0407-466D-8DC8-4D7816E833C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966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86C7DE6-85B6-4C80-939D-BBDAE678CA7D}" type="datetimeFigureOut">
              <a:rPr lang="ko-KR" altLang="en-US"/>
              <a:pPr>
                <a:defRPr/>
              </a:pPr>
              <a:t>2019-05-23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5177C44-7D08-47B3-8003-8264FBE7726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v_fr0MNM6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LvWncbrFXQ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vtA-8yDxrU" TargetMode="External"/><Relationship Id="rId2" Type="http://schemas.openxmlformats.org/officeDocument/2006/relationships/hyperlink" Target="http://www.youtube.com/watch?v=yTCvTBjko8o&amp;app=deskto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XA0bB79oGc" TargetMode="External"/><Relationship Id="rId2" Type="http://schemas.openxmlformats.org/officeDocument/2006/relationships/hyperlink" Target="http://www.youtube.com/watch?v=p4b8aaMCgx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SD2WW8xieY" TargetMode="External"/><Relationship Id="rId2" Type="http://schemas.openxmlformats.org/officeDocument/2006/relationships/hyperlink" Target="http://www.youtube.com/watch?v=FlZOSHXga9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3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3096344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altLang="ko-KR" dirty="0" smtClean="0"/>
              <a:t>Chapter 10 </a:t>
            </a:r>
            <a:br>
              <a:rPr lang="en-US" altLang="ko-KR" dirty="0" smtClean="0"/>
            </a:b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Listening</a:t>
            </a:r>
            <a:endParaRPr lang="ko-KR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8195" name="내용 개체 틀 4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77666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ko-KR" b="1" dirty="0" smtClean="0">
                <a:solidFill>
                  <a:srgbClr val="0070C0"/>
                </a:solidFill>
              </a:rPr>
              <a:t>Pre-listening activity</a:t>
            </a:r>
          </a:p>
          <a:p>
            <a:pPr marL="0" indent="0" algn="ctr" eaLnBrk="1" hangingPunct="1">
              <a:buNone/>
            </a:pPr>
            <a:endParaRPr lang="en-US" altLang="ko-KR" dirty="0"/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Guess what's happening (mute)</a:t>
            </a:r>
          </a:p>
          <a:p>
            <a:pPr marL="0" indent="0" algn="ctr" eaLnBrk="1" hangingPunct="1">
              <a:buNone/>
            </a:pPr>
            <a:r>
              <a:rPr lang="en-US" altLang="ko-KR" dirty="0" smtClean="0"/>
              <a:t> </a:t>
            </a:r>
            <a:r>
              <a:rPr lang="en-US" altLang="ko-KR" sz="2400" dirty="0" smtClean="0">
                <a:hlinkClick r:id="rId2"/>
              </a:rPr>
              <a:t>http://www.youtube.com/watch?v=uv_fr0MNM6Y</a:t>
            </a:r>
            <a:endParaRPr lang="en-US" altLang="ko-KR" sz="2400" dirty="0" smtClean="0"/>
          </a:p>
          <a:p>
            <a:pPr marL="0" indent="0" algn="ctr" eaLnBrk="1" hangingPunct="1">
              <a:buNone/>
            </a:pPr>
            <a:endParaRPr lang="en-US" altLang="ko-K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9219" name="내용 개체 틀 4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569371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ko-KR" dirty="0" smtClean="0"/>
              <a:t>Problem-solving</a:t>
            </a:r>
          </a:p>
          <a:p>
            <a:pPr marL="0" indent="0" algn="ctr" eaLnBrk="1" hangingPunct="1">
              <a:buNone/>
            </a:pPr>
            <a:endParaRPr lang="en-US" altLang="ko-KR" dirty="0" smtClean="0"/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“How to get special treatment at a restaurant"    </a:t>
            </a:r>
          </a:p>
          <a:p>
            <a:pPr marL="0" indent="0" algn="ctr" eaLnBrk="1" hangingPunct="1">
              <a:buNone/>
            </a:pPr>
            <a:r>
              <a:rPr lang="en-US" altLang="ko-KR" dirty="0" smtClean="0"/>
              <a:t>   </a:t>
            </a:r>
            <a:r>
              <a:rPr lang="en-US" altLang="ko-KR" sz="2400" dirty="0" smtClean="0">
                <a:hlinkClick r:id="rId2"/>
              </a:rPr>
              <a:t>https://www.youtube.com/watch?v=PLvWncbrFXQ</a:t>
            </a:r>
            <a:endParaRPr lang="en-US" altLang="ko-KR" sz="2400" dirty="0" smtClean="0"/>
          </a:p>
          <a:p>
            <a:pPr marL="0" indent="0" algn="ctr" eaLnBrk="1" hangingPunct="1">
              <a:buNone/>
            </a:pPr>
            <a:endParaRPr lang="en-US" altLang="ko-K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10243" name="내용 개체 틀 4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ko-KR" dirty="0" smtClean="0"/>
              <a:t>Listening </a:t>
            </a:r>
            <a:r>
              <a:rPr lang="en-US" altLang="ko-KR" dirty="0"/>
              <a:t>for </a:t>
            </a:r>
            <a:r>
              <a:rPr lang="en-US" altLang="ko-KR" dirty="0" smtClean="0"/>
              <a:t>gist </a:t>
            </a:r>
            <a:r>
              <a:rPr lang="en-US" altLang="ko-KR" sz="2000" dirty="0">
                <a:hlinkClick r:id="rId2"/>
              </a:rPr>
              <a:t>http://</a:t>
            </a:r>
            <a:r>
              <a:rPr lang="en-US" altLang="ko-KR" sz="2000" dirty="0" smtClean="0">
                <a:hlinkClick r:id="rId2"/>
              </a:rPr>
              <a:t>www.youtube.com/watch?v=yTCvTBjko8o&amp;app=desktop</a:t>
            </a:r>
            <a:endParaRPr lang="en-US" altLang="ko-KR" sz="2000" dirty="0" smtClean="0"/>
          </a:p>
          <a:p>
            <a:pPr marL="0" indent="0" algn="ctr" eaLnBrk="1" hangingPunct="1">
              <a:buNone/>
            </a:pPr>
            <a:endParaRPr lang="en-US" altLang="ko-KR" sz="2000" dirty="0" smtClean="0">
              <a:effectLst/>
            </a:endParaRPr>
          </a:p>
          <a:p>
            <a:pPr marL="0" indent="0" algn="ctr" eaLnBrk="1" hangingPunct="1">
              <a:buNone/>
            </a:pPr>
            <a:r>
              <a:rPr lang="en-US" altLang="ko-KR" dirty="0" smtClean="0">
                <a:effectLst/>
              </a:rPr>
              <a:t>Listening for detail:  </a:t>
            </a:r>
            <a:r>
              <a:rPr lang="en-US" altLang="ko-KR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Bingo</a:t>
            </a:r>
          </a:p>
          <a:p>
            <a:pPr marL="0" indent="0" algn="ctr" eaLnBrk="1" hangingPunct="1">
              <a:buNone/>
            </a:pPr>
            <a:r>
              <a:rPr lang="en-US" altLang="ko-KR" sz="2000" dirty="0">
                <a:hlinkClick r:id="rId3"/>
              </a:rPr>
              <a:t>https://</a:t>
            </a:r>
            <a:r>
              <a:rPr lang="en-US" altLang="ko-KR" sz="2000" dirty="0" smtClean="0">
                <a:hlinkClick r:id="rId3"/>
              </a:rPr>
              <a:t>www.youtube.com/watch?v=wvtA-8yDxrU</a:t>
            </a:r>
            <a:endParaRPr lang="en-US" altLang="ko-KR" sz="2000" dirty="0" smtClean="0"/>
          </a:p>
          <a:p>
            <a:pPr marL="0" indent="0" algn="ctr" eaLnBrk="1" hangingPunct="1">
              <a:buNone/>
            </a:pPr>
            <a:endParaRPr lang="en-US" altLang="ko-K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95288" y="404813"/>
            <a:ext cx="8353425" cy="61928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ko-KR" altLang="en-US" dirty="0" smtClean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316724"/>
              </p:ext>
            </p:extLst>
          </p:nvPr>
        </p:nvGraphicFramePr>
        <p:xfrm>
          <a:off x="1187624" y="404664"/>
          <a:ext cx="6912770" cy="6120680"/>
        </p:xfrm>
        <a:graphic>
          <a:graphicData uri="http://schemas.openxmlformats.org/drawingml/2006/table">
            <a:tbl>
              <a:tblPr firstRow="1" bandRow="1"/>
              <a:tblGrid>
                <a:gridCol w="1382554"/>
                <a:gridCol w="1382554"/>
                <a:gridCol w="1382554"/>
                <a:gridCol w="1382554"/>
                <a:gridCol w="1382554"/>
              </a:tblGrid>
              <a:tr h="1224136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Struggling</a:t>
                      </a:r>
                      <a:r>
                        <a:rPr lang="ko-KR" alt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 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chased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Offer 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deal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climb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pointless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afraid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prepared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What choice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else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location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situation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gallivant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tower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forest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satchel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hidden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somewhere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You’ll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pot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with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cut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sell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literally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Why on earth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424" marR="68424" marT="34212" marB="342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2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11267" name="내용 개체 틀 4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77666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ko-KR" b="0" dirty="0" smtClean="0">
                <a:effectLst/>
              </a:rPr>
              <a:t>Sorting lists </a:t>
            </a:r>
            <a:r>
              <a:rPr lang="en-US" altLang="ko-KR" sz="2400" b="0" dirty="0" smtClean="0">
                <a:effectLst/>
                <a:hlinkClick r:id="rId2"/>
              </a:rPr>
              <a:t>http://www.youtube.com/watch?v=p4b8aaMCgx8</a:t>
            </a:r>
            <a:endParaRPr lang="en-US" altLang="ko-KR" sz="2400" b="0" dirty="0" smtClean="0">
              <a:effectLst/>
            </a:endParaRPr>
          </a:p>
          <a:p>
            <a:pPr marL="0" indent="0" algn="ctr" eaLnBrk="1" hangingPunct="1">
              <a:buNone/>
            </a:pPr>
            <a:endParaRPr lang="en-US" altLang="ko-KR" b="0" dirty="0" smtClean="0">
              <a:effectLst/>
            </a:endParaRPr>
          </a:p>
          <a:p>
            <a:pPr marL="0" lvl="0" indent="0" algn="ctr" eaLnBrk="1" hangingPunct="1">
              <a:buNone/>
            </a:pPr>
            <a:r>
              <a:rPr lang="en-US" altLang="ko-KR" b="0" dirty="0" smtClean="0">
                <a:effectLst/>
              </a:rPr>
              <a:t> </a:t>
            </a:r>
            <a:r>
              <a:rPr lang="en-US" altLang="ko-KR" dirty="0">
                <a:solidFill>
                  <a:prstClr val="black"/>
                </a:solidFill>
              </a:rPr>
              <a:t>Inferring:</a:t>
            </a:r>
            <a:br>
              <a:rPr lang="en-US" altLang="ko-KR" dirty="0">
                <a:solidFill>
                  <a:prstClr val="black"/>
                </a:solidFill>
              </a:rPr>
            </a:br>
            <a:r>
              <a:rPr lang="en-US" altLang="ko-KR" dirty="0">
                <a:solidFill>
                  <a:prstClr val="black"/>
                </a:solidFill>
                <a:latin typeface="HY바다L" panose="02030600000101010101" pitchFamily="18" charset="-127"/>
                <a:ea typeface="HY바다L" panose="02030600000101010101" pitchFamily="18" charset="-127"/>
              </a:rPr>
              <a:t>Pause and predict</a:t>
            </a:r>
          </a:p>
          <a:p>
            <a:pPr marL="0" lvl="0" indent="0" algn="ctr" eaLnBrk="1" hangingPunct="1">
              <a:buNone/>
            </a:pPr>
            <a:r>
              <a:rPr lang="en-US" altLang="ko-KR" dirty="0">
                <a:solidFill>
                  <a:prstClr val="black"/>
                </a:solidFill>
              </a:rPr>
              <a:t>   </a:t>
            </a:r>
            <a:r>
              <a:rPr lang="en-US" altLang="ko-KR" sz="2400" dirty="0">
                <a:solidFill>
                  <a:prstClr val="black"/>
                </a:solidFill>
                <a:hlinkClick r:id="rId3"/>
              </a:rPr>
              <a:t>https://</a:t>
            </a:r>
            <a:r>
              <a:rPr lang="en-US" altLang="ko-KR" sz="2400" dirty="0" smtClean="0">
                <a:solidFill>
                  <a:prstClr val="black"/>
                </a:solidFill>
                <a:hlinkClick r:id="rId3"/>
              </a:rPr>
              <a:t>www.youtube.com/watch?v=3XA0bB79oGc</a:t>
            </a:r>
            <a:endParaRPr lang="en-US" altLang="ko-KR" sz="2400" dirty="0" smtClean="0">
              <a:solidFill>
                <a:prstClr val="black"/>
              </a:solidFill>
            </a:endParaRPr>
          </a:p>
          <a:p>
            <a:pPr marL="0" lvl="0" indent="0" algn="ctr" eaLnBrk="1" hangingPunct="1">
              <a:buNone/>
            </a:pPr>
            <a:endParaRPr lang="en-US" altLang="ko-KR" b="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21744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b="1" dirty="0" smtClean="0">
                <a:solidFill>
                  <a:srgbClr val="0070C0"/>
                </a:solidFill>
                <a:effectLst/>
              </a:rPr>
              <a:t>Listening &amp; Speaking activities</a:t>
            </a:r>
          </a:p>
          <a:p>
            <a:pPr marL="0" indent="0">
              <a:buNone/>
            </a:pPr>
            <a:endParaRPr lang="en-US" altLang="ko-KR" sz="4800" b="0" dirty="0" smtClean="0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b="0" dirty="0" smtClean="0">
                <a:effectLst/>
              </a:rPr>
              <a:t>Personalize 	</a:t>
            </a:r>
            <a:r>
              <a:rPr lang="en-US" altLang="ko-KR" sz="2000" b="0" dirty="0" smtClean="0">
                <a:effectLst/>
                <a:hlinkClick r:id="rId2"/>
              </a:rPr>
              <a:t>http://www.youtube.com/watch?v=FlZOSHXga9I</a:t>
            </a:r>
            <a:endParaRPr lang="en-US" altLang="ko-KR" sz="2000" b="0" dirty="0" smtClean="0">
              <a:effectLst/>
            </a:endParaRPr>
          </a:p>
          <a:p>
            <a:pPr marL="0" lvl="0" indent="0" algn="ctr" eaLnBrk="1" hangingPunct="1">
              <a:buNone/>
            </a:pPr>
            <a:r>
              <a:rPr lang="en-US" altLang="ko-KR" b="0" dirty="0" smtClean="0">
                <a:effectLst/>
              </a:rPr>
              <a:t/>
            </a:r>
            <a:br>
              <a:rPr lang="en-US" altLang="ko-KR" b="0" dirty="0" smtClean="0">
                <a:effectLst/>
              </a:rPr>
            </a:br>
            <a:r>
              <a:rPr lang="en-US" altLang="ko-KR" sz="2000" b="0" dirty="0" smtClean="0">
                <a:effectLst/>
              </a:rPr>
              <a:t>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b="0" dirty="0" smtClean="0">
                <a:effectLst/>
              </a:rPr>
              <a:t>Pros and cons 	</a:t>
            </a:r>
            <a:r>
              <a:rPr lang="en-US" altLang="ko-KR" sz="2000" dirty="0">
                <a:hlinkClick r:id="rId3"/>
              </a:rPr>
              <a:t>https://</a:t>
            </a:r>
            <a:r>
              <a:rPr lang="en-US" altLang="ko-KR" sz="2000" dirty="0" smtClean="0">
                <a:hlinkClick r:id="rId3"/>
              </a:rPr>
              <a:t>www.youtube.com/watch?v=NSD2WW8xieY</a:t>
            </a:r>
            <a:endParaRPr lang="en-US" altLang="ko-KR" sz="2000" dirty="0" smtClean="0"/>
          </a:p>
          <a:p>
            <a:pPr>
              <a:buFont typeface="Wingdings" panose="05000000000000000000" pitchFamily="2" charset="2"/>
              <a:buChar char="Ø"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0975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내용 개체 틀 4"/>
          <p:cNvSpPr>
            <a:spLocks noGrp="1"/>
          </p:cNvSpPr>
          <p:nvPr>
            <p:ph idx="1"/>
          </p:nvPr>
        </p:nvSpPr>
        <p:spPr>
          <a:xfrm>
            <a:off x="179388" y="2060575"/>
            <a:ext cx="8856662" cy="40655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altLang="ko-KR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/>
              <a:t>Q: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/>
              <a:t>What are the primary purposes of listening?</a:t>
            </a:r>
          </a:p>
          <a:p>
            <a:pPr marL="0" indent="0" eaLnBrk="1" hangingPunct="1">
              <a:buFont typeface="Arial" charset="0"/>
              <a:buNone/>
            </a:pP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222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Purposes of listening</a:t>
            </a:r>
            <a:endParaRPr lang="ko-KR" altLang="en-US" dirty="0" smtClean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ko-KR" dirty="0" smtClean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ko-KR" dirty="0" smtClean="0"/>
              <a:t>Listening for gist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ko-KR" dirty="0" smtClean="0"/>
              <a:t>Listening for specific information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ko-KR" dirty="0" smtClean="0"/>
              <a:t>Listening in detail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ko-KR" dirty="0" smtClean="0"/>
              <a:t>Inferential listening</a:t>
            </a:r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65215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4099" name="내용 개체 틀 4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/>
              <a:t>Q: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/>
              <a:t>Intensive vs. extensive listening(p.134)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내용 개체 틀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ko-KR" smtClean="0"/>
              <a:t>Q: What should we check when we choose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ko-KR" smtClean="0"/>
              <a:t>    listening materials?</a:t>
            </a:r>
            <a:endParaRPr lang="ko-KR" altLang="en-US" smtClean="0"/>
          </a:p>
        </p:txBody>
      </p:sp>
    </p:spTree>
    <p:extLst>
      <p:ext uri="{BB962C8B-B14F-4D97-AF65-F5344CB8AC3E}">
        <p14:creationId xmlns:p14="http://schemas.microsoft.com/office/powerpoint/2010/main" val="807411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내용 개체 틀 2"/>
          <p:cNvSpPr txBox="1">
            <a:spLocks/>
          </p:cNvSpPr>
          <p:nvPr/>
        </p:nvSpPr>
        <p:spPr bwMode="auto">
          <a:xfrm>
            <a:off x="250825" y="404813"/>
            <a:ext cx="8713788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buFont typeface="Arial" charset="0"/>
              <a:buAutoNum type="arabicPeriod"/>
            </a:pPr>
            <a:r>
              <a:rPr lang="en-US" altLang="ko-KR" sz="2600">
                <a:solidFill>
                  <a:srgbClr val="FF0000"/>
                </a:solidFill>
              </a:rPr>
              <a:t>Interest</a:t>
            </a:r>
            <a:r>
              <a:rPr lang="en-US" altLang="ko-KR" sz="2600"/>
              <a:t>: </a:t>
            </a:r>
            <a:r>
              <a:rPr kumimoji="0" lang="en-US" altLang="ko-KR" sz="2600"/>
              <a:t>Will this be interesting for my students?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 altLang="ko-KR" sz="2600">
                <a:solidFill>
                  <a:srgbClr val="FF0000"/>
                </a:solidFill>
              </a:rPr>
              <a:t>Cultural accessibility</a:t>
            </a:r>
            <a:r>
              <a:rPr lang="en-US" altLang="ko-KR" sz="2600"/>
              <a:t>: </a:t>
            </a:r>
            <a:r>
              <a:rPr kumimoji="0" lang="en-US" altLang="ko-KR" sz="2600"/>
              <a:t>Will my student understand the context and ideas?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 altLang="ko-KR" sz="2600">
                <a:solidFill>
                  <a:srgbClr val="FF0000"/>
                </a:solidFill>
              </a:rPr>
              <a:t>Discourse structure</a:t>
            </a:r>
            <a:r>
              <a:rPr lang="en-US" altLang="ko-KR" sz="2600"/>
              <a:t>: </a:t>
            </a:r>
            <a:r>
              <a:rPr kumimoji="0" lang="en-US" altLang="ko-KR" sz="2600"/>
              <a:t>Does it discuss abstract concepts or is it based on everyday transactions?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 altLang="ko-KR" sz="2600">
                <a:solidFill>
                  <a:srgbClr val="FF0000"/>
                </a:solidFill>
              </a:rPr>
              <a:t>Density</a:t>
            </a:r>
            <a:r>
              <a:rPr lang="en-US" altLang="ko-KR" sz="2600"/>
              <a:t>: </a:t>
            </a:r>
            <a:r>
              <a:rPr kumimoji="0" lang="en-US" altLang="ko-KR" sz="2600"/>
              <a:t>Does the information come thick and fast or are there moments in which the listener can relax?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 altLang="ko-KR" sz="2600">
                <a:solidFill>
                  <a:srgbClr val="FF0000"/>
                </a:solidFill>
              </a:rPr>
              <a:t>Language level</a:t>
            </a:r>
            <a:r>
              <a:rPr lang="en-US" altLang="ko-KR" sz="2600"/>
              <a:t>: </a:t>
            </a:r>
            <a:r>
              <a:rPr kumimoji="0" lang="en-US" altLang="ko-KR" sz="2600"/>
              <a:t>Is the majority of the vocabulary and grammar appropriate for my students?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 altLang="ko-KR" sz="2600">
                <a:solidFill>
                  <a:srgbClr val="FF0000"/>
                </a:solidFill>
              </a:rPr>
              <a:t>Length</a:t>
            </a:r>
            <a:r>
              <a:rPr lang="en-US" altLang="ko-KR" sz="2600"/>
              <a:t>: </a:t>
            </a:r>
            <a:r>
              <a:rPr kumimoji="0" lang="en-US" altLang="ko-KR" sz="2600"/>
              <a:t>Will I need to cut part of the recording because it is too long?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 altLang="ko-KR" sz="2600">
                <a:solidFill>
                  <a:srgbClr val="FF0000"/>
                </a:solidFill>
              </a:rPr>
              <a:t>Speed</a:t>
            </a:r>
            <a:r>
              <a:rPr lang="en-US" altLang="ko-KR" sz="2600"/>
              <a:t>: </a:t>
            </a:r>
            <a:r>
              <a:rPr kumimoji="0" lang="en-US" altLang="ko-KR" sz="2600"/>
              <a:t>Do the speakers talk too fast for my students?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 altLang="ko-KR" sz="2600">
                <a:solidFill>
                  <a:srgbClr val="FF0000"/>
                </a:solidFill>
              </a:rPr>
              <a:t>Accent</a:t>
            </a:r>
            <a:r>
              <a:rPr lang="en-US" altLang="ko-KR" sz="2600"/>
              <a:t>: </a:t>
            </a:r>
            <a:r>
              <a:rPr kumimoji="0" lang="en-US" altLang="ko-KR" sz="2600"/>
              <a:t>Is the accent familiar? Comprehensible?</a:t>
            </a:r>
            <a:endParaRPr kumimoji="0" lang="ko-KR" altLang="en-US" sz="2600"/>
          </a:p>
        </p:txBody>
      </p:sp>
    </p:spTree>
    <p:extLst>
      <p:ext uri="{BB962C8B-B14F-4D97-AF65-F5344CB8AC3E}">
        <p14:creationId xmlns:p14="http://schemas.microsoft.com/office/powerpoint/2010/main" val="193892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5123" name="내용 개체 틀 4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/>
              <a:t>Q: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/>
              <a:t>Should we use authentic listening material?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/>
              <a:t>(p.135)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6147" name="내용 개체 틀 4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/>
              <a:t>Q: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/>
              <a:t>Discuss listening principles (p.135)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7171" name="내용 개체 틀 4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/>
              <a:t>Listening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260</Words>
  <Application>Microsoft Office PowerPoint</Application>
  <PresentationFormat>화면 슬라이드 쇼(4:3)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테마</vt:lpstr>
      <vt:lpstr>Chapter 10  Teaching Listening</vt:lpstr>
      <vt:lpstr>PowerPoint 프레젠테이션</vt:lpstr>
      <vt:lpstr>Purposes of listening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com</cp:lastModifiedBy>
  <cp:revision>25</cp:revision>
  <dcterms:created xsi:type="dcterms:W3CDTF">2016-09-13T05:30:10Z</dcterms:created>
  <dcterms:modified xsi:type="dcterms:W3CDTF">2019-05-23T03:42:36Z</dcterms:modified>
</cp:coreProperties>
</file>