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73" r:id="rId5"/>
    <p:sldId id="274" r:id="rId6"/>
    <p:sldId id="275" r:id="rId7"/>
    <p:sldId id="276" r:id="rId8"/>
    <p:sldId id="277" r:id="rId9"/>
    <p:sldId id="278" r:id="rId10"/>
    <p:sldId id="279" r:id="rId11"/>
    <p:sldId id="256" r:id="rId12"/>
    <p:sldId id="257" r:id="rId13"/>
    <p:sldId id="258" r:id="rId14"/>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맑은 고딕"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맑은 고딕"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맑은 고딕"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맑은 고딕"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맑은 고딕" pitchFamily="50" charset="-127"/>
        <a:ea typeface="굴림" pitchFamily="50" charset="-127"/>
        <a:cs typeface="+mn-cs"/>
      </a:defRPr>
    </a:lvl5pPr>
    <a:lvl6pPr marL="2286000" algn="l" defTabSz="914400" rtl="0" eaLnBrk="1" latinLnBrk="1" hangingPunct="1">
      <a:defRPr kumimoji="1" kern="1200">
        <a:solidFill>
          <a:schemeClr val="tx1"/>
        </a:solidFill>
        <a:latin typeface="맑은 고딕" pitchFamily="50" charset="-127"/>
        <a:ea typeface="굴림" pitchFamily="50" charset="-127"/>
        <a:cs typeface="+mn-cs"/>
      </a:defRPr>
    </a:lvl6pPr>
    <a:lvl7pPr marL="2743200" algn="l" defTabSz="914400" rtl="0" eaLnBrk="1" latinLnBrk="1" hangingPunct="1">
      <a:defRPr kumimoji="1" kern="1200">
        <a:solidFill>
          <a:schemeClr val="tx1"/>
        </a:solidFill>
        <a:latin typeface="맑은 고딕" pitchFamily="50" charset="-127"/>
        <a:ea typeface="굴림" pitchFamily="50" charset="-127"/>
        <a:cs typeface="+mn-cs"/>
      </a:defRPr>
    </a:lvl7pPr>
    <a:lvl8pPr marL="3200400" algn="l" defTabSz="914400" rtl="0" eaLnBrk="1" latinLnBrk="1" hangingPunct="1">
      <a:defRPr kumimoji="1" kern="1200">
        <a:solidFill>
          <a:schemeClr val="tx1"/>
        </a:solidFill>
        <a:latin typeface="맑은 고딕" pitchFamily="50" charset="-127"/>
        <a:ea typeface="굴림" pitchFamily="50" charset="-127"/>
        <a:cs typeface="+mn-cs"/>
      </a:defRPr>
    </a:lvl8pPr>
    <a:lvl9pPr marL="3657600" algn="l" defTabSz="914400" rtl="0" eaLnBrk="1" latinLnBrk="1" hangingPunct="1">
      <a:defRPr kumimoji="1" kern="1200">
        <a:solidFill>
          <a:schemeClr val="tx1"/>
        </a:solidFill>
        <a:latin typeface="맑은 고딕" pitchFamily="50" charset="-127"/>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pPr>
              <a:defRPr/>
            </a:pPr>
            <a:fld id="{8828C809-057D-46FA-B833-76D6D1433739}" type="datetimeFigureOut">
              <a:rPr lang="ko-KR" altLang="en-US"/>
              <a:pPr>
                <a:defRPr/>
              </a:pPr>
              <a:t>2018-05-03</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EB92ABDB-7562-4EAA-9C53-DD2D095E8C62}" type="slidenum">
              <a:rPr lang="ko-KR" altLang="en-US"/>
              <a:pPr>
                <a:defRPr/>
              </a:pPr>
              <a:t>‹#›</a:t>
            </a:fld>
            <a:endParaRPr lang="ko-KR" altLang="en-US"/>
          </a:p>
        </p:txBody>
      </p:sp>
    </p:spTree>
    <p:extLst>
      <p:ext uri="{BB962C8B-B14F-4D97-AF65-F5344CB8AC3E}">
        <p14:creationId xmlns:p14="http://schemas.microsoft.com/office/powerpoint/2010/main" val="86585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fld id="{87D93EAB-219A-4016-A6A8-F1CED8F672C5}" type="datetimeFigureOut">
              <a:rPr lang="ko-KR" altLang="en-US"/>
              <a:pPr>
                <a:defRPr/>
              </a:pPr>
              <a:t>2018-05-03</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8E044861-B872-4CDC-AF07-CA86BFA14A5F}" type="slidenum">
              <a:rPr lang="ko-KR" altLang="en-US"/>
              <a:pPr>
                <a:defRPr/>
              </a:pPr>
              <a:t>‹#›</a:t>
            </a:fld>
            <a:endParaRPr lang="ko-KR" altLang="en-US"/>
          </a:p>
        </p:txBody>
      </p:sp>
    </p:spTree>
    <p:extLst>
      <p:ext uri="{BB962C8B-B14F-4D97-AF65-F5344CB8AC3E}">
        <p14:creationId xmlns:p14="http://schemas.microsoft.com/office/powerpoint/2010/main" val="2352553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fld id="{9800276A-23C3-4488-9694-7F624BCDA5C6}" type="datetimeFigureOut">
              <a:rPr lang="ko-KR" altLang="en-US"/>
              <a:pPr>
                <a:defRPr/>
              </a:pPr>
              <a:t>2018-05-03</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2E09E017-16D4-4DB9-B3C6-9C274765979B}" type="slidenum">
              <a:rPr lang="ko-KR" altLang="en-US"/>
              <a:pPr>
                <a:defRPr/>
              </a:pPr>
              <a:t>‹#›</a:t>
            </a:fld>
            <a:endParaRPr lang="ko-KR" altLang="en-US"/>
          </a:p>
        </p:txBody>
      </p:sp>
    </p:spTree>
    <p:extLst>
      <p:ext uri="{BB962C8B-B14F-4D97-AF65-F5344CB8AC3E}">
        <p14:creationId xmlns:p14="http://schemas.microsoft.com/office/powerpoint/2010/main" val="113161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fld id="{55E1E9E9-4E73-4C4B-905A-92DF9FC048DA}" type="datetimeFigureOut">
              <a:rPr lang="ko-KR" altLang="en-US"/>
              <a:pPr>
                <a:defRPr/>
              </a:pPr>
              <a:t>2018-05-03</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30143A80-F861-45F6-A558-F2B8D1FF0EAC}" type="slidenum">
              <a:rPr lang="ko-KR" altLang="en-US"/>
              <a:pPr>
                <a:defRPr/>
              </a:pPr>
              <a:t>‹#›</a:t>
            </a:fld>
            <a:endParaRPr lang="ko-KR" altLang="en-US"/>
          </a:p>
        </p:txBody>
      </p:sp>
    </p:spTree>
    <p:extLst>
      <p:ext uri="{BB962C8B-B14F-4D97-AF65-F5344CB8AC3E}">
        <p14:creationId xmlns:p14="http://schemas.microsoft.com/office/powerpoint/2010/main" val="91861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pPr>
              <a:defRPr/>
            </a:pPr>
            <a:fld id="{A2E1F24F-95A5-4905-82B4-A42E70D1995D}" type="datetimeFigureOut">
              <a:rPr lang="ko-KR" altLang="en-US"/>
              <a:pPr>
                <a:defRPr/>
              </a:pPr>
              <a:t>2018-05-03</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5875FA9C-0F0F-4170-85B2-9566C066AA15}" type="slidenum">
              <a:rPr lang="ko-KR" altLang="en-US"/>
              <a:pPr>
                <a:defRPr/>
              </a:pPr>
              <a:t>‹#›</a:t>
            </a:fld>
            <a:endParaRPr lang="ko-KR" altLang="en-US"/>
          </a:p>
        </p:txBody>
      </p:sp>
    </p:spTree>
    <p:extLst>
      <p:ext uri="{BB962C8B-B14F-4D97-AF65-F5344CB8AC3E}">
        <p14:creationId xmlns:p14="http://schemas.microsoft.com/office/powerpoint/2010/main" val="331245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3"/>
          <p:cNvSpPr>
            <a:spLocks noGrp="1"/>
          </p:cNvSpPr>
          <p:nvPr>
            <p:ph type="dt" sz="half" idx="10"/>
          </p:nvPr>
        </p:nvSpPr>
        <p:spPr/>
        <p:txBody>
          <a:bodyPr/>
          <a:lstStyle>
            <a:lvl1pPr>
              <a:defRPr/>
            </a:lvl1pPr>
          </a:lstStyle>
          <a:p>
            <a:pPr>
              <a:defRPr/>
            </a:pPr>
            <a:fld id="{A046FE60-F7E0-475C-8A99-96AEEF4E094A}" type="datetimeFigureOut">
              <a:rPr lang="ko-KR" altLang="en-US"/>
              <a:pPr>
                <a:defRPr/>
              </a:pPr>
              <a:t>2018-05-03</a:t>
            </a:fld>
            <a:endParaRPr lang="ko-KR" altLang="en-US"/>
          </a:p>
        </p:txBody>
      </p:sp>
      <p:sp>
        <p:nvSpPr>
          <p:cNvPr id="6" name="바닥글 개체 틀 4"/>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4CC8D987-8C6C-44A8-9818-4624604CE667}" type="slidenum">
              <a:rPr lang="ko-KR" altLang="en-US"/>
              <a:pPr>
                <a:defRPr/>
              </a:pPr>
              <a:t>‹#›</a:t>
            </a:fld>
            <a:endParaRPr lang="ko-KR" altLang="en-US"/>
          </a:p>
        </p:txBody>
      </p:sp>
    </p:spTree>
    <p:extLst>
      <p:ext uri="{BB962C8B-B14F-4D97-AF65-F5344CB8AC3E}">
        <p14:creationId xmlns:p14="http://schemas.microsoft.com/office/powerpoint/2010/main" val="938239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3"/>
          <p:cNvSpPr>
            <a:spLocks noGrp="1"/>
          </p:cNvSpPr>
          <p:nvPr>
            <p:ph type="dt" sz="half" idx="10"/>
          </p:nvPr>
        </p:nvSpPr>
        <p:spPr/>
        <p:txBody>
          <a:bodyPr/>
          <a:lstStyle>
            <a:lvl1pPr>
              <a:defRPr/>
            </a:lvl1pPr>
          </a:lstStyle>
          <a:p>
            <a:pPr>
              <a:defRPr/>
            </a:pPr>
            <a:fld id="{11208C28-D12A-4A36-83EC-4ADC2D0E88E7}" type="datetimeFigureOut">
              <a:rPr lang="ko-KR" altLang="en-US"/>
              <a:pPr>
                <a:defRPr/>
              </a:pPr>
              <a:t>2018-05-03</a:t>
            </a:fld>
            <a:endParaRPr lang="ko-KR" altLang="en-US"/>
          </a:p>
        </p:txBody>
      </p:sp>
      <p:sp>
        <p:nvSpPr>
          <p:cNvPr id="8" name="바닥글 개체 틀 4"/>
          <p:cNvSpPr>
            <a:spLocks noGrp="1"/>
          </p:cNvSpPr>
          <p:nvPr>
            <p:ph type="ftr" sz="quarter" idx="11"/>
          </p:nvPr>
        </p:nvSpPr>
        <p:spPr/>
        <p:txBody>
          <a:bodyPr/>
          <a:lstStyle>
            <a:lvl1pPr>
              <a:defRPr/>
            </a:lvl1pPr>
          </a:lstStyle>
          <a:p>
            <a:pPr>
              <a:defRPr/>
            </a:pPr>
            <a:endParaRPr lang="ko-KR" altLang="en-US"/>
          </a:p>
        </p:txBody>
      </p:sp>
      <p:sp>
        <p:nvSpPr>
          <p:cNvPr id="9" name="슬라이드 번호 개체 틀 5"/>
          <p:cNvSpPr>
            <a:spLocks noGrp="1"/>
          </p:cNvSpPr>
          <p:nvPr>
            <p:ph type="sldNum" sz="quarter" idx="12"/>
          </p:nvPr>
        </p:nvSpPr>
        <p:spPr/>
        <p:txBody>
          <a:bodyPr/>
          <a:lstStyle>
            <a:lvl1pPr>
              <a:defRPr/>
            </a:lvl1pPr>
          </a:lstStyle>
          <a:p>
            <a:pPr>
              <a:defRPr/>
            </a:pPr>
            <a:fld id="{62BD5F35-2AAA-4D63-899C-596CA4B6545E}" type="slidenum">
              <a:rPr lang="ko-KR" altLang="en-US"/>
              <a:pPr>
                <a:defRPr/>
              </a:pPr>
              <a:t>‹#›</a:t>
            </a:fld>
            <a:endParaRPr lang="ko-KR" altLang="en-US"/>
          </a:p>
        </p:txBody>
      </p:sp>
    </p:spTree>
    <p:extLst>
      <p:ext uri="{BB962C8B-B14F-4D97-AF65-F5344CB8AC3E}">
        <p14:creationId xmlns:p14="http://schemas.microsoft.com/office/powerpoint/2010/main" val="37479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3"/>
          <p:cNvSpPr>
            <a:spLocks noGrp="1"/>
          </p:cNvSpPr>
          <p:nvPr>
            <p:ph type="dt" sz="half" idx="10"/>
          </p:nvPr>
        </p:nvSpPr>
        <p:spPr/>
        <p:txBody>
          <a:bodyPr/>
          <a:lstStyle>
            <a:lvl1pPr>
              <a:defRPr/>
            </a:lvl1pPr>
          </a:lstStyle>
          <a:p>
            <a:pPr>
              <a:defRPr/>
            </a:pPr>
            <a:fld id="{87060CAC-75AF-478F-A1EA-63FEBF78E438}" type="datetimeFigureOut">
              <a:rPr lang="ko-KR" altLang="en-US"/>
              <a:pPr>
                <a:defRPr/>
              </a:pPr>
              <a:t>2018-05-03</a:t>
            </a:fld>
            <a:endParaRPr lang="ko-KR" altLang="en-US"/>
          </a:p>
        </p:txBody>
      </p:sp>
      <p:sp>
        <p:nvSpPr>
          <p:cNvPr id="4" name="바닥글 개체 틀 4"/>
          <p:cNvSpPr>
            <a:spLocks noGrp="1"/>
          </p:cNvSpPr>
          <p:nvPr>
            <p:ph type="ftr" sz="quarter" idx="11"/>
          </p:nvPr>
        </p:nvSpPr>
        <p:spPr/>
        <p:txBody>
          <a:bodyPr/>
          <a:lstStyle>
            <a:lvl1pPr>
              <a:defRPr/>
            </a:lvl1pPr>
          </a:lstStyle>
          <a:p>
            <a:pPr>
              <a:defRPr/>
            </a:pPr>
            <a:endParaRPr lang="ko-KR" altLang="en-US"/>
          </a:p>
        </p:txBody>
      </p:sp>
      <p:sp>
        <p:nvSpPr>
          <p:cNvPr id="5" name="슬라이드 번호 개체 틀 5"/>
          <p:cNvSpPr>
            <a:spLocks noGrp="1"/>
          </p:cNvSpPr>
          <p:nvPr>
            <p:ph type="sldNum" sz="quarter" idx="12"/>
          </p:nvPr>
        </p:nvSpPr>
        <p:spPr/>
        <p:txBody>
          <a:bodyPr/>
          <a:lstStyle>
            <a:lvl1pPr>
              <a:defRPr/>
            </a:lvl1pPr>
          </a:lstStyle>
          <a:p>
            <a:pPr>
              <a:defRPr/>
            </a:pPr>
            <a:fld id="{046ED0D6-28C2-44EA-BBDA-651866815669}" type="slidenum">
              <a:rPr lang="ko-KR" altLang="en-US"/>
              <a:pPr>
                <a:defRPr/>
              </a:pPr>
              <a:t>‹#›</a:t>
            </a:fld>
            <a:endParaRPr lang="ko-KR" altLang="en-US"/>
          </a:p>
        </p:txBody>
      </p:sp>
    </p:spTree>
    <p:extLst>
      <p:ext uri="{BB962C8B-B14F-4D97-AF65-F5344CB8AC3E}">
        <p14:creationId xmlns:p14="http://schemas.microsoft.com/office/powerpoint/2010/main" val="964972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p:cNvSpPr>
            <a:spLocks noGrp="1"/>
          </p:cNvSpPr>
          <p:nvPr>
            <p:ph type="dt" sz="half" idx="10"/>
          </p:nvPr>
        </p:nvSpPr>
        <p:spPr/>
        <p:txBody>
          <a:bodyPr/>
          <a:lstStyle>
            <a:lvl1pPr>
              <a:defRPr/>
            </a:lvl1pPr>
          </a:lstStyle>
          <a:p>
            <a:pPr>
              <a:defRPr/>
            </a:pPr>
            <a:fld id="{D009EF1C-CE59-4DCF-AFC4-F22C90F386B4}" type="datetimeFigureOut">
              <a:rPr lang="ko-KR" altLang="en-US"/>
              <a:pPr>
                <a:defRPr/>
              </a:pPr>
              <a:t>2018-05-03</a:t>
            </a:fld>
            <a:endParaRPr lang="ko-KR" altLang="en-US"/>
          </a:p>
        </p:txBody>
      </p:sp>
      <p:sp>
        <p:nvSpPr>
          <p:cNvPr id="3" name="바닥글 개체 틀 4"/>
          <p:cNvSpPr>
            <a:spLocks noGrp="1"/>
          </p:cNvSpPr>
          <p:nvPr>
            <p:ph type="ftr" sz="quarter" idx="11"/>
          </p:nvPr>
        </p:nvSpPr>
        <p:spPr/>
        <p:txBody>
          <a:bodyPr/>
          <a:lstStyle>
            <a:lvl1pPr>
              <a:defRPr/>
            </a:lvl1pPr>
          </a:lstStyle>
          <a:p>
            <a:pPr>
              <a:defRPr/>
            </a:pPr>
            <a:endParaRPr lang="ko-KR" altLang="en-US"/>
          </a:p>
        </p:txBody>
      </p:sp>
      <p:sp>
        <p:nvSpPr>
          <p:cNvPr id="4" name="슬라이드 번호 개체 틀 5"/>
          <p:cNvSpPr>
            <a:spLocks noGrp="1"/>
          </p:cNvSpPr>
          <p:nvPr>
            <p:ph type="sldNum" sz="quarter" idx="12"/>
          </p:nvPr>
        </p:nvSpPr>
        <p:spPr/>
        <p:txBody>
          <a:bodyPr/>
          <a:lstStyle>
            <a:lvl1pPr>
              <a:defRPr/>
            </a:lvl1pPr>
          </a:lstStyle>
          <a:p>
            <a:pPr>
              <a:defRPr/>
            </a:pPr>
            <a:fld id="{05C267A0-A6E4-4170-BE42-CDAB8B50FC00}" type="slidenum">
              <a:rPr lang="ko-KR" altLang="en-US"/>
              <a:pPr>
                <a:defRPr/>
              </a:pPr>
              <a:t>‹#›</a:t>
            </a:fld>
            <a:endParaRPr lang="ko-KR" altLang="en-US"/>
          </a:p>
        </p:txBody>
      </p:sp>
    </p:spTree>
    <p:extLst>
      <p:ext uri="{BB962C8B-B14F-4D97-AF65-F5344CB8AC3E}">
        <p14:creationId xmlns:p14="http://schemas.microsoft.com/office/powerpoint/2010/main" val="738711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fld id="{5D69028C-BBB6-4F48-BE41-6F82941439C0}" type="datetimeFigureOut">
              <a:rPr lang="ko-KR" altLang="en-US"/>
              <a:pPr>
                <a:defRPr/>
              </a:pPr>
              <a:t>2018-05-03</a:t>
            </a:fld>
            <a:endParaRPr lang="ko-KR" altLang="en-US"/>
          </a:p>
        </p:txBody>
      </p:sp>
      <p:sp>
        <p:nvSpPr>
          <p:cNvPr id="6" name="바닥글 개체 틀 4"/>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F6B7261B-D127-43FD-B245-939A798C9648}" type="slidenum">
              <a:rPr lang="ko-KR" altLang="en-US"/>
              <a:pPr>
                <a:defRPr/>
              </a:pPr>
              <a:t>‹#›</a:t>
            </a:fld>
            <a:endParaRPr lang="ko-KR" altLang="en-US"/>
          </a:p>
        </p:txBody>
      </p:sp>
    </p:spTree>
    <p:extLst>
      <p:ext uri="{BB962C8B-B14F-4D97-AF65-F5344CB8AC3E}">
        <p14:creationId xmlns:p14="http://schemas.microsoft.com/office/powerpoint/2010/main" val="2906300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fld id="{22CD304C-82F0-4107-8174-5A9586A2D441}" type="datetimeFigureOut">
              <a:rPr lang="ko-KR" altLang="en-US"/>
              <a:pPr>
                <a:defRPr/>
              </a:pPr>
              <a:t>2018-05-03</a:t>
            </a:fld>
            <a:endParaRPr lang="ko-KR" altLang="en-US"/>
          </a:p>
        </p:txBody>
      </p:sp>
      <p:sp>
        <p:nvSpPr>
          <p:cNvPr id="6" name="바닥글 개체 틀 4"/>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5E3BFE38-CB98-4901-8660-394BA7A50394}" type="slidenum">
              <a:rPr lang="ko-KR" altLang="en-US"/>
              <a:pPr>
                <a:defRPr/>
              </a:pPr>
              <a:t>‹#›</a:t>
            </a:fld>
            <a:endParaRPr lang="ko-KR" altLang="en-US"/>
          </a:p>
        </p:txBody>
      </p:sp>
    </p:spTree>
    <p:extLst>
      <p:ext uri="{BB962C8B-B14F-4D97-AF65-F5344CB8AC3E}">
        <p14:creationId xmlns:p14="http://schemas.microsoft.com/office/powerpoint/2010/main" val="85953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제목 개체 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1027" name="텍스트 개체 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6C317372-D56A-4037-84D8-60F7247979D4}" type="datetimeFigureOut">
              <a:rPr lang="ko-KR" altLang="en-US"/>
              <a:pPr>
                <a:defRPr/>
              </a:pPr>
              <a:t>2018-05-03</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C24EBEDE-0A57-4862-A1D9-413D2CE6559B}" type="slidenum">
              <a:rPr lang="ko-KR" altLang="en-US"/>
              <a:pPr>
                <a:defRPr/>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fontAlgn="base" latinLnBrk="1">
        <a:spcBef>
          <a:spcPct val="0"/>
        </a:spcBef>
        <a:spcAft>
          <a:spcPct val="0"/>
        </a:spcAft>
        <a:defRPr sz="4400">
          <a:solidFill>
            <a:schemeClr val="tx1"/>
          </a:solidFill>
          <a:latin typeface="맑은 고딕" pitchFamily="50" charset="-127"/>
          <a:ea typeface="맑은 고딕" pitchFamily="50" charset="-127"/>
        </a:defRPr>
      </a:lvl6pPr>
      <a:lvl7pPr marL="914400" algn="ctr" rtl="0" fontAlgn="base" latinLnBrk="1">
        <a:spcBef>
          <a:spcPct val="0"/>
        </a:spcBef>
        <a:spcAft>
          <a:spcPct val="0"/>
        </a:spcAft>
        <a:defRPr sz="4400">
          <a:solidFill>
            <a:schemeClr val="tx1"/>
          </a:solidFill>
          <a:latin typeface="맑은 고딕" pitchFamily="50" charset="-127"/>
          <a:ea typeface="맑은 고딕" pitchFamily="50" charset="-127"/>
        </a:defRPr>
      </a:lvl7pPr>
      <a:lvl8pPr marL="1371600" algn="ctr" rtl="0" fontAlgn="base" latinLnBrk="1">
        <a:spcBef>
          <a:spcPct val="0"/>
        </a:spcBef>
        <a:spcAft>
          <a:spcPct val="0"/>
        </a:spcAft>
        <a:defRPr sz="4400">
          <a:solidFill>
            <a:schemeClr val="tx1"/>
          </a:solidFill>
          <a:latin typeface="맑은 고딕" pitchFamily="50" charset="-127"/>
          <a:ea typeface="맑은 고딕" pitchFamily="50" charset="-127"/>
        </a:defRPr>
      </a:lvl8pPr>
      <a:lvl9pPr marL="1828800" algn="ctr" rtl="0" fontAlgn="base" latinLnBrk="1">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t>Genres</a:t>
            </a:r>
            <a:endParaRPr lang="ko-KR" altLang="en-US" dirty="0"/>
          </a:p>
        </p:txBody>
      </p:sp>
      <p:graphicFrame>
        <p:nvGraphicFramePr>
          <p:cNvPr id="4" name="내용 개체 틀 3"/>
          <p:cNvGraphicFramePr>
            <a:graphicFrameLocks noGrp="1"/>
          </p:cNvGraphicFramePr>
          <p:nvPr>
            <p:ph idx="1"/>
            <p:extLst>
              <p:ext uri="{D42A27DB-BD31-4B8C-83A1-F6EECF244321}">
                <p14:modId xmlns:p14="http://schemas.microsoft.com/office/powerpoint/2010/main" val="1413237177"/>
              </p:ext>
            </p:extLst>
          </p:nvPr>
        </p:nvGraphicFramePr>
        <p:xfrm>
          <a:off x="533400" y="1371600"/>
          <a:ext cx="8153400" cy="4953000"/>
        </p:xfrm>
        <a:graphic>
          <a:graphicData uri="http://schemas.openxmlformats.org/drawingml/2006/table">
            <a:tbl>
              <a:tblPr firstRow="1" firstCol="1" bandRow="1">
                <a:tableStyleId>{5C22544A-7EE6-4342-B048-85BDC9FD1C3A}</a:tableStyleId>
              </a:tblPr>
              <a:tblGrid>
                <a:gridCol w="2717800"/>
                <a:gridCol w="2717800"/>
                <a:gridCol w="2717800"/>
              </a:tblGrid>
              <a:tr h="259825">
                <a:tc>
                  <a:txBody>
                    <a:bodyPr/>
                    <a:lstStyle/>
                    <a:p>
                      <a:pPr algn="l" latinLnBrk="0">
                        <a:lnSpc>
                          <a:spcPct val="115000"/>
                        </a:lnSpc>
                        <a:spcAft>
                          <a:spcPts val="0"/>
                        </a:spcAft>
                      </a:pPr>
                      <a:r>
                        <a:rPr lang="en-US" sz="1200" kern="0" dirty="0">
                          <a:effectLst/>
                        </a:rPr>
                        <a:t>Genre</a:t>
                      </a:r>
                      <a:endParaRPr lang="ko-KR" sz="1000" kern="100" dirty="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a:effectLst/>
                        </a:rPr>
                        <a:t>Purpose</a:t>
                      </a:r>
                      <a:endParaRPr lang="ko-KR" sz="1000" kern="10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a:effectLst/>
                        </a:rPr>
                        <a:t>Activities</a:t>
                      </a:r>
                      <a:endParaRPr lang="ko-KR" sz="1000" kern="100">
                        <a:effectLst/>
                        <a:latin typeface="맑은 고딕"/>
                        <a:ea typeface="맑은 고딕"/>
                        <a:cs typeface="Times New Roman"/>
                      </a:endParaRPr>
                    </a:p>
                  </a:txBody>
                  <a:tcPr marL="9525" marR="9525" marT="9525" marB="9525" anchor="ctr"/>
                </a:tc>
              </a:tr>
              <a:tr h="1929235">
                <a:tc>
                  <a:txBody>
                    <a:bodyPr/>
                    <a:lstStyle/>
                    <a:p>
                      <a:pPr algn="l" latinLnBrk="0">
                        <a:lnSpc>
                          <a:spcPct val="115000"/>
                        </a:lnSpc>
                        <a:spcAft>
                          <a:spcPts val="0"/>
                        </a:spcAft>
                      </a:pPr>
                      <a:r>
                        <a:rPr lang="en-US" sz="1200" kern="0" dirty="0">
                          <a:effectLst/>
                        </a:rPr>
                        <a:t>Descriptive Writing</a:t>
                      </a:r>
                      <a:endParaRPr lang="ko-KR" sz="1000" kern="100" dirty="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dirty="0">
                          <a:effectLst/>
                        </a:rPr>
                        <a:t>Students observe carefully and choose precise language. They take notice of sensory details and create comparisons (metaphors and similes) to make their writing more powerful.</a:t>
                      </a:r>
                      <a:endParaRPr lang="ko-KR" sz="1000" kern="100" dirty="0">
                        <a:effectLst/>
                        <a:latin typeface="맑은 고딕"/>
                        <a:ea typeface="맑은 고딕"/>
                        <a:cs typeface="Times New Roman"/>
                      </a:endParaRPr>
                    </a:p>
                  </a:txBody>
                  <a:tcPr marL="9525" marR="9525" marT="9525" marB="9525" anchor="ctr"/>
                </a:tc>
                <a:tc>
                  <a:txBody>
                    <a:bodyPr/>
                    <a:lstStyle/>
                    <a:p>
                      <a:pPr marL="342900" lvl="0" indent="-342900" algn="l" latinLnBrk="0">
                        <a:lnSpc>
                          <a:spcPct val="115000"/>
                        </a:lnSpc>
                        <a:spcAft>
                          <a:spcPts val="1000"/>
                        </a:spcAft>
                        <a:buSzPts val="1000"/>
                        <a:buFont typeface="Symbol"/>
                        <a:buChar char=""/>
                        <a:tabLst>
                          <a:tab pos="457200" algn="l"/>
                        </a:tabLst>
                      </a:pPr>
                      <a:r>
                        <a:rPr lang="en-US" sz="1200" kern="0" dirty="0">
                          <a:effectLst/>
                        </a:rPr>
                        <a:t>Character sketches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smtClean="0">
                          <a:effectLst/>
                        </a:rPr>
                        <a:t>Descriptive </a:t>
                      </a:r>
                      <a:r>
                        <a:rPr lang="en-US" sz="1200" kern="0" dirty="0">
                          <a:effectLst/>
                        </a:rPr>
                        <a:t>essays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Descriptive </a:t>
                      </a:r>
                      <a:r>
                        <a:rPr lang="en-US" sz="1200" kern="0" dirty="0" smtClean="0">
                          <a:effectLst/>
                        </a:rPr>
                        <a:t>sentences</a:t>
                      </a:r>
                      <a:endParaRPr lang="ko-KR" sz="1000" kern="100" dirty="0">
                        <a:effectLst/>
                      </a:endParaRPr>
                    </a:p>
                  </a:txBody>
                  <a:tcPr marL="9525" marR="9525" marT="9525" marB="9525" anchor="ctr"/>
                </a:tc>
              </a:tr>
              <a:tr h="2763940">
                <a:tc>
                  <a:txBody>
                    <a:bodyPr/>
                    <a:lstStyle/>
                    <a:p>
                      <a:pPr algn="l" latinLnBrk="0">
                        <a:lnSpc>
                          <a:spcPct val="115000"/>
                        </a:lnSpc>
                        <a:spcAft>
                          <a:spcPts val="0"/>
                        </a:spcAft>
                      </a:pPr>
                      <a:r>
                        <a:rPr lang="en-US" sz="1200" kern="0" dirty="0">
                          <a:effectLst/>
                        </a:rPr>
                        <a:t>Expository Writing</a:t>
                      </a:r>
                      <a:endParaRPr lang="ko-KR" sz="1000" kern="100" dirty="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a:effectLst/>
                        </a:rPr>
                        <a:t>Students collect and synthesize information. This writing is objective; reports are the most common type. Students use expository writing to give directions, sequence steps, compare one thing to another, explain causes and effects, or describe problems and solutions.</a:t>
                      </a:r>
                      <a:endParaRPr lang="ko-KR" sz="1000" kern="100">
                        <a:effectLst/>
                        <a:latin typeface="맑은 고딕"/>
                        <a:ea typeface="맑은 고딕"/>
                        <a:cs typeface="Times New Roman"/>
                      </a:endParaRPr>
                    </a:p>
                  </a:txBody>
                  <a:tcPr marL="9525" marR="9525" marT="9525" marB="9525" anchor="ctr"/>
                </a:tc>
                <a:tc>
                  <a:txBody>
                    <a:bodyPr/>
                    <a:lstStyle/>
                    <a:p>
                      <a:pPr marL="342900" lvl="0" indent="-342900" algn="l" latinLnBrk="0">
                        <a:lnSpc>
                          <a:spcPct val="115000"/>
                        </a:lnSpc>
                        <a:spcAft>
                          <a:spcPts val="1000"/>
                        </a:spcAft>
                        <a:buSzPts val="1000"/>
                        <a:buFont typeface="Symbol"/>
                        <a:buChar char=""/>
                        <a:tabLst>
                          <a:tab pos="457200" algn="l"/>
                        </a:tabLst>
                      </a:pPr>
                      <a:r>
                        <a:rPr lang="en-US" sz="1200" kern="0" dirty="0" smtClean="0">
                          <a:effectLst/>
                        </a:rPr>
                        <a:t>Directions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smtClean="0">
                          <a:effectLst/>
                        </a:rPr>
                        <a:t>Posters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Reports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Summaries</a:t>
                      </a:r>
                      <a:endParaRPr lang="ko-KR" sz="1000" kern="100" dirty="0">
                        <a:effectLst/>
                        <a:latin typeface="맑은 고딕"/>
                        <a:ea typeface="맑은 고딕"/>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1371458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내용 개체 틀 2"/>
          <p:cNvSpPr>
            <a:spLocks noGrp="1"/>
          </p:cNvSpPr>
          <p:nvPr>
            <p:ph idx="1"/>
          </p:nvPr>
        </p:nvSpPr>
        <p:spPr>
          <a:xfrm>
            <a:off x="457200" y="381000"/>
            <a:ext cx="8686800" cy="5745163"/>
          </a:xfrm>
        </p:spPr>
        <p:txBody>
          <a:bodyPr/>
          <a:lstStyle/>
          <a:p>
            <a:pPr>
              <a:buFont typeface="Arial" charset="0"/>
              <a:buNone/>
            </a:pPr>
            <a:r>
              <a:rPr lang="en-US" altLang="ko-KR" i="1" smtClean="0"/>
              <a:t>				</a:t>
            </a:r>
            <a:r>
              <a:rPr lang="en-US" altLang="ko-KR" sz="4000" i="1" smtClean="0">
                <a:latin typeface="Times New Roman" pitchFamily="18" charset="0"/>
                <a:cs typeface="Times New Roman" pitchFamily="18" charset="0"/>
              </a:rPr>
              <a:t>Publishing:</a:t>
            </a:r>
          </a:p>
          <a:p>
            <a:pPr>
              <a:buFont typeface="Arial" charset="0"/>
              <a:buNone/>
            </a:pPr>
            <a:endParaRPr lang="en-US" altLang="ko-KR" sz="4000" i="1" smtClean="0">
              <a:latin typeface="Times New Roman" pitchFamily="18" charset="0"/>
              <a:cs typeface="Times New Roman" pitchFamily="18" charset="0"/>
            </a:endParaRPr>
          </a:p>
          <a:p>
            <a:pPr algn="just">
              <a:buFont typeface="Arial" charset="0"/>
              <a:buNone/>
            </a:pPr>
            <a:r>
              <a:rPr lang="en-US" altLang="ko-KR" smtClean="0">
                <a:latin typeface="Times New Roman" pitchFamily="18" charset="0"/>
                <a:cs typeface="Times New Roman" pitchFamily="18" charset="0"/>
              </a:rPr>
              <a:t>Formatting, producing, and distributing </a:t>
            </a:r>
          </a:p>
          <a:p>
            <a:pPr algn="just">
              <a:buFont typeface="Arial" charset="0"/>
              <a:buNone/>
            </a:pPr>
            <a:r>
              <a:rPr lang="en-US" altLang="ko-KR" smtClean="0">
                <a:latin typeface="Times New Roman" pitchFamily="18" charset="0"/>
                <a:cs typeface="Times New Roman" pitchFamily="18" charset="0"/>
              </a:rPr>
              <a:t>the revised text, including possibilities like </a:t>
            </a:r>
          </a:p>
          <a:p>
            <a:pPr algn="just">
              <a:buFont typeface="Arial" charset="0"/>
              <a:buNone/>
            </a:pPr>
            <a:r>
              <a:rPr lang="en-US" altLang="ko-KR" smtClean="0">
                <a:latin typeface="Times New Roman" pitchFamily="18" charset="0"/>
                <a:cs typeface="Times New Roman" pitchFamily="18" charset="0"/>
              </a:rPr>
              <a:t>presenting an individual portfolio, publishin </a:t>
            </a:r>
          </a:p>
          <a:p>
            <a:pPr algn="just">
              <a:buFont typeface="Arial" charset="0"/>
              <a:buNone/>
            </a:pPr>
            <a:r>
              <a:rPr lang="en-US" altLang="ko-KR" smtClean="0">
                <a:latin typeface="Times New Roman" pitchFamily="18" charset="0"/>
                <a:cs typeface="Times New Roman" pitchFamily="18" charset="0"/>
              </a:rPr>
              <a:t>a class book, creating a Webpage, etc., as </a:t>
            </a:r>
          </a:p>
          <a:p>
            <a:pPr algn="just">
              <a:buFont typeface="Arial" charset="0"/>
              <a:buNone/>
            </a:pPr>
            <a:r>
              <a:rPr lang="en-US" altLang="ko-KR" smtClean="0">
                <a:latin typeface="Times New Roman" pitchFamily="18" charset="0"/>
                <a:cs typeface="Times New Roman" pitchFamily="18" charset="0"/>
              </a:rPr>
              <a:t>well as </a:t>
            </a:r>
            <a:r>
              <a:rPr lang="en-US" altLang="ko-KR" smtClean="0">
                <a:solidFill>
                  <a:srgbClr val="FF0000"/>
                </a:solidFill>
                <a:latin typeface="Times New Roman" pitchFamily="18" charset="0"/>
                <a:cs typeface="Times New Roman" pitchFamily="18" charset="0"/>
              </a:rPr>
              <a:t>simply turning a finished text in to a </a:t>
            </a:r>
          </a:p>
          <a:p>
            <a:pPr algn="just">
              <a:buFont typeface="Arial" charset="0"/>
              <a:buNone/>
            </a:pPr>
            <a:r>
              <a:rPr lang="en-US" altLang="ko-KR" smtClean="0">
                <a:solidFill>
                  <a:srgbClr val="FF0000"/>
                </a:solidFill>
                <a:latin typeface="Times New Roman" pitchFamily="18" charset="0"/>
                <a:cs typeface="Times New Roman" pitchFamily="18" charset="0"/>
              </a:rPr>
              <a:t>teacher</a:t>
            </a:r>
            <a:r>
              <a:rPr lang="en-US" altLang="ko-KR" smtClean="0">
                <a:latin typeface="Times New Roman" pitchFamily="18" charset="0"/>
                <a:cs typeface="Times New Roman" pitchFamily="18" charset="0"/>
              </a:rPr>
              <a:t>.</a:t>
            </a:r>
            <a:endParaRPr lang="ko-KR" altLang="en-US" smtClean="0">
              <a:latin typeface="Times New Roman" pitchFamily="18" charset="0"/>
              <a:cs typeface="Times New Roman" pitchFamily="18" charset="0"/>
            </a:endParaRPr>
          </a:p>
          <a:p>
            <a:endParaRPr lang="ko-KR" altLang="en-US" smtClean="0"/>
          </a:p>
        </p:txBody>
      </p:sp>
    </p:spTree>
    <p:extLst>
      <p:ext uri="{BB962C8B-B14F-4D97-AF65-F5344CB8AC3E}">
        <p14:creationId xmlns:p14="http://schemas.microsoft.com/office/powerpoint/2010/main" val="113855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제목 3"/>
          <p:cNvSpPr>
            <a:spLocks noGrp="1"/>
          </p:cNvSpPr>
          <p:nvPr>
            <p:ph type="title"/>
          </p:nvPr>
        </p:nvSpPr>
        <p:spPr>
          <a:xfrm>
            <a:off x="467544" y="2204864"/>
            <a:ext cx="8229600" cy="1143000"/>
          </a:xfrm>
        </p:spPr>
        <p:txBody>
          <a:bodyPr/>
          <a:lstStyle/>
          <a:p>
            <a:pPr eaLnBrk="1" hangingPunct="1"/>
            <a:r>
              <a:rPr lang="en-US" altLang="ko-KR" sz="5400" dirty="0" smtClean="0">
                <a:latin typeface="Times New Roman" panose="02020603050405020304" pitchFamily="18" charset="0"/>
                <a:cs typeface="Times New Roman" panose="02020603050405020304" pitchFamily="18" charset="0"/>
              </a:rPr>
              <a:t>Writing activities</a:t>
            </a:r>
            <a:endParaRPr lang="ko-KR" altLang="en-US" sz="54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074" name="제목 3"/>
          <p:cNvSpPr>
            <a:spLocks noGrp="1"/>
          </p:cNvSpPr>
          <p:nvPr>
            <p:ph type="title"/>
          </p:nvPr>
        </p:nvSpPr>
        <p:spPr>
          <a:xfrm>
            <a:off x="457200" y="764704"/>
            <a:ext cx="8229600" cy="652934"/>
          </a:xfrm>
        </p:spPr>
        <p:txBody>
          <a:bodyPr/>
          <a:lstStyle/>
          <a:p>
            <a:pPr eaLnBrk="1" hangingPunct="1"/>
            <a:r>
              <a:rPr lang="en-US" altLang="ko-KR" dirty="0" smtClean="0"/>
              <a:t>Acrostic</a:t>
            </a:r>
            <a:br>
              <a:rPr lang="en-US" altLang="ko-KR" dirty="0" smtClean="0"/>
            </a:br>
            <a:endParaRPr lang="ko-KR" altLang="en-US" dirty="0" smtClean="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00808"/>
            <a:ext cx="2457450"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71800" y="1705209"/>
            <a:ext cx="6264696" cy="42440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제목 3"/>
          <p:cNvSpPr>
            <a:spLocks noGrp="1"/>
          </p:cNvSpPr>
          <p:nvPr>
            <p:ph type="title"/>
          </p:nvPr>
        </p:nvSpPr>
        <p:spPr/>
        <p:txBody>
          <a:bodyPr/>
          <a:lstStyle/>
          <a:p>
            <a:pPr eaLnBrk="1" hangingPunct="1"/>
            <a:endParaRPr lang="ko-KR" altLang="en-US" smtClean="0"/>
          </a:p>
        </p:txBody>
      </p:sp>
      <p:sp>
        <p:nvSpPr>
          <p:cNvPr id="4099" name="내용 개체 틀 4"/>
          <p:cNvSpPr>
            <a:spLocks noGrp="1"/>
          </p:cNvSpPr>
          <p:nvPr>
            <p:ph idx="1"/>
          </p:nvPr>
        </p:nvSpPr>
        <p:spPr>
          <a:xfrm>
            <a:off x="467544" y="1628800"/>
            <a:ext cx="8229600" cy="3776663"/>
          </a:xfrm>
        </p:spPr>
        <p:txBody>
          <a:bodyPr/>
          <a:lstStyle/>
          <a:p>
            <a:pPr eaLnBrk="1" hangingPunct="1">
              <a:lnSpc>
                <a:spcPct val="150000"/>
              </a:lnSpc>
              <a:buFont typeface="Wingdings" panose="05000000000000000000" pitchFamily="2" charset="2"/>
              <a:buChar char="ü"/>
            </a:pPr>
            <a:r>
              <a:rPr lang="en-US" altLang="ko-KR" dirty="0" smtClean="0">
                <a:latin typeface="Times New Roman" panose="02020603050405020304" pitchFamily="18" charset="0"/>
                <a:cs typeface="Times New Roman" panose="02020603050405020304" pitchFamily="18" charset="0"/>
              </a:rPr>
              <a:t>E-mails</a:t>
            </a:r>
          </a:p>
          <a:p>
            <a:pPr eaLnBrk="1" hangingPunct="1">
              <a:lnSpc>
                <a:spcPct val="150000"/>
              </a:lnSpc>
              <a:buFont typeface="Wingdings" panose="05000000000000000000" pitchFamily="2" charset="2"/>
              <a:buChar char="ü"/>
            </a:pPr>
            <a:r>
              <a:rPr lang="en-US" altLang="ko-KR" dirty="0" err="1" smtClean="0">
                <a:latin typeface="Times New Roman" panose="02020603050405020304" pitchFamily="18" charset="0"/>
                <a:cs typeface="Times New Roman" panose="02020603050405020304" pitchFamily="18" charset="0"/>
              </a:rPr>
              <a:t>Kakao</a:t>
            </a:r>
            <a:r>
              <a:rPr lang="en-US" altLang="ko-KR" dirty="0" smtClean="0">
                <a:latin typeface="Times New Roman" panose="02020603050405020304" pitchFamily="18" charset="0"/>
                <a:cs typeface="Times New Roman" panose="02020603050405020304" pitchFamily="18" charset="0"/>
              </a:rPr>
              <a:t> talk</a:t>
            </a:r>
          </a:p>
          <a:p>
            <a:pPr eaLnBrk="1" hangingPunct="1">
              <a:lnSpc>
                <a:spcPct val="150000"/>
              </a:lnSpc>
              <a:buFont typeface="Wingdings" panose="05000000000000000000" pitchFamily="2" charset="2"/>
              <a:buChar char="ü"/>
            </a:pPr>
            <a:r>
              <a:rPr lang="en-US" altLang="ko-KR" dirty="0" smtClean="0">
                <a:latin typeface="Times New Roman" panose="02020603050405020304" pitchFamily="18" charset="0"/>
                <a:cs typeface="Times New Roman" panose="02020603050405020304" pitchFamily="18" charset="0"/>
              </a:rPr>
              <a:t>Posting comments on the Internet</a:t>
            </a:r>
            <a:endParaRPr lang="en-US" altLang="ko-KR"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내용 개체 틀 6"/>
          <p:cNvGraphicFramePr>
            <a:graphicFrameLocks noGrp="1"/>
          </p:cNvGraphicFramePr>
          <p:nvPr>
            <p:ph idx="1"/>
            <p:extLst>
              <p:ext uri="{D42A27DB-BD31-4B8C-83A1-F6EECF244321}">
                <p14:modId xmlns:p14="http://schemas.microsoft.com/office/powerpoint/2010/main" val="1499389090"/>
              </p:ext>
            </p:extLst>
          </p:nvPr>
        </p:nvGraphicFramePr>
        <p:xfrm>
          <a:off x="152400" y="381000"/>
          <a:ext cx="8686800" cy="5410200"/>
        </p:xfrm>
        <a:graphic>
          <a:graphicData uri="http://schemas.openxmlformats.org/drawingml/2006/table">
            <a:tbl>
              <a:tblPr firstRow="1" firstCol="1" bandRow="1">
                <a:tableStyleId>{5C22544A-7EE6-4342-B048-85BDC9FD1C3A}</a:tableStyleId>
              </a:tblPr>
              <a:tblGrid>
                <a:gridCol w="2895600"/>
                <a:gridCol w="2895600"/>
                <a:gridCol w="2895600"/>
              </a:tblGrid>
              <a:tr h="3086192">
                <a:tc>
                  <a:txBody>
                    <a:bodyPr/>
                    <a:lstStyle/>
                    <a:p>
                      <a:pPr algn="l" latinLnBrk="0">
                        <a:lnSpc>
                          <a:spcPct val="115000"/>
                        </a:lnSpc>
                        <a:spcAft>
                          <a:spcPts val="0"/>
                        </a:spcAft>
                      </a:pPr>
                      <a:r>
                        <a:rPr lang="en-US" sz="1200" kern="0" dirty="0">
                          <a:effectLst/>
                        </a:rPr>
                        <a:t>Journals and Letters </a:t>
                      </a:r>
                      <a:endParaRPr lang="ko-KR" sz="1000" kern="100" dirty="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dirty="0">
                          <a:effectLst/>
                        </a:rPr>
                        <a:t>Students write to themselves and to specific, known audiences. Their writing is personal and often less formal than other genres. </a:t>
                      </a:r>
                      <a:r>
                        <a:rPr lang="en-US" sz="1200" kern="0" dirty="0" smtClean="0">
                          <a:effectLst/>
                        </a:rPr>
                        <a:t>Students </a:t>
                      </a:r>
                      <a:r>
                        <a:rPr lang="en-US" sz="1200" kern="0" dirty="0">
                          <a:effectLst/>
                        </a:rPr>
                        <a:t>learn the special formatting that letters and envelopes require.</a:t>
                      </a:r>
                      <a:endParaRPr lang="ko-KR" sz="1000" kern="100" dirty="0">
                        <a:effectLst/>
                        <a:latin typeface="맑은 고딕"/>
                        <a:ea typeface="맑은 고딕"/>
                        <a:cs typeface="Times New Roman"/>
                      </a:endParaRPr>
                    </a:p>
                  </a:txBody>
                  <a:tcPr marL="9525" marR="9525" marT="9525" marB="9525" anchor="ctr"/>
                </a:tc>
                <a:tc>
                  <a:txBody>
                    <a:bodyPr/>
                    <a:lstStyle/>
                    <a:p>
                      <a:pPr marL="342900" lvl="0" indent="-342900" algn="l" latinLnBrk="0">
                        <a:lnSpc>
                          <a:spcPct val="115000"/>
                        </a:lnSpc>
                        <a:spcAft>
                          <a:spcPts val="1000"/>
                        </a:spcAft>
                        <a:buSzPts val="1000"/>
                        <a:buFont typeface="Symbol"/>
                        <a:buChar char=""/>
                        <a:tabLst>
                          <a:tab pos="457200" algn="l"/>
                        </a:tabLst>
                      </a:pPr>
                      <a:r>
                        <a:rPr lang="en-US" sz="1200" kern="0" dirty="0">
                          <a:effectLst/>
                        </a:rPr>
                        <a:t>Business letters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Courtesy letters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smtClean="0">
                          <a:effectLst/>
                        </a:rPr>
                        <a:t>E-mail </a:t>
                      </a:r>
                      <a:r>
                        <a:rPr lang="en-US" sz="1200" kern="0" dirty="0">
                          <a:effectLst/>
                        </a:rPr>
                        <a:t>messages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Friendly letters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smtClean="0">
                          <a:effectLst/>
                        </a:rPr>
                        <a:t>Personal </a:t>
                      </a:r>
                      <a:r>
                        <a:rPr lang="en-US" sz="1200" kern="0" dirty="0">
                          <a:effectLst/>
                        </a:rPr>
                        <a:t>journals</a:t>
                      </a:r>
                      <a:endParaRPr lang="ko-KR" sz="1000" kern="100" dirty="0">
                        <a:effectLst/>
                        <a:latin typeface="맑은 고딕"/>
                        <a:ea typeface="맑은 고딕"/>
                        <a:cs typeface="Times New Roman"/>
                      </a:endParaRPr>
                    </a:p>
                  </a:txBody>
                  <a:tcPr marL="9525" marR="9525" marT="9525" marB="9525" anchor="ctr"/>
                </a:tc>
              </a:tr>
              <a:tr h="2324008">
                <a:tc>
                  <a:txBody>
                    <a:bodyPr/>
                    <a:lstStyle/>
                    <a:p>
                      <a:pPr algn="l" latinLnBrk="0">
                        <a:lnSpc>
                          <a:spcPct val="115000"/>
                        </a:lnSpc>
                        <a:spcAft>
                          <a:spcPts val="0"/>
                        </a:spcAft>
                      </a:pPr>
                      <a:r>
                        <a:rPr lang="en-US" sz="1200" kern="0">
                          <a:effectLst/>
                        </a:rPr>
                        <a:t>Narrative Writing</a:t>
                      </a:r>
                      <a:endParaRPr lang="ko-KR" sz="1000" kern="10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dirty="0">
                          <a:effectLst/>
                        </a:rPr>
                        <a:t>Students retell familiar stories, develop sequels for stories they have read, write stories about events in their own lives, and create original stories. They include a beginning, middle, and end in the narratives to develop the plot and characters.</a:t>
                      </a:r>
                      <a:endParaRPr lang="ko-KR" sz="1000" kern="100" dirty="0">
                        <a:effectLst/>
                        <a:latin typeface="맑은 고딕"/>
                        <a:ea typeface="맑은 고딕"/>
                        <a:cs typeface="Times New Roman"/>
                      </a:endParaRPr>
                    </a:p>
                  </a:txBody>
                  <a:tcPr marL="9525" marR="9525" marT="9525" marB="9525" anchor="ctr"/>
                </a:tc>
                <a:tc>
                  <a:txBody>
                    <a:bodyPr/>
                    <a:lstStyle/>
                    <a:p>
                      <a:pPr marL="342900" lvl="0" indent="-342900" algn="l" latinLnBrk="0">
                        <a:lnSpc>
                          <a:spcPct val="115000"/>
                        </a:lnSpc>
                        <a:spcAft>
                          <a:spcPts val="1000"/>
                        </a:spcAft>
                        <a:buSzPts val="1000"/>
                        <a:buFont typeface="Symbol"/>
                        <a:buChar char=""/>
                        <a:tabLst>
                          <a:tab pos="457200" algn="l"/>
                        </a:tabLst>
                      </a:pPr>
                      <a:r>
                        <a:rPr lang="en-US" sz="1200" kern="0" dirty="0">
                          <a:effectLst/>
                        </a:rPr>
                        <a:t>Original short stories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Personal narratives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Retellings of stories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Sequels to </a:t>
                      </a:r>
                      <a:r>
                        <a:rPr lang="en-US" sz="1200" kern="0" dirty="0" smtClean="0">
                          <a:effectLst/>
                        </a:rPr>
                        <a:t>stories</a:t>
                      </a:r>
                      <a:endParaRPr lang="ko-KR" sz="1000" kern="100" dirty="0">
                        <a:effectLst/>
                      </a:endParaRPr>
                    </a:p>
                  </a:txBody>
                  <a:tcPr marL="9525" marR="9525" marT="9525" marB="9525" anchor="ctr"/>
                </a:tc>
              </a:tr>
            </a:tbl>
          </a:graphicData>
        </a:graphic>
      </p:graphicFrame>
    </p:spTree>
    <p:extLst>
      <p:ext uri="{BB962C8B-B14F-4D97-AF65-F5344CB8AC3E}">
        <p14:creationId xmlns:p14="http://schemas.microsoft.com/office/powerpoint/2010/main" val="1865298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내용 개체 틀 3"/>
          <p:cNvGraphicFramePr>
            <a:graphicFrameLocks noGrp="1"/>
          </p:cNvGraphicFramePr>
          <p:nvPr>
            <p:ph idx="1"/>
            <p:extLst>
              <p:ext uri="{D42A27DB-BD31-4B8C-83A1-F6EECF244321}">
                <p14:modId xmlns:p14="http://schemas.microsoft.com/office/powerpoint/2010/main" val="4003691635"/>
              </p:ext>
            </p:extLst>
          </p:nvPr>
        </p:nvGraphicFramePr>
        <p:xfrm>
          <a:off x="457200" y="3657600"/>
          <a:ext cx="8229600" cy="2285143"/>
        </p:xfrm>
        <a:graphic>
          <a:graphicData uri="http://schemas.openxmlformats.org/drawingml/2006/table">
            <a:tbl>
              <a:tblPr firstRow="1" firstCol="1" bandRow="1">
                <a:tableStyleId>{5C22544A-7EE6-4342-B048-85BDC9FD1C3A}</a:tableStyleId>
              </a:tblPr>
              <a:tblGrid>
                <a:gridCol w="2743200"/>
                <a:gridCol w="2743200"/>
                <a:gridCol w="2743200"/>
              </a:tblGrid>
              <a:tr h="2285143">
                <a:tc>
                  <a:txBody>
                    <a:bodyPr/>
                    <a:lstStyle/>
                    <a:p>
                      <a:pPr algn="l" latinLnBrk="0">
                        <a:lnSpc>
                          <a:spcPct val="115000"/>
                        </a:lnSpc>
                        <a:spcAft>
                          <a:spcPts val="0"/>
                        </a:spcAft>
                      </a:pPr>
                      <a:r>
                        <a:rPr lang="en-US" sz="1200" kern="0" dirty="0">
                          <a:effectLst/>
                        </a:rPr>
                        <a:t>Poetry Writing </a:t>
                      </a:r>
                      <a:endParaRPr lang="ko-KR" sz="1000" kern="100" dirty="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a:effectLst/>
                        </a:rPr>
                        <a:t>Students create word pictures and play with rhyme and other stylistic devices as they create poems. Through their wordplay, students learn that poetic language is vivid and powerful but concise and that poems can be arranged in different ways on a page.</a:t>
                      </a:r>
                      <a:endParaRPr lang="ko-KR" sz="1000" kern="100">
                        <a:effectLst/>
                        <a:latin typeface="맑은 고딕"/>
                        <a:ea typeface="맑은 고딕"/>
                        <a:cs typeface="Times New Roman"/>
                      </a:endParaRPr>
                    </a:p>
                  </a:txBody>
                  <a:tcPr marL="9525" marR="9525" marT="9525" marB="9525" anchor="ctr"/>
                </a:tc>
                <a:tc>
                  <a:txBody>
                    <a:bodyPr/>
                    <a:lstStyle/>
                    <a:p>
                      <a:pPr marL="342900" lvl="0" indent="-342900" algn="l" latinLnBrk="0">
                        <a:lnSpc>
                          <a:spcPct val="115000"/>
                        </a:lnSpc>
                        <a:spcAft>
                          <a:spcPts val="1000"/>
                        </a:spcAft>
                        <a:buSzPts val="1000"/>
                        <a:buFont typeface="Symbol"/>
                        <a:buChar char=""/>
                        <a:tabLst>
                          <a:tab pos="457200" algn="l"/>
                        </a:tabLst>
                      </a:pPr>
                      <a:r>
                        <a:rPr lang="en-US" sz="1200" kern="0" dirty="0">
                          <a:effectLst/>
                        </a:rPr>
                        <a:t>Acrostic poems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Color poems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smtClean="0">
                          <a:effectLst/>
                        </a:rPr>
                        <a:t>Poems </a:t>
                      </a:r>
                      <a:r>
                        <a:rPr lang="en-US" sz="1200" kern="0" dirty="0">
                          <a:effectLst/>
                        </a:rPr>
                        <a:t>for two voices</a:t>
                      </a:r>
                      <a:endParaRPr lang="ko-KR" sz="1000" kern="100" dirty="0">
                        <a:effectLst/>
                        <a:latin typeface="맑은 고딕"/>
                        <a:ea typeface="맑은 고딕"/>
                        <a:cs typeface="Times New Roman"/>
                      </a:endParaRPr>
                    </a:p>
                  </a:txBody>
                  <a:tcPr marL="9525" marR="9525" marT="9525" marB="9525" anchor="ctr"/>
                </a:tc>
              </a:tr>
            </a:tbl>
          </a:graphicData>
        </a:graphic>
      </p:graphicFrame>
      <p:graphicFrame>
        <p:nvGraphicFramePr>
          <p:cNvPr id="5" name="표 4"/>
          <p:cNvGraphicFramePr>
            <a:graphicFrameLocks noGrp="1"/>
          </p:cNvGraphicFramePr>
          <p:nvPr>
            <p:extLst>
              <p:ext uri="{D42A27DB-BD31-4B8C-83A1-F6EECF244321}">
                <p14:modId xmlns:p14="http://schemas.microsoft.com/office/powerpoint/2010/main" val="2403176561"/>
              </p:ext>
            </p:extLst>
          </p:nvPr>
        </p:nvGraphicFramePr>
        <p:xfrm>
          <a:off x="470807" y="762000"/>
          <a:ext cx="8215992" cy="2743200"/>
        </p:xfrm>
        <a:graphic>
          <a:graphicData uri="http://schemas.openxmlformats.org/drawingml/2006/table">
            <a:tbl>
              <a:tblPr firstRow="1" firstCol="1" bandRow="1">
                <a:tableStyleId>{5C22544A-7EE6-4342-B048-85BDC9FD1C3A}</a:tableStyleId>
              </a:tblPr>
              <a:tblGrid>
                <a:gridCol w="2738664"/>
                <a:gridCol w="2738664"/>
                <a:gridCol w="2738664"/>
              </a:tblGrid>
              <a:tr h="2743200">
                <a:tc>
                  <a:txBody>
                    <a:bodyPr/>
                    <a:lstStyle/>
                    <a:p>
                      <a:pPr algn="l" latinLnBrk="0">
                        <a:lnSpc>
                          <a:spcPct val="115000"/>
                        </a:lnSpc>
                        <a:spcAft>
                          <a:spcPts val="0"/>
                        </a:spcAft>
                      </a:pPr>
                      <a:r>
                        <a:rPr lang="en-US" sz="1200" kern="0" dirty="0">
                          <a:effectLst/>
                        </a:rPr>
                        <a:t>Persuasive Writing</a:t>
                      </a:r>
                      <a:endParaRPr lang="ko-KR" sz="1000" kern="100" dirty="0">
                        <a:effectLst/>
                        <a:latin typeface="맑은 고딕"/>
                        <a:ea typeface="맑은 고딕"/>
                        <a:cs typeface="Times New Roman"/>
                      </a:endParaRPr>
                    </a:p>
                  </a:txBody>
                  <a:tcPr marL="9525" marR="9525" marT="9525" marB="9525" anchor="ctr"/>
                </a:tc>
                <a:tc>
                  <a:txBody>
                    <a:bodyPr/>
                    <a:lstStyle/>
                    <a:p>
                      <a:pPr algn="l" latinLnBrk="0">
                        <a:lnSpc>
                          <a:spcPct val="115000"/>
                        </a:lnSpc>
                        <a:spcAft>
                          <a:spcPts val="0"/>
                        </a:spcAft>
                      </a:pPr>
                      <a:r>
                        <a:rPr lang="en-US" sz="1200" kern="0" dirty="0">
                          <a:effectLst/>
                        </a:rPr>
                        <a:t>Persuasion is winning someone to your viewpoint or cause using appeals to logic, moral character, and emotion. Students present their position clearly and support it with examples and evidence.</a:t>
                      </a:r>
                      <a:endParaRPr lang="ko-KR" sz="1000" kern="100" dirty="0">
                        <a:effectLst/>
                        <a:latin typeface="맑은 고딕"/>
                        <a:ea typeface="맑은 고딕"/>
                        <a:cs typeface="Times New Roman"/>
                      </a:endParaRPr>
                    </a:p>
                  </a:txBody>
                  <a:tcPr marL="9525" marR="9525" marT="9525" marB="9525" anchor="ctr"/>
                </a:tc>
                <a:tc>
                  <a:txBody>
                    <a:bodyPr/>
                    <a:lstStyle/>
                    <a:p>
                      <a:pPr marL="342900" lvl="0" indent="-342900" algn="l" latinLnBrk="0">
                        <a:lnSpc>
                          <a:spcPct val="115000"/>
                        </a:lnSpc>
                        <a:spcAft>
                          <a:spcPts val="1000"/>
                        </a:spcAft>
                        <a:buSzPts val="1000"/>
                        <a:buFont typeface="Symbol"/>
                        <a:buChar char=""/>
                        <a:tabLst>
                          <a:tab pos="457200" algn="l"/>
                        </a:tabLst>
                      </a:pPr>
                      <a:r>
                        <a:rPr lang="en-US" sz="1200" kern="0" dirty="0">
                          <a:effectLst/>
                        </a:rPr>
                        <a:t>Advertisements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Book and movie reviews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Letters to the editor</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Persuasive essays</a:t>
                      </a:r>
                      <a:endParaRPr lang="ko-KR" sz="1000" kern="100" dirty="0">
                        <a:effectLst/>
                      </a:endParaRPr>
                    </a:p>
                    <a:p>
                      <a:pPr marL="342900" lvl="0" indent="-342900" algn="l" latinLnBrk="0">
                        <a:lnSpc>
                          <a:spcPct val="115000"/>
                        </a:lnSpc>
                        <a:spcAft>
                          <a:spcPts val="1000"/>
                        </a:spcAft>
                        <a:buSzPts val="1000"/>
                        <a:buFont typeface="Symbol"/>
                        <a:buChar char=""/>
                        <a:tabLst>
                          <a:tab pos="457200" algn="l"/>
                        </a:tabLst>
                      </a:pPr>
                      <a:r>
                        <a:rPr lang="en-US" sz="1200" kern="0" dirty="0">
                          <a:effectLst/>
                        </a:rPr>
                        <a:t>Persuasive letters</a:t>
                      </a:r>
                      <a:endParaRPr lang="ko-KR" sz="1000" kern="100" dirty="0">
                        <a:effectLst/>
                        <a:latin typeface="맑은 고딕"/>
                        <a:ea typeface="맑은 고딕"/>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1940367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609600"/>
            <a:ext cx="8229600" cy="5516563"/>
          </a:xfrm>
        </p:spPr>
        <p:txBody>
          <a:bodyPr rtlCol="0">
            <a:normAutofit/>
          </a:bodyPr>
          <a:lstStyle/>
          <a:p>
            <a:pPr algn="ctr" fontAlgn="auto">
              <a:spcAft>
                <a:spcPts val="0"/>
              </a:spcAft>
              <a:buFont typeface="Arial" pitchFamily="34" charset="0"/>
              <a:buNone/>
              <a:defRPr/>
            </a:pPr>
            <a:r>
              <a:rPr lang="en-US" dirty="0" smtClean="0"/>
              <a:t>	</a:t>
            </a:r>
            <a:r>
              <a:rPr lang="en-US" sz="4000" i="1" dirty="0" smtClean="0">
                <a:latin typeface="Times New Roman" pitchFamily="18" charset="0"/>
                <a:cs typeface="Times New Roman" pitchFamily="18" charset="0"/>
              </a:rPr>
              <a:t>Writing process </a:t>
            </a:r>
          </a:p>
          <a:p>
            <a:pPr fontAlgn="auto">
              <a:spcAft>
                <a:spcPts val="0"/>
              </a:spcAft>
              <a:buFont typeface="Arial" pitchFamily="34" charset="0"/>
              <a:buNone/>
              <a:defRPr/>
            </a:pPr>
            <a:endParaRPr lang="en-US" dirty="0" smtClean="0"/>
          </a:p>
          <a:p>
            <a:pPr marL="514350" indent="-514350" fontAlgn="auto">
              <a:spcAft>
                <a:spcPts val="0"/>
              </a:spcAft>
              <a:buFont typeface="Arial" pitchFamily="34" charset="0"/>
              <a:buAutoNum type="arabicPeriod"/>
              <a:defRPr/>
            </a:pPr>
            <a:r>
              <a:rPr lang="en-US" dirty="0" smtClean="0"/>
              <a:t>Prewriting </a:t>
            </a:r>
          </a:p>
          <a:p>
            <a:pPr marL="0" indent="0" fontAlgn="auto">
              <a:spcAft>
                <a:spcPts val="0"/>
              </a:spcAft>
              <a:buNone/>
              <a:defRPr/>
            </a:pPr>
            <a:endParaRPr lang="en-US" dirty="0" smtClean="0"/>
          </a:p>
          <a:p>
            <a:pPr fontAlgn="auto">
              <a:spcAft>
                <a:spcPts val="0"/>
              </a:spcAft>
              <a:buFont typeface="Arial" pitchFamily="34" charset="0"/>
              <a:buNone/>
              <a:defRPr/>
            </a:pPr>
            <a:r>
              <a:rPr lang="en-US" dirty="0" smtClean="0"/>
              <a:t>2. Drafting</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3. Revising</a:t>
            </a:r>
            <a:endParaRPr lang="ko-KR" altLang="en-US" dirty="0" smtClean="0"/>
          </a:p>
        </p:txBody>
      </p:sp>
    </p:spTree>
    <p:extLst>
      <p:ext uri="{BB962C8B-B14F-4D97-AF65-F5344CB8AC3E}">
        <p14:creationId xmlns:p14="http://schemas.microsoft.com/office/powerpoint/2010/main" val="2435104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381000"/>
            <a:ext cx="8153400" cy="5486400"/>
          </a:xfrm>
        </p:spPr>
        <p:txBody>
          <a:bodyPr rtlCol="0">
            <a:normAutofit fontScale="90000"/>
          </a:bodyPr>
          <a:lstStyle/>
          <a:p>
            <a:pPr algn="l" fontAlgn="auto">
              <a:lnSpc>
                <a:spcPct val="150000"/>
              </a:lnSpc>
              <a:spcAft>
                <a:spcPts val="0"/>
              </a:spcAft>
              <a:defRPr/>
            </a:pPr>
            <a:r>
              <a:rPr lang="en-US" i="1" dirty="0" smtClean="0"/>
              <a:t>		   Prewriting:</a:t>
            </a:r>
            <a:br>
              <a:rPr lang="en-US" i="1" dirty="0" smtClean="0"/>
            </a:br>
            <a:r>
              <a:rPr lang="en-US" dirty="0" smtClean="0"/>
              <a:t/>
            </a:r>
            <a:br>
              <a:rPr lang="en-US" dirty="0" smtClean="0"/>
            </a:br>
            <a:r>
              <a:rPr lang="en-US" sz="3100" dirty="0" smtClean="0">
                <a:latin typeface="Times New Roman" pitchFamily="18" charset="0"/>
                <a:cs typeface="Times New Roman" pitchFamily="18" charset="0"/>
              </a:rPr>
              <a:t>Engaging in activities that generate ideas, including </a:t>
            </a:r>
            <a:br>
              <a:rPr lang="en-US" sz="3100"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reading</a:t>
            </a:r>
            <a:r>
              <a:rPr lang="en-US" sz="3100" dirty="0" smtClean="0">
                <a:latin typeface="Times New Roman" pitchFamily="18" charset="0"/>
                <a:cs typeface="Times New Roman" pitchFamily="18" charset="0"/>
              </a:rPr>
              <a:t>, </a:t>
            </a:r>
            <a:r>
              <a:rPr lang="en-US" sz="3100" i="1" dirty="0" smtClean="0">
                <a:solidFill>
                  <a:srgbClr val="FF0000"/>
                </a:solidFill>
                <a:latin typeface="Times New Roman" pitchFamily="18" charset="0"/>
                <a:cs typeface="Times New Roman" pitchFamily="18" charset="0"/>
              </a:rPr>
              <a:t>brainstorming</a:t>
            </a:r>
            <a:r>
              <a:rPr lang="en-US" sz="3100" dirty="0" smtClean="0">
                <a:latin typeface="Times New Roman" pitchFamily="18" charset="0"/>
                <a:cs typeface="Times New Roman" pitchFamily="18" charset="0"/>
              </a:rPr>
              <a:t>, </a:t>
            </a:r>
            <a:r>
              <a:rPr lang="en-US" sz="3100" i="1" dirty="0" smtClean="0">
                <a:latin typeface="Times New Roman" pitchFamily="18" charset="0"/>
                <a:cs typeface="Times New Roman" pitchFamily="18" charset="0"/>
              </a:rPr>
              <a:t>free writing, clustering, </a:t>
            </a:r>
            <a:br>
              <a:rPr lang="en-US" sz="3100" i="1"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creating tree diagrams or flow charts, drawing, </a:t>
            </a:r>
            <a:br>
              <a:rPr lang="en-US" sz="3100" i="1" dirty="0" smtClean="0">
                <a:latin typeface="Times New Roman" pitchFamily="18" charset="0"/>
                <a:cs typeface="Times New Roman" pitchFamily="18" charset="0"/>
              </a:rPr>
            </a:br>
            <a:r>
              <a:rPr lang="en-US" sz="3100" i="1" dirty="0" smtClean="0">
                <a:latin typeface="Times New Roman" pitchFamily="18" charset="0"/>
                <a:cs typeface="Times New Roman" pitchFamily="18" charset="0"/>
              </a:rPr>
              <a:t>dramatizing or role-playing, engaging in chat</a:t>
            </a:r>
            <a:r>
              <a:rPr lang="en-US" sz="3100" dirty="0" smtClean="0">
                <a:latin typeface="Times New Roman" pitchFamily="18" charset="0"/>
                <a:cs typeface="Times New Roman" pitchFamily="18" charset="0"/>
              </a:rPr>
              <a:t>.</a:t>
            </a:r>
            <a:r>
              <a:rPr lang="ko-KR" altLang="en-US" dirty="0" smtClean="0"/>
              <a:t/>
            </a:r>
            <a:br>
              <a:rPr lang="ko-KR" altLang="en-US" dirty="0" smtClean="0"/>
            </a:br>
            <a:endParaRPr lang="ko-KR" altLang="en-US" dirty="0" smtClean="0"/>
          </a:p>
        </p:txBody>
      </p:sp>
    </p:spTree>
    <p:extLst>
      <p:ext uri="{BB962C8B-B14F-4D97-AF65-F5344CB8AC3E}">
        <p14:creationId xmlns:p14="http://schemas.microsoft.com/office/powerpoint/2010/main" val="3277836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990600"/>
            <a:ext cx="8229600" cy="5135563"/>
          </a:xfrm>
        </p:spPr>
        <p:txBody>
          <a:bodyPr rtlCol="0">
            <a:normAutofit/>
          </a:bodyPr>
          <a:lstStyle/>
          <a:p>
            <a:pPr lvl="7">
              <a:buFont typeface="Arial" pitchFamily="34" charset="0"/>
              <a:buNone/>
              <a:defRPr/>
            </a:pPr>
            <a:r>
              <a:rPr lang="en-US" sz="4800" i="1" dirty="0" smtClean="0">
                <a:latin typeface="Times New Roman" pitchFamily="18" charset="0"/>
                <a:cs typeface="Times New Roman" pitchFamily="18" charset="0"/>
              </a:rPr>
              <a:t>Planning:</a:t>
            </a:r>
          </a:p>
          <a:p>
            <a:pPr fontAlgn="auto">
              <a:spcAft>
                <a:spcPts val="0"/>
              </a:spcAft>
              <a:buFont typeface="Arial" pitchFamily="34" charset="0"/>
              <a:buNone/>
              <a:defRPr/>
            </a:pP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Designing structure and content of the text. </a:t>
            </a:r>
            <a:endParaRPr lang="ko-KR" altLang="en-US" dirty="0" smtClean="0">
              <a:latin typeface="Times New Roman" pitchFamily="18" charset="0"/>
              <a:cs typeface="Times New Roman" pitchFamily="18" charset="0"/>
            </a:endParaRPr>
          </a:p>
          <a:p>
            <a:pPr fontAlgn="auto">
              <a:spcAft>
                <a:spcPts val="0"/>
              </a:spcAft>
              <a:buFont typeface="Arial" pitchFamily="34" charset="0"/>
              <a:buChar char="•"/>
              <a:defRPr/>
            </a:pPr>
            <a:endParaRPr lang="ko-KR" altLang="en-US" dirty="0" smtClean="0"/>
          </a:p>
        </p:txBody>
      </p:sp>
    </p:spTree>
    <p:extLst>
      <p:ext uri="{BB962C8B-B14F-4D97-AF65-F5344CB8AC3E}">
        <p14:creationId xmlns:p14="http://schemas.microsoft.com/office/powerpoint/2010/main" val="4287196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내용 개체 틀 2"/>
          <p:cNvSpPr>
            <a:spLocks noGrp="1"/>
          </p:cNvSpPr>
          <p:nvPr>
            <p:ph idx="1"/>
          </p:nvPr>
        </p:nvSpPr>
        <p:spPr>
          <a:xfrm>
            <a:off x="457200" y="685800"/>
            <a:ext cx="8229600" cy="5440363"/>
          </a:xfrm>
        </p:spPr>
        <p:txBody>
          <a:bodyPr/>
          <a:lstStyle/>
          <a:p>
            <a:pPr>
              <a:buFont typeface="Arial" charset="0"/>
              <a:buNone/>
            </a:pPr>
            <a:r>
              <a:rPr lang="en-US" altLang="ko-KR" i="1" smtClean="0"/>
              <a:t>				</a:t>
            </a:r>
            <a:r>
              <a:rPr lang="en-US" altLang="ko-KR" sz="4800" i="1" smtClean="0">
                <a:latin typeface="Times New Roman" pitchFamily="18" charset="0"/>
                <a:cs typeface="Times New Roman" pitchFamily="18" charset="0"/>
              </a:rPr>
              <a:t>Drafting:</a:t>
            </a:r>
          </a:p>
          <a:p>
            <a:endParaRPr lang="en-US" altLang="ko-KR" sz="4800" i="1" smtClean="0">
              <a:latin typeface="Times New Roman" pitchFamily="18" charset="0"/>
              <a:cs typeface="Times New Roman" pitchFamily="18" charset="0"/>
            </a:endParaRPr>
          </a:p>
          <a:p>
            <a:pPr>
              <a:buFont typeface="Arial" charset="0"/>
              <a:buNone/>
            </a:pPr>
            <a:r>
              <a:rPr lang="en-US" altLang="ko-KR" sz="4800" smtClean="0">
                <a:latin typeface="Times New Roman" pitchFamily="18" charset="0"/>
                <a:cs typeface="Times New Roman" pitchFamily="18" charset="0"/>
              </a:rPr>
              <a:t/>
            </a:r>
            <a:br>
              <a:rPr lang="en-US" altLang="ko-KR" sz="4800" smtClean="0">
                <a:latin typeface="Times New Roman" pitchFamily="18" charset="0"/>
                <a:cs typeface="Times New Roman" pitchFamily="18" charset="0"/>
              </a:rPr>
            </a:br>
            <a:r>
              <a:rPr lang="en-US" altLang="ko-KR" sz="4800" smtClean="0">
                <a:latin typeface="Times New Roman" pitchFamily="18" charset="0"/>
                <a:cs typeface="Times New Roman" pitchFamily="18" charset="0"/>
              </a:rPr>
              <a:t>          Composing text. </a:t>
            </a:r>
            <a:endParaRPr lang="ko-KR" altLang="en-US" sz="4800" smtClean="0">
              <a:latin typeface="Times New Roman" pitchFamily="18" charset="0"/>
              <a:cs typeface="Times New Roman" pitchFamily="18" charset="0"/>
            </a:endParaRPr>
          </a:p>
          <a:p>
            <a:endParaRPr lang="ko-KR" altLang="en-US" smtClean="0"/>
          </a:p>
        </p:txBody>
      </p:sp>
    </p:spTree>
    <p:extLst>
      <p:ext uri="{BB962C8B-B14F-4D97-AF65-F5344CB8AC3E}">
        <p14:creationId xmlns:p14="http://schemas.microsoft.com/office/powerpoint/2010/main" val="278511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내용 개체 틀 2"/>
          <p:cNvSpPr>
            <a:spLocks noGrp="1"/>
          </p:cNvSpPr>
          <p:nvPr>
            <p:ph idx="1"/>
          </p:nvPr>
        </p:nvSpPr>
        <p:spPr>
          <a:xfrm>
            <a:off x="304800" y="685800"/>
            <a:ext cx="8839200" cy="5440363"/>
          </a:xfrm>
        </p:spPr>
        <p:txBody>
          <a:bodyPr/>
          <a:lstStyle/>
          <a:p>
            <a:pPr>
              <a:buFont typeface="Arial" charset="0"/>
              <a:buNone/>
            </a:pPr>
            <a:r>
              <a:rPr lang="en-US" altLang="ko-KR" sz="4000" i="1" smtClean="0">
                <a:latin typeface="Times New Roman" pitchFamily="18" charset="0"/>
                <a:cs typeface="Times New Roman" pitchFamily="18" charset="0"/>
              </a:rPr>
              <a:t>                        Revising:</a:t>
            </a:r>
          </a:p>
          <a:p>
            <a:pPr>
              <a:buFont typeface="Arial" charset="0"/>
              <a:buNone/>
            </a:pPr>
            <a:endParaRPr lang="en-US" altLang="ko-KR" i="1" smtClean="0"/>
          </a:p>
          <a:p>
            <a:pPr>
              <a:buFont typeface="Arial" charset="0"/>
              <a:buNone/>
            </a:pPr>
            <a:r>
              <a:rPr lang="en-US" altLang="ko-KR" sz="3600" smtClean="0">
                <a:latin typeface="Times New Roman" pitchFamily="18" charset="0"/>
                <a:cs typeface="Times New Roman" pitchFamily="18" charset="0"/>
              </a:rPr>
              <a:t>Re-seeing or re-envisioning the whole text </a:t>
            </a:r>
          </a:p>
          <a:p>
            <a:pPr>
              <a:buFont typeface="Arial" charset="0"/>
              <a:buNone/>
            </a:pPr>
            <a:r>
              <a:rPr lang="en-US" altLang="ko-KR" sz="3600" smtClean="0">
                <a:latin typeface="Times New Roman" pitchFamily="18" charset="0"/>
                <a:cs typeface="Times New Roman" pitchFamily="18" charset="0"/>
              </a:rPr>
              <a:t>by </a:t>
            </a:r>
            <a:r>
              <a:rPr lang="en-US" altLang="ko-KR" sz="3600" smtClean="0">
                <a:solidFill>
                  <a:srgbClr val="FF0000"/>
                </a:solidFill>
                <a:latin typeface="Times New Roman" pitchFamily="18" charset="0"/>
                <a:cs typeface="Times New Roman" pitchFamily="18" charset="0"/>
              </a:rPr>
              <a:t>adding or deleting content</a:t>
            </a:r>
            <a:r>
              <a:rPr lang="en-US" altLang="ko-KR" sz="3600" smtClean="0">
                <a:latin typeface="Times New Roman" pitchFamily="18" charset="0"/>
                <a:cs typeface="Times New Roman" pitchFamily="18" charset="0"/>
              </a:rPr>
              <a:t>, </a:t>
            </a:r>
            <a:r>
              <a:rPr lang="en-US" altLang="ko-KR" sz="3600" smtClean="0">
                <a:solidFill>
                  <a:srgbClr val="FF0000"/>
                </a:solidFill>
                <a:latin typeface="Times New Roman" pitchFamily="18" charset="0"/>
                <a:cs typeface="Times New Roman" pitchFamily="18" charset="0"/>
              </a:rPr>
              <a:t>changing the </a:t>
            </a:r>
          </a:p>
          <a:p>
            <a:pPr>
              <a:buFont typeface="Arial" charset="0"/>
              <a:buNone/>
            </a:pPr>
            <a:r>
              <a:rPr lang="en-US" altLang="ko-KR" sz="3600" smtClean="0">
                <a:solidFill>
                  <a:srgbClr val="FF0000"/>
                </a:solidFill>
                <a:latin typeface="Times New Roman" pitchFamily="18" charset="0"/>
                <a:cs typeface="Times New Roman" pitchFamily="18" charset="0"/>
              </a:rPr>
              <a:t>order of presentation</a:t>
            </a:r>
            <a:r>
              <a:rPr lang="en-US" altLang="ko-KR" sz="3600" smtClean="0">
                <a:latin typeface="Times New Roman" pitchFamily="18" charset="0"/>
                <a:cs typeface="Times New Roman" pitchFamily="18" charset="0"/>
              </a:rPr>
              <a:t>, making major stylistic </a:t>
            </a:r>
          </a:p>
          <a:p>
            <a:pPr>
              <a:buFont typeface="Arial" charset="0"/>
              <a:buNone/>
            </a:pPr>
            <a:r>
              <a:rPr lang="en-US" altLang="ko-KR" sz="3600" smtClean="0">
                <a:latin typeface="Times New Roman" pitchFamily="18" charset="0"/>
                <a:cs typeface="Times New Roman" pitchFamily="18" charset="0"/>
              </a:rPr>
              <a:t>changes, etc. </a:t>
            </a:r>
            <a:endParaRPr lang="ko-KR" altLang="en-US" sz="3600" smtClean="0">
              <a:latin typeface="Times New Roman" pitchFamily="18" charset="0"/>
              <a:cs typeface="Times New Roman" pitchFamily="18" charset="0"/>
            </a:endParaRPr>
          </a:p>
        </p:txBody>
      </p:sp>
    </p:spTree>
    <p:extLst>
      <p:ext uri="{BB962C8B-B14F-4D97-AF65-F5344CB8AC3E}">
        <p14:creationId xmlns:p14="http://schemas.microsoft.com/office/powerpoint/2010/main" val="2413807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내용 개체 틀 2"/>
          <p:cNvSpPr>
            <a:spLocks noGrp="1"/>
          </p:cNvSpPr>
          <p:nvPr>
            <p:ph idx="1"/>
          </p:nvPr>
        </p:nvSpPr>
        <p:spPr>
          <a:xfrm>
            <a:off x="457200" y="457200"/>
            <a:ext cx="8458200" cy="5668963"/>
          </a:xfrm>
        </p:spPr>
        <p:txBody>
          <a:bodyPr/>
          <a:lstStyle/>
          <a:p>
            <a:pPr>
              <a:buFont typeface="Arial" charset="0"/>
              <a:buNone/>
            </a:pPr>
            <a:r>
              <a:rPr lang="en-US" altLang="ko-KR" sz="4000" i="1" smtClean="0">
                <a:latin typeface="Times New Roman" pitchFamily="18" charset="0"/>
                <a:cs typeface="Times New Roman" pitchFamily="18" charset="0"/>
              </a:rPr>
              <a:t>        Editing &amp; proofreading:</a:t>
            </a:r>
          </a:p>
          <a:p>
            <a:pPr>
              <a:buFont typeface="Arial" charset="0"/>
              <a:buNone/>
            </a:pPr>
            <a:r>
              <a:rPr lang="en-US" altLang="ko-KR" smtClean="0"/>
              <a:t/>
            </a:r>
            <a:br>
              <a:rPr lang="en-US" altLang="ko-KR" smtClean="0"/>
            </a:br>
            <a:r>
              <a:rPr lang="en-US" altLang="ko-KR" sz="3600" smtClean="0">
                <a:latin typeface="Times New Roman" pitchFamily="18" charset="0"/>
                <a:cs typeface="Times New Roman" pitchFamily="18" charset="0"/>
              </a:rPr>
              <a:t>Making changes at the local, or sentence, </a:t>
            </a:r>
          </a:p>
          <a:p>
            <a:pPr>
              <a:buFont typeface="Arial" charset="0"/>
              <a:buNone/>
            </a:pPr>
            <a:r>
              <a:rPr lang="en-US" altLang="ko-KR" sz="3600" smtClean="0">
                <a:latin typeface="Times New Roman" pitchFamily="18" charset="0"/>
                <a:cs typeface="Times New Roman" pitchFamily="18" charset="0"/>
              </a:rPr>
              <a:t>   level, including </a:t>
            </a:r>
            <a:r>
              <a:rPr lang="en-US" altLang="ko-KR" sz="3600" smtClean="0">
                <a:solidFill>
                  <a:srgbClr val="FF0000"/>
                </a:solidFill>
                <a:latin typeface="Times New Roman" pitchFamily="18" charset="0"/>
                <a:cs typeface="Times New Roman" pitchFamily="18" charset="0"/>
              </a:rPr>
              <a:t>changing word choice </a:t>
            </a:r>
            <a:r>
              <a:rPr lang="en-US" altLang="ko-KR" sz="3600" smtClean="0">
                <a:latin typeface="Times New Roman" pitchFamily="18" charset="0"/>
                <a:cs typeface="Times New Roman" pitchFamily="18" charset="0"/>
              </a:rPr>
              <a:t>and </a:t>
            </a:r>
            <a:r>
              <a:rPr lang="en-US" altLang="ko-KR" sz="3600" smtClean="0">
                <a:solidFill>
                  <a:srgbClr val="FF0000"/>
                </a:solidFill>
                <a:latin typeface="Times New Roman" pitchFamily="18" charset="0"/>
                <a:cs typeface="Times New Roman" pitchFamily="18" charset="0"/>
              </a:rPr>
              <a:t>sentence structure </a:t>
            </a:r>
            <a:r>
              <a:rPr lang="en-US" altLang="ko-KR" sz="3600" smtClean="0">
                <a:latin typeface="Times New Roman" pitchFamily="18" charset="0"/>
                <a:cs typeface="Times New Roman" pitchFamily="18" charset="0"/>
              </a:rPr>
              <a:t>as well as correcting any errors </a:t>
            </a:r>
            <a:endParaRPr lang="ko-KR" altLang="en-US" sz="3600" smtClean="0">
              <a:latin typeface="Times New Roman" pitchFamily="18" charset="0"/>
              <a:cs typeface="Times New Roman" pitchFamily="18" charset="0"/>
            </a:endParaRPr>
          </a:p>
          <a:p>
            <a:pPr>
              <a:buFont typeface="Arial" charset="0"/>
              <a:buNone/>
            </a:pPr>
            <a:endParaRPr lang="ko-KR" altLang="en-US" smtClean="0"/>
          </a:p>
        </p:txBody>
      </p:sp>
    </p:spTree>
    <p:extLst>
      <p:ext uri="{BB962C8B-B14F-4D97-AF65-F5344CB8AC3E}">
        <p14:creationId xmlns:p14="http://schemas.microsoft.com/office/powerpoint/2010/main" val="3598658379"/>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348</Words>
  <Application>Microsoft Office PowerPoint</Application>
  <PresentationFormat>화면 슬라이드 쇼(4:3)</PresentationFormat>
  <Paragraphs>75</Paragraphs>
  <Slides>13</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13</vt:i4>
      </vt:variant>
    </vt:vector>
  </HeadingPairs>
  <TitlesOfParts>
    <vt:vector size="17" baseType="lpstr">
      <vt:lpstr>맑은 고딕</vt:lpstr>
      <vt:lpstr>굴림</vt:lpstr>
      <vt:lpstr>Arial</vt:lpstr>
      <vt:lpstr>Office 테마</vt:lpstr>
      <vt:lpstr>Genres</vt:lpstr>
      <vt:lpstr>PowerPoint 프레젠테이션</vt:lpstr>
      <vt:lpstr>PowerPoint 프레젠테이션</vt:lpstr>
      <vt:lpstr>PowerPoint 프레젠테이션</vt:lpstr>
      <vt:lpstr>     Prewriting:  Engaging in activities that generate ideas, including  reading, brainstorming, free writing, clustering,  creating tree diagrams or flow charts, drawing,  dramatizing or role-playing, engaging in chat. </vt:lpstr>
      <vt:lpstr>PowerPoint 프레젠테이션</vt:lpstr>
      <vt:lpstr>PowerPoint 프레젠테이션</vt:lpstr>
      <vt:lpstr>PowerPoint 프레젠테이션</vt:lpstr>
      <vt:lpstr>PowerPoint 프레젠테이션</vt:lpstr>
      <vt:lpstr>PowerPoint 프레젠테이션</vt:lpstr>
      <vt:lpstr>Writing activities</vt:lpstr>
      <vt:lpstr>Acrostic </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com</dc:creator>
  <cp:lastModifiedBy>com</cp:lastModifiedBy>
  <cp:revision>19</cp:revision>
  <dcterms:created xsi:type="dcterms:W3CDTF">2016-09-13T05:30:10Z</dcterms:created>
  <dcterms:modified xsi:type="dcterms:W3CDTF">2018-05-03T07:10:27Z</dcterms:modified>
</cp:coreProperties>
</file>