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66" r:id="rId3"/>
    <p:sldId id="257" r:id="rId4"/>
    <p:sldId id="258" r:id="rId5"/>
    <p:sldId id="270" r:id="rId6"/>
    <p:sldId id="269" r:id="rId7"/>
    <p:sldId id="259" r:id="rId8"/>
    <p:sldId id="262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7EA870-5868-4B58-A733-1B9B1D3E3858}" type="datetimeFigureOut">
              <a:rPr lang="ko-KR" altLang="en-US" smtClean="0"/>
              <a:pPr>
                <a:defRPr/>
              </a:pPr>
              <a:t>2018-11-26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E3DD2E-B779-4C08-8158-635277DBA789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386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9101D5-5CCA-45F6-BC98-6B8DD3C91047}" type="datetimeFigureOut">
              <a:rPr lang="ko-KR" altLang="en-US" smtClean="0"/>
              <a:pPr>
                <a:defRPr/>
              </a:pPr>
              <a:t>2018-11-26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D4409-9F14-4FD1-BD3C-44E99C491370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145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CB4446-6D2E-400E-A1FB-B979BC6708F6}" type="datetimeFigureOut">
              <a:rPr lang="ko-KR" altLang="en-US" smtClean="0"/>
              <a:pPr>
                <a:defRPr/>
              </a:pPr>
              <a:t>2018-11-26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997D5-EED3-467B-9C24-73AD431B1C4D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2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CFF566-469C-4F7C-ABF5-B65A7DB4A8AD}" type="datetimeFigureOut">
              <a:rPr lang="ko-KR" altLang="en-US" smtClean="0"/>
              <a:pPr>
                <a:defRPr/>
              </a:pPr>
              <a:t>2018-11-26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E0584-00C1-40E5-84DC-2685F3401C3A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150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A76329-A002-450F-B39E-7749D34D834C}" type="datetimeFigureOut">
              <a:rPr lang="ko-KR" altLang="en-US" smtClean="0"/>
              <a:pPr>
                <a:defRPr/>
              </a:pPr>
              <a:t>2018-11-26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2B55D-CB1C-4FFA-8DFB-0EE949660B19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60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6C753-3C4E-42C2-9C07-E3077C949B36}" type="datetimeFigureOut">
              <a:rPr lang="ko-KR" altLang="en-US" smtClean="0"/>
              <a:pPr>
                <a:defRPr/>
              </a:pPr>
              <a:t>2018-11-26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9A001-5ECA-42B8-B1A2-313B2ECBDDE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720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AD14D1-3D39-4F89-A86E-E13BD4713A21}" type="datetimeFigureOut">
              <a:rPr lang="ko-KR" altLang="en-US" smtClean="0"/>
              <a:pPr>
                <a:defRPr/>
              </a:pPr>
              <a:t>2018-11-26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FA14F-F007-483B-BAC5-87986303026A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101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A606BA-CC0B-4D06-8BAF-C19C2D73957E}" type="datetimeFigureOut">
              <a:rPr lang="ko-KR" altLang="en-US" smtClean="0"/>
              <a:pPr>
                <a:defRPr/>
              </a:pPr>
              <a:t>2018-11-26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E134A-4B36-400A-9783-4E63D5FF3A84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137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EB288-3990-4978-8A15-0E69D189466D}" type="datetimeFigureOut">
              <a:rPr lang="ko-KR" altLang="en-US" smtClean="0"/>
              <a:pPr>
                <a:defRPr/>
              </a:pPr>
              <a:t>2018-11-26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F8EE0-4689-4D5B-9938-D6F7BF3CA198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861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4929E4-8EA8-4A2C-B164-CCC680F4A107}" type="datetimeFigureOut">
              <a:rPr lang="ko-KR" altLang="en-US" smtClean="0"/>
              <a:pPr>
                <a:defRPr/>
              </a:pPr>
              <a:t>2018-11-26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D448D-6BEC-4D23-843F-A02AB8F6C06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592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F3693F-65B8-4B57-8EE7-88CE40CD4669}" type="datetimeFigureOut">
              <a:rPr lang="ko-KR" altLang="en-US" smtClean="0"/>
              <a:pPr>
                <a:defRPr/>
              </a:pPr>
              <a:t>2018-11-26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F3556-A441-47A0-A100-C8975CD1912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6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A1DA8E-4472-4327-B6A7-A3FBE62844B4}" type="datetimeFigureOut">
              <a:rPr lang="ko-KR" altLang="en-US" smtClean="0"/>
              <a:pPr>
                <a:defRPr/>
              </a:pPr>
              <a:t>2018-11-26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F46F38-42DB-4325-8DAD-B0645E21BE0A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829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Content-based </a:t>
            </a:r>
            <a:r>
              <a:rPr lang="en-US" altLang="ko-KR" dirty="0"/>
              <a:t>I</a:t>
            </a:r>
            <a:r>
              <a:rPr lang="en-US" altLang="ko-KR" dirty="0" smtClean="0"/>
              <a:t>nstruction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3530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ko-KR" sz="2800" dirty="0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Criticism</a:t>
            </a:r>
            <a:r>
              <a:rPr lang="en-US" altLang="ko-KR" sz="2800" b="1" dirty="0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endParaRPr lang="en-US" altLang="ko-KR" sz="2400" b="1" dirty="0" smtClean="0">
              <a:solidFill>
                <a:srgbClr val="FF00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>
              <a:buFont typeface="Wingdings 2" pitchFamily="18" charset="2"/>
              <a:buNone/>
            </a:pPr>
            <a:endParaRPr lang="en-US" altLang="ko-K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focus on meaning in CBI prevents the development of accuracy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target language.</a:t>
            </a:r>
          </a:p>
          <a:p>
            <a:pPr>
              <a:buFont typeface="Wingdings 2" pitchFamily="18" charset="2"/>
              <a:buNone/>
            </a:pPr>
            <a:endParaRPr lang="en-US" altLang="ko-K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CBI is “functionally restricted.”</a:t>
            </a:r>
          </a:p>
          <a:p>
            <a:pPr>
              <a:buFont typeface="Wingdings 2" pitchFamily="18" charset="2"/>
              <a:buNone/>
            </a:pP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Predominance of academic language over nonacademic language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content-based programs, adolescents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resort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vernacular in the first language when engaging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peer-peer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(</a:t>
            </a:r>
            <a:r>
              <a:rPr lang="en-US" altLang="ko-K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Tarone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Swain, 1995)</a:t>
            </a:r>
          </a:p>
          <a:p>
            <a:pPr>
              <a:buFont typeface="Wingdings 2" pitchFamily="18" charset="2"/>
              <a:buNone/>
            </a:pPr>
            <a:endParaRPr lang="en-US" altLang="ko-KR" sz="2400" b="1" dirty="0" smtClean="0"/>
          </a:p>
          <a:p>
            <a:endParaRPr lang="en-US" altLang="ko-KR" sz="2400" b="1" dirty="0" smtClean="0"/>
          </a:p>
          <a:p>
            <a:pPr>
              <a:buFont typeface="Wingdings 2" pitchFamily="18" charset="2"/>
              <a:buNone/>
            </a:pPr>
            <a:endParaRPr lang="en-US" altLang="ko-KR" sz="2400" b="1" dirty="0" smtClean="0"/>
          </a:p>
          <a:p>
            <a:pPr>
              <a:buFont typeface="Wingdings 2" pitchFamily="18" charset="2"/>
              <a:buNone/>
            </a:pPr>
            <a:endParaRPr lang="ko-KR" altLang="en-US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800" dirty="0" smtClean="0">
                <a:solidFill>
                  <a:srgbClr val="FF0000"/>
                </a:solidFill>
                <a:latin typeface="Monotype Corsiva" pitchFamily="66" charset="0"/>
              </a:rPr>
              <a:t>Suggestions</a:t>
            </a:r>
          </a:p>
          <a:p>
            <a:pPr>
              <a:buFont typeface="Wingdings 2" pitchFamily="18" charset="2"/>
              <a:buNone/>
              <a:defRPr/>
            </a:pPr>
            <a:endParaRPr lang="en-US" altLang="ko-KR" sz="2800" i="1" dirty="0" smtClean="0">
              <a:latin typeface="Monotype Corsiva" pitchFamily="66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ko-K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Sheltering </a:t>
            </a:r>
            <a:r>
              <a:rPr lang="en-US" altLang="ko-K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language and content in </a:t>
            </a:r>
            <a:r>
              <a:rPr lang="en-US" altLang="ko-K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CBl</a:t>
            </a:r>
            <a:r>
              <a:rPr lang="en-US" altLang="ko-K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courses is a must.</a:t>
            </a:r>
          </a:p>
          <a:p>
            <a:pPr>
              <a:buFont typeface="Wingdings 2" pitchFamily="18" charset="2"/>
              <a:buNone/>
              <a:defRPr/>
            </a:pPr>
            <a:endParaRPr lang="en-US" altLang="ko-KR" sz="2800" dirty="0" smtClean="0">
              <a:latin typeface="Monotype Corsiva" pitchFamily="66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readings in the students’ native language to provide background knowledge </a:t>
            </a:r>
            <a:endParaRPr lang="en-US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(Klee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ko-K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Tedick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1997; Leaver 1997; </a:t>
            </a:r>
            <a:r>
              <a:rPr lang="en-US" altLang="ko-K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Sternfeld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1992, 1993, 1997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in its full formal and functional range through free voluntary reading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Krashen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1994).</a:t>
            </a:r>
            <a:endParaRPr lang="ko-KR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내용 개체 틀 4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ko-KR" sz="2800" dirty="0" smtClean="0"/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ko-KR" sz="3100" dirty="0" smtClean="0">
                <a:latin typeface="Monotype Corsiva" pitchFamily="66" charset="0"/>
              </a:rPr>
              <a:t>Language </a:t>
            </a:r>
            <a:endParaRPr lang="en-US" altLang="ko-KR" sz="3100" dirty="0" smtClean="0">
              <a:latin typeface="Monotype Corsiva" pitchFamily="66" charset="0"/>
            </a:endParaRPr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ko-KR" sz="3100" dirty="0" smtClean="0">
                <a:latin typeface="Monotype Corsiva" pitchFamily="66" charset="0"/>
              </a:rPr>
              <a:t>as </a:t>
            </a:r>
            <a:r>
              <a:rPr lang="en-US" altLang="ko-KR" sz="3100" dirty="0" smtClean="0">
                <a:latin typeface="Monotype Corsiva" pitchFamily="66" charset="0"/>
              </a:rPr>
              <a:t>a by-product of learning about real-world content</a:t>
            </a:r>
            <a:endParaRPr lang="ko-KR" altLang="en-US" sz="3100" dirty="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내용 개체 틀 4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4008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People learn a second language more successfully when they use the language as a means of acquiring information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The curriculum-organizing principle is subject matter, not language.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Students are tested on content, not language</a:t>
            </a:r>
          </a:p>
          <a:p>
            <a:pPr marL="0" indent="0">
              <a:buNone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Students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will not be tempted to review their grammar and</a:t>
            </a:r>
          </a:p>
          <a:p>
            <a:pPr marL="0" indent="0">
              <a:buNone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memorize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long lists of vocabulary words, but rather will listen 	closely to lectures, participate in discussions, do topic-related 	readings, and acquire a great deal of language in the process 	</a:t>
            </a:r>
            <a:endParaRPr lang="en-US" altLang="ko-K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The focus is always on meaning, not form.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Content-based instruction better reflects learner’s needs for learning a second language</a:t>
            </a:r>
          </a:p>
          <a:p>
            <a:pPr>
              <a:buFont typeface="Wingdings" pitchFamily="2" charset="2"/>
              <a:buChar char="§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en-US" altLang="ko-KR" sz="1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				</a:t>
            </a:r>
            <a:r>
              <a:rPr lang="en-US" altLang="ko-KR" b="1" dirty="0" smtClean="0">
                <a:latin typeface="Monotype Corsiva" pitchFamily="66" charset="0"/>
              </a:rPr>
              <a:t>Teacher’s role in CBI</a:t>
            </a:r>
          </a:p>
          <a:p>
            <a:pPr>
              <a:buFont typeface="Wingdings 2" pitchFamily="18" charset="2"/>
              <a:buNone/>
            </a:pPr>
            <a:endParaRPr lang="en-US" altLang="ko-K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In CBI, native speakers of the L2 are </a:t>
            </a:r>
            <a:r>
              <a:rPr lang="en-US" altLang="ko-K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generally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excluded from the classroom, which ensures that instructors will speak at a language level comprehensible to the non-native speaker. </a:t>
            </a:r>
          </a:p>
          <a:p>
            <a:pPr>
              <a:buFont typeface="Wingdings" pitchFamily="2" charset="2"/>
              <a:buChar char="§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Instructors make speech adjustments, and also make use of facial expressions, gestures, and body language to help make input more comprehensible. They rely extensively on graphic organizers.</a:t>
            </a:r>
          </a:p>
          <a:p>
            <a:pPr>
              <a:buFont typeface="Wingdings" pitchFamily="2" charset="2"/>
              <a:buChar char="§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They sometimes provide students with readings in their native language for background knowledge. Such a sheltered environment is conducive to a lowering of the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affective filter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sz="2000" dirty="0" err="1" smtClean="0">
                <a:latin typeface="Times New Roman" pitchFamily="18" charset="0"/>
                <a:cs typeface="Times New Roman" pitchFamily="18" charset="0"/>
              </a:rPr>
              <a:t>Krashen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1985a, 1985b).</a:t>
            </a:r>
            <a:endParaRPr lang="ko-KR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내용 개체 틀 4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6294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800" b="1" dirty="0" smtClean="0">
                <a:solidFill>
                  <a:srgbClr val="0070C0"/>
                </a:solidFill>
                <a:latin typeface="Monotype Corsiva" pitchFamily="66" charset="0"/>
              </a:rPr>
              <a:t>Theme-based Courses (TB)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ko-KR" altLang="ko-KR" sz="1200" dirty="0" smtClean="0">
              <a:latin typeface="Monotype Corsiva" pitchFamily="66" charset="0"/>
            </a:endParaRPr>
          </a:p>
          <a:p>
            <a:pPr latinLnBrk="0">
              <a:buFont typeface="Wingdings" panose="05000000000000000000" pitchFamily="2" charset="2"/>
              <a:buChar char="Ø"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 courses do have explicit language aims which are usually more important than the content learning objectives.</a:t>
            </a:r>
          </a:p>
          <a:p>
            <a:pPr marL="0" indent="0" latinLnBrk="0">
              <a:buNone/>
              <a:defRPr/>
            </a:pPr>
            <a:r>
              <a:rPr lang="en-US" altLang="ko-K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atinLnBrk="0">
              <a:buFont typeface="Wingdings" panose="05000000000000000000" pitchFamily="2" charset="2"/>
              <a:buChar char="Ø"/>
              <a:defRPr/>
            </a:pPr>
            <a:endParaRPr lang="en-US" altLang="ko-KR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is a language teacher, and not a subject specialist, that is responsible for teaching content.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taught subject matter, but they are tested on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language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get course credit for that only.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ko-KR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continuum of CBI 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(Brinton, Snow and Wesche,1989)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 courses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constitute the weakest representation of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CBI models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atinLnBrk="0">
              <a:buFont typeface="Wingdings" panose="05000000000000000000" pitchFamily="2" charset="2"/>
              <a:buChar char="Ø"/>
              <a:defRPr/>
            </a:pPr>
            <a:endParaRPr lang="en-US" altLang="ko-K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found in EFL contexts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내용 개체 틀 4"/>
          <p:cNvSpPr>
            <a:spLocks noGrp="1"/>
          </p:cNvSpPr>
          <p:nvPr>
            <p:ph idx="1"/>
          </p:nvPr>
        </p:nvSpPr>
        <p:spPr>
          <a:xfrm>
            <a:off x="152400" y="304800"/>
            <a:ext cx="89154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ko-KR" sz="2800" b="1" dirty="0" smtClean="0">
                <a:solidFill>
                  <a:srgbClr val="0070C0"/>
                </a:solidFill>
                <a:latin typeface="Monotype Corsiva" pitchFamily="66" charset="0"/>
              </a:rPr>
              <a:t>Adjunct/Linked Courses (AL)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ko-KR" sz="2000" b="1" dirty="0" smtClean="0">
              <a:latin typeface="Monotype Corsiva" pitchFamily="66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specially designed language course + a regular academic course</a:t>
            </a:r>
          </a:p>
          <a:p>
            <a:pPr latinLnBrk="0">
              <a:buFont typeface="Wingdings" panose="05000000000000000000" pitchFamily="2" charset="2"/>
              <a:buChar char="Ø"/>
            </a:pPr>
            <a:endParaRPr lang="en-US" altLang="ko-K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content instructor---academic concepts</a:t>
            </a:r>
          </a:p>
          <a:p>
            <a:pPr latinLnBrk="0">
              <a:buFont typeface="Wingdings" panose="05000000000000000000" pitchFamily="2" charset="2"/>
              <a:buChar char="Ø"/>
            </a:pPr>
            <a:endParaRPr lang="en-US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language teacher--- the students’ academic needs </a:t>
            </a:r>
          </a:p>
          <a:p>
            <a:pPr latinLnBrk="0">
              <a:buFont typeface="Wingdings 2" pitchFamily="18" charset="2"/>
              <a:buNone/>
            </a:pPr>
            <a:r>
              <a:rPr lang="en-US" altLang="ko-KR" sz="2800" dirty="0" smtClean="0"/>
              <a:t>	</a:t>
            </a:r>
            <a:r>
              <a:rPr lang="en-US" altLang="ko-KR" sz="2800" dirty="0" smtClean="0">
                <a:latin typeface="Monotype Corsiva" pitchFamily="66" charset="0"/>
              </a:rPr>
              <a:t>Language skills using the academic content (revising notes, writing assignments, preparing for tests)</a:t>
            </a:r>
          </a:p>
          <a:p>
            <a:pPr latinLnBrk="0">
              <a:buFont typeface="Wingdings" pitchFamily="2" charset="2"/>
              <a:buChar char="§"/>
            </a:pPr>
            <a:endParaRPr lang="en-US" altLang="ko-KR" sz="2800" dirty="0" smtClean="0"/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Native speakers in the content class</a:t>
            </a:r>
          </a:p>
          <a:p>
            <a:pPr latinLnBrk="0">
              <a:buFont typeface="Wingdings 2" pitchFamily="18" charset="2"/>
              <a:buNone/>
            </a:pPr>
            <a:endParaRPr lang="ko-KR" alt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내용 개체 틀 4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2484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altLang="ko-KR" b="1" dirty="0" smtClean="0">
                <a:solidFill>
                  <a:srgbClr val="0070C0"/>
                </a:solidFill>
                <a:latin typeface="Monotype Corsiva" pitchFamily="66" charset="0"/>
              </a:rPr>
              <a:t>Sheltered subject-matter instruction (SSM</a:t>
            </a:r>
            <a:r>
              <a:rPr lang="en-US" altLang="ko-KR" b="1" dirty="0" smtClean="0">
                <a:solidFill>
                  <a:srgbClr val="0070C0"/>
                </a:solidFill>
                <a:latin typeface="Monotype Corsiva" pitchFamily="66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ko-KR" sz="20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 purpose is content learning rather than language learning (one of the “strong” paradigms within the general framework of CBI)</a:t>
            </a:r>
            <a:endParaRPr lang="ko-KR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ko-K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Learners who have been segregated or ‘sheltered’ from native speakers” </a:t>
            </a:r>
          </a:p>
          <a:p>
            <a:pPr latinLnBrk="0">
              <a:buFont typeface="Wingdings" panose="05000000000000000000" pitchFamily="2" charset="2"/>
              <a:buChar char="Ø"/>
            </a:pPr>
            <a:endParaRPr lang="en-US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Commonly taught by a content instructor, not a language teacher</a:t>
            </a:r>
          </a:p>
          <a:p>
            <a:pPr marL="0" indent="0" latinLnBrk="0">
              <a:buNone/>
            </a:pPr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content instructor has to be sensitized to the students’ language needs and abilities, and has to be familiarized with the traits of the language acquisition process. </a:t>
            </a:r>
          </a:p>
          <a:p>
            <a:pPr latinLnBrk="0"/>
            <a:endParaRPr lang="ko-KR" alt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내용 개체 틀 4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00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ko-KR" b="1" dirty="0" smtClean="0">
                <a:solidFill>
                  <a:srgbClr val="0070C0"/>
                </a:solidFill>
                <a:latin typeface="Monotype Corsiva" pitchFamily="66" charset="0"/>
              </a:rPr>
              <a:t>Second language medium courses (SLM)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ko-KR" sz="1800" b="1" dirty="0" smtClean="0">
              <a:latin typeface="Monotype Corsiva" pitchFamily="66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strongest version within the framework.</a:t>
            </a:r>
            <a:endParaRPr lang="ko-KR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 specific instructional emphasis on language analysis and practice, and without making adjustments to adequate the discourse to the level of proficiency of students.</a:t>
            </a:r>
          </a:p>
          <a:p>
            <a:pPr marL="0" indent="0" latinLnBrk="0">
              <a:buNone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Students---above intermediate level, at least, with respect to listening and reading comprehension</a:t>
            </a:r>
          </a:p>
          <a:p>
            <a:pPr latinLnBrk="0">
              <a:buFont typeface="Wingdings" panose="05000000000000000000" pitchFamily="2" charset="2"/>
              <a:buChar char="Ø"/>
            </a:pPr>
            <a:endParaRPr lang="en-US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always strictly considered as a model in CBI</a:t>
            </a:r>
          </a:p>
          <a:p>
            <a:pPr latinLnBrk="0">
              <a:buFont typeface="Wingdings 2" pitchFamily="18" charset="2"/>
              <a:buNone/>
            </a:pPr>
            <a:endParaRPr lang="en-US" altLang="ko-KR" sz="2800" dirty="0" smtClean="0"/>
          </a:p>
          <a:p>
            <a:pPr latinLnBrk="0">
              <a:buFont typeface="Wingdings 2" pitchFamily="18" charset="2"/>
              <a:buNone/>
            </a:pPr>
            <a:endParaRPr lang="ko-KR" alt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3600" dirty="0" smtClean="0">
                <a:latin typeface="Monotype Corsiva" pitchFamily="66" charset="0"/>
              </a:rPr>
              <a:t>Q: </a:t>
            </a:r>
            <a:endParaRPr lang="en-US" altLang="ko-KR" sz="3600" dirty="0" smtClean="0">
              <a:latin typeface="Monotype Corsiva" pitchFamily="66" charset="0"/>
            </a:endParaRPr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3600" dirty="0" smtClean="0">
                <a:latin typeface="Monotype Corsiva" pitchFamily="66" charset="0"/>
              </a:rPr>
              <a:t>What </a:t>
            </a:r>
            <a:r>
              <a:rPr lang="en-US" altLang="ko-KR" sz="3600" dirty="0" smtClean="0">
                <a:latin typeface="Monotype Corsiva" pitchFamily="66" charset="0"/>
              </a:rPr>
              <a:t>are the advantages and disadvantages?</a:t>
            </a:r>
            <a:endParaRPr lang="ko-KR" altLang="en-US" sz="3600" dirty="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447</Words>
  <Application>Microsoft Office PowerPoint</Application>
  <PresentationFormat>화면 슬라이드 쇼(4:3)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1" baseType="lpstr">
      <vt:lpstr>굴림</vt:lpstr>
      <vt:lpstr>Arial</vt:lpstr>
      <vt:lpstr>Cambria</vt:lpstr>
      <vt:lpstr>HY견명조</vt:lpstr>
      <vt:lpstr>Wingdings 2</vt:lpstr>
      <vt:lpstr>Wingdings</vt:lpstr>
      <vt:lpstr>맑은 고딕</vt:lpstr>
      <vt:lpstr>Monotype Corsiva</vt:lpstr>
      <vt:lpstr>Times New Roman</vt:lpstr>
      <vt:lpstr>Office 테마</vt:lpstr>
      <vt:lpstr>Content-based Instruction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TG</dc:creator>
  <cp:lastModifiedBy>com</cp:lastModifiedBy>
  <cp:revision>22</cp:revision>
  <dcterms:created xsi:type="dcterms:W3CDTF">2011-01-02T04:49:05Z</dcterms:created>
  <dcterms:modified xsi:type="dcterms:W3CDTF">2018-11-26T04:25:23Z</dcterms:modified>
</cp:coreProperties>
</file>