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5" r:id="rId6"/>
    <p:sldId id="266" r:id="rId7"/>
    <p:sldId id="267" r:id="rId8"/>
    <p:sldId id="268"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403571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229629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166722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353505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93322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35510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379139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4079962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120978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410410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7BE2164-58AE-47F0-9EB5-67E212CCFB0F}" type="datetimeFigureOut">
              <a:rPr lang="ko-KR" altLang="en-US" smtClean="0"/>
              <a:t>2019-03-18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318245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E2164-58AE-47F0-9EB5-67E212CCFB0F}" type="datetimeFigureOut">
              <a:rPr lang="ko-KR" altLang="en-US" smtClean="0"/>
              <a:t>2019-03-18</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CB737-0656-442B-822A-27DF6766F5EF}" type="slidenum">
              <a:rPr lang="ko-KR" altLang="en-US" smtClean="0"/>
              <a:t>‹#›</a:t>
            </a:fld>
            <a:endParaRPr lang="ko-KR" altLang="en-US"/>
          </a:p>
        </p:txBody>
      </p:sp>
    </p:spTree>
    <p:extLst>
      <p:ext uri="{BB962C8B-B14F-4D97-AF65-F5344CB8AC3E}">
        <p14:creationId xmlns:p14="http://schemas.microsoft.com/office/powerpoint/2010/main" val="2751264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xoarvInDDjA&amp;feature=relat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lstStyle/>
          <a:p>
            <a:pPr marL="0" indent="0" algn="ctr">
              <a:buNone/>
            </a:pPr>
            <a:endParaRPr lang="en-US" altLang="ko-KR" dirty="0" smtClean="0">
              <a:latin typeface="Times New Roman" panose="02020603050405020304" pitchFamily="18" charset="0"/>
              <a:cs typeface="Times New Roman" panose="02020603050405020304" pitchFamily="18" charset="0"/>
            </a:endParaRPr>
          </a:p>
          <a:p>
            <a:pPr marL="0" indent="0" algn="ctr">
              <a:buNone/>
            </a:pPr>
            <a:r>
              <a:rPr lang="en-US" altLang="ko-KR" dirty="0" smtClean="0">
                <a:latin typeface="Times New Roman" panose="02020603050405020304" pitchFamily="18" charset="0"/>
                <a:cs typeface="Times New Roman" panose="02020603050405020304" pitchFamily="18" charset="0"/>
              </a:rPr>
              <a:t>Total Physical Response</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302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4"/>
          <p:cNvSpPr>
            <a:spLocks noGrp="1"/>
          </p:cNvSpPr>
          <p:nvPr>
            <p:ph idx="1"/>
          </p:nvPr>
        </p:nvSpPr>
        <p:spPr>
          <a:xfrm>
            <a:off x="228600" y="152400"/>
            <a:ext cx="8686800" cy="6400800"/>
          </a:xfrm>
        </p:spPr>
        <p:txBody>
          <a:bodyPr/>
          <a:lstStyle/>
          <a:p>
            <a:pPr eaLnBrk="1" hangingPunct="1">
              <a:buFont typeface="Wingdings 2" pitchFamily="18" charset="2"/>
              <a:buNone/>
              <a:defRPr/>
            </a:pPr>
            <a:r>
              <a:rPr lang="en-US" altLang="ko-KR" dirty="0" smtClean="0">
                <a:latin typeface="Monotype Corsiva" pitchFamily="66" charset="0"/>
              </a:rPr>
              <a:t>		   </a:t>
            </a:r>
            <a:r>
              <a:rPr lang="en-US" altLang="ko-KR" dirty="0" err="1" smtClean="0">
                <a:latin typeface="Monotype Corsiva" pitchFamily="66" charset="0"/>
              </a:rPr>
              <a:t>Krashen's</a:t>
            </a:r>
            <a:r>
              <a:rPr lang="en-US" altLang="ko-KR" dirty="0" smtClean="0">
                <a:latin typeface="Monotype Corsiva" pitchFamily="66" charset="0"/>
              </a:rPr>
              <a:t> language acquisition theory</a:t>
            </a:r>
          </a:p>
          <a:p>
            <a:pPr eaLnBrk="1" hangingPunct="1">
              <a:buFont typeface="Wingdings 2" pitchFamily="18" charset="2"/>
              <a:buNone/>
              <a:defRPr/>
            </a:pPr>
            <a:r>
              <a:rPr lang="en-US" altLang="ko-KR" sz="1100" dirty="0" smtClean="0">
                <a:latin typeface="Monotype Corsiva" pitchFamily="66" charset="0"/>
              </a:rPr>
              <a:t>     </a:t>
            </a:r>
          </a:p>
          <a:p>
            <a:pPr marL="514350" indent="-514350" eaLnBrk="1" hangingPunct="1">
              <a:buFont typeface="Wingdings 2" pitchFamily="18" charset="2"/>
              <a:buNone/>
              <a:defRPr/>
            </a:pPr>
            <a:r>
              <a:rPr lang="en-US" altLang="ko-KR" sz="2800" b="1" dirty="0" smtClean="0">
                <a:latin typeface="Monotype Corsiva" pitchFamily="66" charset="0"/>
              </a:rPr>
              <a:t>1. Acquisition-learning hypothesis</a:t>
            </a:r>
          </a:p>
          <a:p>
            <a:pPr marL="514350" indent="-514350" eaLnBrk="1" hangingPunct="1">
              <a:buFont typeface="Wingdings 2" pitchFamily="18" charset="2"/>
              <a:buNone/>
              <a:defRPr/>
            </a:pPr>
            <a:r>
              <a:rPr lang="en-US" altLang="ko-KR" sz="1600" dirty="0" smtClean="0"/>
              <a:t>    </a:t>
            </a:r>
          </a:p>
          <a:p>
            <a:pPr eaLnBrk="1" hangingPunct="1">
              <a:buFont typeface="Wingdings" panose="05000000000000000000" pitchFamily="2" charset="2"/>
              <a:buChar char="Ø"/>
              <a:defRPr/>
            </a:pPr>
            <a:r>
              <a:rPr lang="en-US" altLang="ko-KR" sz="2800" dirty="0" smtClean="0">
                <a:latin typeface="Monotype Corsiva" pitchFamily="66" charset="0"/>
              </a:rPr>
              <a:t>Acquisition </a:t>
            </a:r>
          </a:p>
          <a:p>
            <a:pPr marL="514350" indent="-514350" eaLnBrk="1" hangingPunct="1">
              <a:buFont typeface="Wingdings 2" pitchFamily="18" charset="2"/>
              <a:buNone/>
              <a:defRPr/>
            </a:pPr>
            <a:r>
              <a:rPr lang="en-US" altLang="ko-KR" sz="2800" dirty="0" smtClean="0"/>
              <a:t>    </a:t>
            </a:r>
            <a:r>
              <a:rPr lang="en-US" altLang="ko-KR" sz="2400" dirty="0" smtClean="0">
                <a:latin typeface="Times New Roman" pitchFamily="18" charset="0"/>
                <a:cs typeface="Times New Roman" pitchFamily="18" charset="0"/>
              </a:rPr>
              <a:t>Unconscious process that involves the naturalistic development of language proficiency through understanding language and through using language for meaningful communication.</a:t>
            </a:r>
            <a:endParaRPr lang="en-US" altLang="ko-KR" sz="2800" dirty="0" smtClean="0">
              <a:latin typeface="Times New Roman" pitchFamily="18" charset="0"/>
              <a:cs typeface="Times New Roman" pitchFamily="18" charset="0"/>
            </a:endParaRPr>
          </a:p>
          <a:p>
            <a:pPr marL="514350" indent="-514350" eaLnBrk="1" hangingPunct="1">
              <a:buFont typeface="Wingdings 2" pitchFamily="18" charset="2"/>
              <a:buNone/>
              <a:defRPr/>
            </a:pPr>
            <a:r>
              <a:rPr lang="en-US" altLang="ko-KR" sz="1800" dirty="0" smtClean="0"/>
              <a:t>   </a:t>
            </a:r>
          </a:p>
          <a:p>
            <a:pPr eaLnBrk="1" hangingPunct="1">
              <a:buFont typeface="Wingdings" panose="05000000000000000000" pitchFamily="2" charset="2"/>
              <a:buChar char="Ø"/>
              <a:defRPr/>
            </a:pPr>
            <a:r>
              <a:rPr lang="en-US" altLang="ko-KR" sz="2800" dirty="0" smtClean="0">
                <a:latin typeface="Monotype Corsiva" pitchFamily="66" charset="0"/>
              </a:rPr>
              <a:t>Learning</a:t>
            </a:r>
          </a:p>
          <a:p>
            <a:pPr marL="514350" indent="-514350" eaLnBrk="1" hangingPunct="1">
              <a:buFont typeface="Wingdings 2" pitchFamily="18" charset="2"/>
              <a:buNone/>
              <a:defRPr/>
            </a:pPr>
            <a:r>
              <a:rPr lang="en-US" altLang="ko-KR" sz="2800" dirty="0" smtClean="0"/>
              <a:t>    </a:t>
            </a:r>
            <a:r>
              <a:rPr lang="en-US" altLang="ko-KR" sz="2400" dirty="0" smtClean="0">
                <a:latin typeface="Times New Roman" pitchFamily="18" charset="0"/>
                <a:cs typeface="Times New Roman" pitchFamily="18" charset="0"/>
              </a:rPr>
              <a:t>Conscious process in which rules of a language are developed. only occurs through formal teaching.</a:t>
            </a:r>
          </a:p>
          <a:p>
            <a:pPr marL="514350" indent="-514350" eaLnBrk="1" hangingPunct="1">
              <a:buFont typeface="Wingdings 2" pitchFamily="18" charset="2"/>
              <a:buNone/>
              <a:defRPr/>
            </a:pPr>
            <a:r>
              <a:rPr lang="en-US" altLang="ko-KR" sz="2400" dirty="0" smtClean="0">
                <a:latin typeface="Times New Roman" pitchFamily="18" charset="0"/>
                <a:cs typeface="Times New Roman" pitchFamily="18" charset="0"/>
              </a:rPr>
              <a:t>	Cannot lead to acquisition. </a:t>
            </a:r>
            <a:endParaRPr lang="en-US" altLang="ko-KR" sz="2800" dirty="0" smtClean="0">
              <a:latin typeface="Times New Roman" pitchFamily="18" charset="0"/>
              <a:cs typeface="Times New Roman" pitchFamily="18" charset="0"/>
            </a:endParaRPr>
          </a:p>
          <a:p>
            <a:pPr eaLnBrk="1" hangingPunct="1">
              <a:buFont typeface="Wingdings 2" pitchFamily="18" charset="2"/>
              <a:buNone/>
              <a:defRPr/>
            </a:pPr>
            <a:endParaRPr lang="ko-KR" altLang="en-US" sz="2800" dirty="0" smtClean="0"/>
          </a:p>
        </p:txBody>
      </p:sp>
    </p:spTree>
    <p:extLst>
      <p:ext uri="{BB962C8B-B14F-4D97-AF65-F5344CB8AC3E}">
        <p14:creationId xmlns:p14="http://schemas.microsoft.com/office/powerpoint/2010/main" val="186216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내용 개체 틀 4"/>
          <p:cNvSpPr>
            <a:spLocks noGrp="1"/>
          </p:cNvSpPr>
          <p:nvPr>
            <p:ph idx="1"/>
          </p:nvPr>
        </p:nvSpPr>
        <p:spPr>
          <a:xfrm>
            <a:off x="228600" y="152400"/>
            <a:ext cx="8686800" cy="6400800"/>
          </a:xfrm>
        </p:spPr>
        <p:txBody>
          <a:bodyPr>
            <a:normAutofit/>
          </a:bodyPr>
          <a:lstStyle/>
          <a:p>
            <a:pPr eaLnBrk="1" hangingPunct="1">
              <a:buFont typeface="Wingdings 2" pitchFamily="18" charset="2"/>
              <a:buNone/>
            </a:pPr>
            <a:r>
              <a:rPr lang="en-US" altLang="ko-KR" b="1" dirty="0" smtClean="0">
                <a:latin typeface="Monotype Corsiva" pitchFamily="66" charset="0"/>
                <a:cs typeface="Times New Roman" pitchFamily="18" charset="0"/>
              </a:rPr>
              <a:t>2. Monitor hypothesis</a:t>
            </a:r>
          </a:p>
          <a:p>
            <a:pPr eaLnBrk="1" hangingPunct="1">
              <a:buFont typeface="Wingdings 2" pitchFamily="18" charset="2"/>
              <a:buNone/>
            </a:pPr>
            <a:r>
              <a:rPr lang="en-US" altLang="ko-KR" sz="1200" dirty="0" smtClean="0">
                <a:latin typeface="Times New Roman" pitchFamily="18" charset="0"/>
                <a:cs typeface="Times New Roman" pitchFamily="18" charset="0"/>
              </a:rPr>
              <a:t>    </a:t>
            </a:r>
          </a:p>
          <a:p>
            <a:pPr eaLnBrk="1" hangingPunct="1">
              <a:buFont typeface="Wingdings" panose="05000000000000000000" pitchFamily="2" charset="2"/>
              <a:buChar char="Ø"/>
            </a:pPr>
            <a:r>
              <a:rPr lang="en-US" altLang="ko-KR" sz="2800" dirty="0" smtClean="0">
                <a:latin typeface="Times New Roman" pitchFamily="18" charset="0"/>
                <a:cs typeface="Times New Roman" pitchFamily="18" charset="0"/>
              </a:rPr>
              <a:t>The acquired system initiates a speaker's utterances and is responsible for spontaneous language use.</a:t>
            </a:r>
          </a:p>
          <a:p>
            <a:pPr eaLnBrk="1" hangingPunct="1">
              <a:buFont typeface="Wingdings 2" pitchFamily="18" charset="2"/>
              <a:buNone/>
            </a:pPr>
            <a:r>
              <a:rPr lang="en-US" altLang="ko-KR" sz="1600" dirty="0" smtClean="0">
                <a:latin typeface="Times New Roman" pitchFamily="18" charset="0"/>
                <a:cs typeface="Times New Roman" pitchFamily="18" charset="0"/>
              </a:rPr>
              <a:t>   </a:t>
            </a:r>
          </a:p>
          <a:p>
            <a:pPr eaLnBrk="1" hangingPunct="1">
              <a:buFont typeface="Wingdings" panose="05000000000000000000" pitchFamily="2" charset="2"/>
              <a:buChar char="Ø"/>
            </a:pPr>
            <a:r>
              <a:rPr lang="en-US" altLang="ko-KR" sz="2800" dirty="0" smtClean="0">
                <a:latin typeface="Times New Roman" pitchFamily="18" charset="0"/>
                <a:cs typeface="Times New Roman" pitchFamily="18" charset="0"/>
              </a:rPr>
              <a:t>The learned system has the function of a monitor or editor that checks and repairs the output of the acquired system.</a:t>
            </a:r>
          </a:p>
          <a:p>
            <a:pPr eaLnBrk="1" hangingPunct="1">
              <a:buFont typeface="Wingdings 2" pitchFamily="18" charset="2"/>
              <a:buNone/>
            </a:pPr>
            <a:endParaRPr lang="en-US" altLang="ko-KR" sz="2800" dirty="0" smtClean="0">
              <a:latin typeface="Times New Roman" pitchFamily="18" charset="0"/>
              <a:cs typeface="Times New Roman" pitchFamily="18" charset="0"/>
            </a:endParaRPr>
          </a:p>
          <a:p>
            <a:pPr eaLnBrk="1" hangingPunct="1">
              <a:buFont typeface="Wingdings" panose="05000000000000000000" pitchFamily="2" charset="2"/>
              <a:buChar char="Ø"/>
            </a:pPr>
            <a:r>
              <a:rPr lang="en-US" altLang="ko-KR" sz="2800" dirty="0" smtClean="0">
                <a:latin typeface="Times New Roman" pitchFamily="18" charset="0"/>
                <a:cs typeface="Times New Roman" pitchFamily="18" charset="0"/>
              </a:rPr>
              <a:t>This monitor can, "either operate </a:t>
            </a:r>
            <a:r>
              <a:rPr lang="en-US" altLang="ko-KR" sz="2800" dirty="0" smtClean="0">
                <a:latin typeface="Monotype Corsiva" pitchFamily="66" charset="0"/>
                <a:cs typeface="Times New Roman" pitchFamily="18" charset="0"/>
              </a:rPr>
              <a:t>post-hoc</a:t>
            </a:r>
            <a:r>
              <a:rPr lang="en-US" altLang="ko-KR" sz="2800" dirty="0" smtClean="0">
                <a:latin typeface="Times New Roman" pitchFamily="18" charset="0"/>
                <a:cs typeface="Times New Roman" pitchFamily="18" charset="0"/>
              </a:rPr>
              <a:t> in the form of self-correction or as a </a:t>
            </a:r>
            <a:r>
              <a:rPr lang="en-US" altLang="ko-KR" sz="2800" dirty="0" smtClean="0">
                <a:latin typeface="Monotype Corsiva" pitchFamily="66" charset="0"/>
                <a:cs typeface="Times New Roman" pitchFamily="18" charset="0"/>
              </a:rPr>
              <a:t>last minute change </a:t>
            </a:r>
            <a:r>
              <a:rPr lang="en-US" altLang="ko-KR" sz="2800" dirty="0" smtClean="0">
                <a:latin typeface="Times New Roman" pitchFamily="18" charset="0"/>
                <a:cs typeface="Times New Roman" pitchFamily="18" charset="0"/>
              </a:rPr>
              <a:t>of plan just before production." (</a:t>
            </a:r>
            <a:r>
              <a:rPr lang="en-US" altLang="ko-KR" sz="2800" dirty="0" err="1" smtClean="0">
                <a:latin typeface="Times New Roman" pitchFamily="18" charset="0"/>
                <a:cs typeface="Times New Roman" pitchFamily="18" charset="0"/>
              </a:rPr>
              <a:t>Gramley</a:t>
            </a:r>
            <a:r>
              <a:rPr lang="en-US" altLang="ko-KR" sz="2800" dirty="0" smtClean="0">
                <a:latin typeface="Times New Roman" pitchFamily="18" charset="0"/>
                <a:cs typeface="Times New Roman" pitchFamily="18" charset="0"/>
              </a:rPr>
              <a:t> &amp; </a:t>
            </a:r>
            <a:r>
              <a:rPr lang="en-US" altLang="ko-KR" sz="2800" dirty="0" err="1" smtClean="0">
                <a:latin typeface="Times New Roman" pitchFamily="18" charset="0"/>
                <a:cs typeface="Times New Roman" pitchFamily="18" charset="0"/>
              </a:rPr>
              <a:t>Gramley</a:t>
            </a:r>
            <a:r>
              <a:rPr lang="en-US" altLang="ko-KR" sz="2800" dirty="0" smtClean="0">
                <a:latin typeface="Times New Roman" pitchFamily="18" charset="0"/>
                <a:cs typeface="Times New Roman" pitchFamily="18" charset="0"/>
              </a:rPr>
              <a:t>, 2008, p. 97) </a:t>
            </a:r>
          </a:p>
          <a:p>
            <a:pPr eaLnBrk="1" hangingPunct="1">
              <a:buFont typeface="Wingdings 2" pitchFamily="18" charset="2"/>
              <a:buNone/>
            </a:pPr>
            <a:endParaRPr lang="en-US" altLang="ko-KR" sz="2800" dirty="0" smtClean="0">
              <a:latin typeface="Times New Roman" pitchFamily="18" charset="0"/>
              <a:cs typeface="Times New Roman" pitchFamily="18" charset="0"/>
            </a:endParaRPr>
          </a:p>
          <a:p>
            <a:pPr eaLnBrk="1" hangingPunct="1">
              <a:buFont typeface="Wingdings" panose="05000000000000000000" pitchFamily="2" charset="2"/>
              <a:buChar char="ü"/>
            </a:pPr>
            <a:r>
              <a:rPr lang="en-US" altLang="ko-KR" sz="2800" dirty="0" smtClean="0">
                <a:latin typeface="Times New Roman" pitchFamily="18" charset="0"/>
                <a:cs typeface="Times New Roman" pitchFamily="18" charset="0"/>
              </a:rPr>
              <a:t>Three conditions : time, form, and knowledge of rules.</a:t>
            </a:r>
            <a:endParaRPr lang="ko-KR" alt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77105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내용 개체 틀 4"/>
          <p:cNvSpPr>
            <a:spLocks noGrp="1"/>
          </p:cNvSpPr>
          <p:nvPr>
            <p:ph idx="1"/>
          </p:nvPr>
        </p:nvSpPr>
        <p:spPr>
          <a:xfrm>
            <a:off x="228600" y="152400"/>
            <a:ext cx="8686800" cy="6400800"/>
          </a:xfrm>
        </p:spPr>
        <p:txBody>
          <a:bodyPr>
            <a:normAutofit/>
          </a:bodyPr>
          <a:lstStyle/>
          <a:p>
            <a:pPr eaLnBrk="1" hangingPunct="1">
              <a:buFont typeface="Wingdings 2" pitchFamily="18" charset="2"/>
              <a:buNone/>
            </a:pPr>
            <a:r>
              <a:rPr lang="en-US" altLang="ko-KR" b="1" dirty="0" smtClean="0">
                <a:latin typeface="Monotype Corsiva" pitchFamily="66" charset="0"/>
              </a:rPr>
              <a:t>3. The natural order hypothesis </a:t>
            </a:r>
          </a:p>
          <a:p>
            <a:pPr eaLnBrk="1" hangingPunct="1">
              <a:buFont typeface="Wingdings 2" pitchFamily="18" charset="2"/>
              <a:buNone/>
            </a:pPr>
            <a:r>
              <a:rPr lang="en-US" altLang="ko-KR" sz="1200" dirty="0" smtClean="0"/>
              <a:t>   </a:t>
            </a:r>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The acquisition of grammatical structures proceeds in a predictable order.</a:t>
            </a:r>
          </a:p>
          <a:p>
            <a:pPr marL="0" indent="0" eaLnBrk="1" hangingPunct="1">
              <a:buNone/>
            </a:pPr>
            <a:r>
              <a:rPr lang="en-US" altLang="ko-KR" sz="1800" dirty="0" smtClean="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This order is independent of the learner’s mother tongue, age, and setting.</a:t>
            </a:r>
          </a:p>
          <a:p>
            <a:pPr eaLnBrk="1" hangingPunct="1">
              <a:buFont typeface="Wingdings" panose="05000000000000000000"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This natural order can be found in first language acquisition as well as in second language acquisition. </a:t>
            </a:r>
          </a:p>
          <a:p>
            <a:pPr eaLnBrk="1" hangingPunct="1">
              <a:buFont typeface="Wingdings" panose="05000000000000000000"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ko-KR" sz="2800" dirty="0" smtClean="0">
                <a:latin typeface="Times New Roman" panose="02020603050405020304" pitchFamily="18" charset="0"/>
                <a:cs typeface="Times New Roman" panose="02020603050405020304" pitchFamily="18" charset="0"/>
              </a:rPr>
              <a:t>e.g. The learner acquires the progressive –</a:t>
            </a:r>
            <a:r>
              <a:rPr lang="en-US" altLang="ko-KR" sz="2800" dirty="0" err="1" smtClean="0">
                <a:latin typeface="Times New Roman" panose="02020603050405020304" pitchFamily="18" charset="0"/>
                <a:cs typeface="Times New Roman" panose="02020603050405020304" pitchFamily="18" charset="0"/>
              </a:rPr>
              <a:t>ing</a:t>
            </a:r>
            <a:r>
              <a:rPr lang="en-US" altLang="ko-KR" sz="2800" dirty="0" smtClean="0">
                <a:latin typeface="Times New Roman" panose="02020603050405020304" pitchFamily="18" charset="0"/>
                <a:cs typeface="Times New Roman" panose="02020603050405020304" pitchFamily="18" charset="0"/>
              </a:rPr>
              <a:t>, plural –s, and active voice before third person –s, or passive voice. (Richards, J. Platt, &amp; H. Platt, 1992). </a:t>
            </a:r>
            <a:endParaRPr lang="ko-KR" alt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657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내용 개체 틀 4"/>
          <p:cNvSpPr>
            <a:spLocks noGrp="1"/>
          </p:cNvSpPr>
          <p:nvPr>
            <p:ph idx="1"/>
          </p:nvPr>
        </p:nvSpPr>
        <p:spPr>
          <a:xfrm>
            <a:off x="228600" y="304800"/>
            <a:ext cx="8686800" cy="6248400"/>
          </a:xfrm>
        </p:spPr>
        <p:txBody>
          <a:bodyPr/>
          <a:lstStyle/>
          <a:p>
            <a:pPr eaLnBrk="1" hangingPunct="1">
              <a:buFont typeface="Wingdings 2" pitchFamily="18" charset="2"/>
              <a:buNone/>
            </a:pPr>
            <a:r>
              <a:rPr lang="en-US" altLang="ko-KR" b="1" dirty="0" smtClean="0">
                <a:latin typeface="Monotype Corsiva" pitchFamily="66" charset="0"/>
              </a:rPr>
              <a:t>4. Input hypothesis</a:t>
            </a:r>
          </a:p>
          <a:p>
            <a:pPr eaLnBrk="1" hangingPunct="1">
              <a:buFont typeface="Wingdings 2" pitchFamily="18" charset="2"/>
              <a:buNone/>
            </a:pPr>
            <a:endParaRPr lang="en-US" altLang="ko-KR" sz="2800" dirty="0" smtClean="0"/>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Acquisition occurs when one is exposed to language that is comprehensible and that contains i+1. </a:t>
            </a:r>
          </a:p>
          <a:p>
            <a:pPr eaLnBrk="1" hangingPunct="1">
              <a:buFont typeface="Wingdings" panose="05000000000000000000"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He is able to move to a higher stage by understanding language containing "i+1" (slightly beyond the acquirer's current level of competence). </a:t>
            </a:r>
            <a:endParaRPr lang="ko-KR" alt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866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내용 개체 틀 4"/>
          <p:cNvSpPr>
            <a:spLocks noGrp="1"/>
          </p:cNvSpPr>
          <p:nvPr>
            <p:ph idx="1"/>
          </p:nvPr>
        </p:nvSpPr>
        <p:spPr>
          <a:xfrm>
            <a:off x="228600" y="228600"/>
            <a:ext cx="8686800" cy="6400800"/>
          </a:xfrm>
        </p:spPr>
        <p:txBody>
          <a:bodyPr/>
          <a:lstStyle/>
          <a:p>
            <a:pPr eaLnBrk="1" hangingPunct="1">
              <a:buFont typeface="Wingdings 2" pitchFamily="18" charset="2"/>
              <a:buNone/>
            </a:pPr>
            <a:r>
              <a:rPr lang="en-US" altLang="ko-KR" b="1" dirty="0" smtClean="0">
                <a:latin typeface="Monotype Corsiva" pitchFamily="66" charset="0"/>
              </a:rPr>
              <a:t>5. The affective filter hypothesis </a:t>
            </a:r>
          </a:p>
          <a:p>
            <a:pPr eaLnBrk="1" hangingPunct="1">
              <a:buFont typeface="Wingdings 2" pitchFamily="18" charset="2"/>
              <a:buNone/>
            </a:pPr>
            <a:r>
              <a:rPr lang="en-US" altLang="ko-KR" sz="1800" b="1" dirty="0" smtClean="0">
                <a:latin typeface="Monotype Corsiva" pitchFamily="66" charset="0"/>
              </a:rPr>
              <a:t> </a:t>
            </a:r>
          </a:p>
          <a:p>
            <a:pPr eaLnBrk="1" hangingPunct="1">
              <a:buFont typeface="Wingdings 2" pitchFamily="18" charset="2"/>
              <a:buNone/>
            </a:pPr>
            <a:r>
              <a:rPr lang="en-US" altLang="ko-KR" sz="1200" dirty="0" smtClean="0"/>
              <a:t>  </a:t>
            </a:r>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“Affective filter" --- a barrier that prevents learners from acquiring language even when appropriate input is available.</a:t>
            </a:r>
          </a:p>
          <a:p>
            <a:pPr eaLnBrk="1" hangingPunct="1">
              <a:buFont typeface="Wingdings" panose="05000000000000000000"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ko-KR" sz="2800" dirty="0" smtClean="0">
                <a:latin typeface="Times New Roman" panose="02020603050405020304" pitchFamily="18" charset="0"/>
                <a:cs typeface="Times New Roman" panose="02020603050405020304" pitchFamily="18" charset="0"/>
              </a:rPr>
              <a:t>Attitudes or emotions like motivation, self-confidence and anxiety. </a:t>
            </a:r>
          </a:p>
          <a:p>
            <a:pPr eaLnBrk="1" hangingPunct="1">
              <a:buFont typeface="Wingdings" panose="05000000000000000000"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ko-KR" sz="2800" dirty="0" err="1" smtClean="0">
                <a:latin typeface="Times New Roman" panose="02020603050405020304" pitchFamily="18" charset="0"/>
                <a:cs typeface="Times New Roman" panose="02020603050405020304" pitchFamily="18" charset="0"/>
              </a:rPr>
              <a:t>Krashen</a:t>
            </a:r>
            <a:r>
              <a:rPr lang="en-US" altLang="ko-KR" sz="2800" dirty="0" smtClean="0">
                <a:latin typeface="Times New Roman" panose="02020603050405020304" pitchFamily="18" charset="0"/>
                <a:cs typeface="Times New Roman" panose="02020603050405020304" pitchFamily="18" charset="0"/>
              </a:rPr>
              <a:t> used it to explain the advantages of children over adults regarding language acquisition. </a:t>
            </a:r>
            <a:endParaRPr lang="ko-KR" alt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5833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내용 개체 틀 4"/>
          <p:cNvSpPr>
            <a:spLocks noGrp="1"/>
          </p:cNvSpPr>
          <p:nvPr>
            <p:ph idx="1"/>
          </p:nvPr>
        </p:nvSpPr>
        <p:spPr>
          <a:xfrm>
            <a:off x="228600" y="304800"/>
            <a:ext cx="8686800" cy="6248400"/>
          </a:xfrm>
        </p:spPr>
        <p:txBody>
          <a:bodyPr/>
          <a:lstStyle/>
          <a:p>
            <a:pPr eaLnBrk="1" hangingPunct="1">
              <a:buFont typeface="Wingdings 2" pitchFamily="18" charset="2"/>
              <a:buNone/>
            </a:pPr>
            <a:r>
              <a:rPr lang="en-US" altLang="ko-KR" sz="2400" b="1" dirty="0" smtClean="0">
                <a:latin typeface="Times New Roman" pitchFamily="18" charset="0"/>
                <a:cs typeface="Times New Roman" pitchFamily="18" charset="0"/>
              </a:rPr>
              <a:t>With regard to language teaching </a:t>
            </a:r>
            <a:r>
              <a:rPr lang="en-US" altLang="ko-KR" sz="2400" b="1" dirty="0" err="1" smtClean="0">
                <a:latin typeface="Times New Roman" pitchFamily="18" charset="0"/>
                <a:cs typeface="Times New Roman" pitchFamily="18" charset="0"/>
              </a:rPr>
              <a:t>Krashen's</a:t>
            </a:r>
            <a:r>
              <a:rPr lang="en-US" altLang="ko-KR" sz="2400" b="1" dirty="0" smtClean="0">
                <a:latin typeface="Times New Roman" pitchFamily="18" charset="0"/>
                <a:cs typeface="Times New Roman" pitchFamily="18" charset="0"/>
              </a:rPr>
              <a:t> hypotheses imply:</a:t>
            </a:r>
          </a:p>
          <a:p>
            <a:pPr eaLnBrk="1" hangingPunct="1"/>
            <a:endParaRPr lang="en-US" altLang="ko-KR" sz="2800" dirty="0" smtClean="0"/>
          </a:p>
          <a:p>
            <a:pPr eaLnBrk="1" hangingPunct="1">
              <a:lnSpc>
                <a:spcPct val="150000"/>
              </a:lnSpc>
              <a:buFont typeface="Wingdings" panose="05000000000000000000" pitchFamily="2" charset="2"/>
              <a:buChar char="ü"/>
            </a:pPr>
            <a:r>
              <a:rPr lang="en-US" altLang="ko-KR" dirty="0" smtClean="0">
                <a:latin typeface="Monotype Corsiva" pitchFamily="66" charset="0"/>
              </a:rPr>
              <a:t>As much comprehensible input as possible</a:t>
            </a:r>
          </a:p>
          <a:p>
            <a:pPr eaLnBrk="1" hangingPunct="1">
              <a:lnSpc>
                <a:spcPct val="150000"/>
              </a:lnSpc>
              <a:buFont typeface="Wingdings" panose="05000000000000000000" pitchFamily="2" charset="2"/>
              <a:buChar char="ü"/>
            </a:pPr>
            <a:r>
              <a:rPr lang="en-US" altLang="ko-KR" dirty="0" smtClean="0">
                <a:latin typeface="Monotype Corsiva" pitchFamily="66" charset="0"/>
              </a:rPr>
              <a:t>Materials and aids that foster comprehension </a:t>
            </a:r>
          </a:p>
          <a:p>
            <a:pPr eaLnBrk="1" hangingPunct="1">
              <a:lnSpc>
                <a:spcPct val="150000"/>
              </a:lnSpc>
              <a:buFont typeface="Wingdings" panose="05000000000000000000" pitchFamily="2" charset="2"/>
              <a:buChar char="ü"/>
            </a:pPr>
            <a:r>
              <a:rPr lang="en-US" altLang="ko-KR" dirty="0" smtClean="0">
                <a:latin typeface="Monotype Corsiva" pitchFamily="66" charset="0"/>
              </a:rPr>
              <a:t>Focus on reading and listening </a:t>
            </a:r>
          </a:p>
          <a:p>
            <a:pPr eaLnBrk="1" hangingPunct="1">
              <a:lnSpc>
                <a:spcPct val="150000"/>
              </a:lnSpc>
              <a:buFont typeface="Wingdings" panose="05000000000000000000" pitchFamily="2" charset="2"/>
              <a:buChar char="ü"/>
            </a:pPr>
            <a:r>
              <a:rPr lang="en-US" altLang="ko-KR" dirty="0" smtClean="0">
                <a:latin typeface="Monotype Corsiva" pitchFamily="66" charset="0"/>
              </a:rPr>
              <a:t>Meaningful communication and interesting input to keep the affective filter low </a:t>
            </a:r>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125415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내용 개체 틀 4"/>
          <p:cNvSpPr>
            <a:spLocks noGrp="1"/>
          </p:cNvSpPr>
          <p:nvPr>
            <p:ph idx="1"/>
          </p:nvPr>
        </p:nvSpPr>
        <p:spPr>
          <a:xfrm>
            <a:off x="228600" y="304800"/>
            <a:ext cx="8686800" cy="6248400"/>
          </a:xfrm>
        </p:spPr>
        <p:txBody>
          <a:bodyPr/>
          <a:lstStyle/>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r>
              <a:rPr lang="en-US" altLang="ko-KR" sz="2800" dirty="0" smtClean="0">
                <a:latin typeface="Monotype Corsiva" pitchFamily="66" charset="0"/>
              </a:rPr>
              <a:t>			Q1: What are the principles of TPR?</a:t>
            </a:r>
          </a:p>
          <a:p>
            <a:pPr eaLnBrk="1" hangingPunct="1">
              <a:buFont typeface="Wingdings 2" pitchFamily="18" charset="2"/>
              <a:buNone/>
            </a:pPr>
            <a:endParaRPr lang="en-US" altLang="ko-KR" sz="2800" dirty="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a:latin typeface="Monotype Corsiva" pitchFamily="66" charset="0"/>
            </a:endParaRPr>
          </a:p>
          <a:p>
            <a:pPr algn="ctr">
              <a:buNone/>
            </a:pPr>
            <a:r>
              <a:rPr lang="en-US" altLang="ko-KR" sz="2000" dirty="0" smtClean="0">
                <a:latin typeface="Monotype Corsiva" pitchFamily="66" charset="0"/>
                <a:hlinkClick r:id="rId2"/>
              </a:rPr>
              <a:t>http://www.youtube.com/watch?v=xoarvInDDjA&amp;feature=related</a:t>
            </a:r>
            <a:endParaRPr lang="en-US" altLang="ko-KR" sz="2000" dirty="0" smtClean="0">
              <a:latin typeface="Monotype Corsiva" pitchFamily="66" charset="0"/>
            </a:endParaRPr>
          </a:p>
          <a:p>
            <a:pPr>
              <a:buNone/>
            </a:pPr>
            <a:endParaRPr lang="en-US" altLang="ko-KR" sz="2000" dirty="0" smtClean="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p:txBody>
      </p:sp>
    </p:spTree>
    <p:extLst>
      <p:ext uri="{BB962C8B-B14F-4D97-AF65-F5344CB8AC3E}">
        <p14:creationId xmlns:p14="http://schemas.microsoft.com/office/powerpoint/2010/main" val="230684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내용 개체 틀 4"/>
          <p:cNvSpPr>
            <a:spLocks noGrp="1"/>
          </p:cNvSpPr>
          <p:nvPr>
            <p:ph idx="1"/>
          </p:nvPr>
        </p:nvSpPr>
        <p:spPr>
          <a:xfrm>
            <a:off x="228600" y="304800"/>
            <a:ext cx="8519864" cy="6248400"/>
          </a:xfrm>
        </p:spPr>
        <p:txBody>
          <a:bodyPr>
            <a:normAutofit lnSpcReduction="10000"/>
          </a:bodyPr>
          <a:lstStyle/>
          <a:p>
            <a:pPr algn="ctr" eaLnBrk="1" hangingPunct="1">
              <a:lnSpc>
                <a:spcPct val="150000"/>
              </a:lnSpc>
              <a:buFont typeface="Wingdings 2" pitchFamily="18" charset="2"/>
              <a:buNone/>
              <a:defRPr/>
            </a:pPr>
            <a:r>
              <a:rPr lang="en-US" altLang="ko-KR" sz="2800" dirty="0" smtClean="0"/>
              <a:t>	</a:t>
            </a:r>
            <a:r>
              <a:rPr lang="en-US" altLang="ko-KR" sz="2800" dirty="0" smtClean="0">
                <a:latin typeface="Monotype Corsiva" pitchFamily="66" charset="0"/>
              </a:rPr>
              <a:t>Natural method</a:t>
            </a:r>
          </a:p>
          <a:p>
            <a:pPr algn="just" eaLnBrk="1" hangingPunct="1">
              <a:lnSpc>
                <a:spcPct val="150000"/>
              </a:lnSpc>
              <a:buFont typeface="Wingdings 2" pitchFamily="18" charset="2"/>
              <a:buNone/>
              <a:defRPr/>
            </a:pPr>
            <a:endParaRPr lang="en-US" altLang="ko-KR" sz="1600" dirty="0" smtClean="0">
              <a:latin typeface="Monotype Corsiva" pitchFamily="66" charset="0"/>
            </a:endParaRPr>
          </a:p>
          <a:p>
            <a:pPr algn="just" eaLnBrk="1" hangingPunct="1">
              <a:lnSpc>
                <a:spcPct val="150000"/>
              </a:lnSpc>
              <a:buFont typeface="Wingdings 2" pitchFamily="18" charset="2"/>
              <a:buNone/>
              <a:defRPr/>
            </a:pPr>
            <a:r>
              <a:rPr lang="en-US" altLang="ko-KR" sz="2800" i="1" dirty="0" smtClean="0">
                <a:latin typeface="Times New Roman" pitchFamily="18" charset="0"/>
                <a:cs typeface="Times New Roman" pitchFamily="18" charset="0"/>
              </a:rPr>
              <a:t>   The principle of TPR may be seen in the interaction of adults and infants in intimate caretaking transactions. Observations of infants show that most babies internalize, through body movements, an intricate linguistic map of how the language works before the infant is ready to talk. Language acquisition is clearly a linear progression with </a:t>
            </a:r>
            <a:r>
              <a:rPr lang="en-US" altLang="ko-KR" sz="2800" i="1" dirty="0" smtClean="0">
                <a:effectLst>
                  <a:outerShdw blurRad="38100" dist="38100" dir="2700000" algn="tl">
                    <a:srgbClr val="000000">
                      <a:alpha val="43137"/>
                    </a:srgbClr>
                  </a:outerShdw>
                </a:effectLst>
                <a:latin typeface="Times New Roman" pitchFamily="18" charset="0"/>
                <a:cs typeface="Times New Roman" pitchFamily="18" charset="0"/>
              </a:rPr>
              <a:t>comprehension first, then production </a:t>
            </a:r>
            <a:r>
              <a:rPr lang="en-US" altLang="ko-KR" sz="2800" i="1" dirty="0" smtClean="0">
                <a:latin typeface="Times New Roman" pitchFamily="18" charset="0"/>
                <a:cs typeface="Times New Roman" pitchFamily="18" charset="0"/>
              </a:rPr>
              <a:t>(Asher, 2001)</a:t>
            </a:r>
            <a:endParaRPr lang="ko-KR" altLang="ko-KR" sz="2800" i="1" dirty="0" smtClean="0">
              <a:latin typeface="Times New Roman" pitchFamily="18" charset="0"/>
              <a:cs typeface="Times New Roman" pitchFamily="18" charset="0"/>
            </a:endParaRPr>
          </a:p>
          <a:p>
            <a:pPr eaLnBrk="1" hangingPunct="1">
              <a:buFont typeface="Wingdings 2" pitchFamily="18" charset="2"/>
              <a:buNone/>
              <a:defRPr/>
            </a:pPr>
            <a:endParaRPr lang="ko-KR" altLang="en-US" sz="2800" dirty="0" smtClean="0"/>
          </a:p>
        </p:txBody>
      </p:sp>
    </p:spTree>
    <p:extLst>
      <p:ext uri="{BB962C8B-B14F-4D97-AF65-F5344CB8AC3E}">
        <p14:creationId xmlns:p14="http://schemas.microsoft.com/office/powerpoint/2010/main" val="242212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내용 개체 틀 4"/>
          <p:cNvSpPr>
            <a:spLocks noGrp="1"/>
          </p:cNvSpPr>
          <p:nvPr>
            <p:ph idx="1"/>
          </p:nvPr>
        </p:nvSpPr>
        <p:spPr>
          <a:xfrm>
            <a:off x="228600" y="304800"/>
            <a:ext cx="8686800" cy="6248400"/>
          </a:xfrm>
        </p:spPr>
        <p:txBody>
          <a:bodyPr/>
          <a:lstStyle/>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en-US" altLang="ko-KR" dirty="0" smtClean="0">
              <a:latin typeface="Monotype Corsiva" pitchFamily="66" charset="0"/>
            </a:endParaRPr>
          </a:p>
          <a:p>
            <a:pPr algn="ctr" eaLnBrk="1" hangingPunct="1">
              <a:buFont typeface="Wingdings 2" pitchFamily="18" charset="2"/>
              <a:buNone/>
            </a:pPr>
            <a:r>
              <a:rPr lang="en-US" altLang="ko-KR" dirty="0" smtClean="0">
                <a:latin typeface="Monotype Corsiva" pitchFamily="66" charset="0"/>
              </a:rPr>
              <a:t>Q3: What are the advantages disadvantages of TPR? </a:t>
            </a:r>
            <a:endParaRPr lang="ko-KR" altLang="en-US" dirty="0" smtClean="0">
              <a:latin typeface="Monotype Corsiva" pitchFamily="66" charset="0"/>
            </a:endParaRPr>
          </a:p>
          <a:p>
            <a:pPr algn="ct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129437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내용 개체 틀 2"/>
          <p:cNvSpPr>
            <a:spLocks noGrp="1"/>
          </p:cNvSpPr>
          <p:nvPr>
            <p:ph idx="1"/>
          </p:nvPr>
        </p:nvSpPr>
        <p:spPr>
          <a:xfrm>
            <a:off x="457200" y="304800"/>
            <a:ext cx="8229600" cy="6248400"/>
          </a:xfrm>
        </p:spPr>
        <p:txBody>
          <a:bodyPr>
            <a:normAutofit/>
          </a:bodyPr>
          <a:lstStyle/>
          <a:p>
            <a:pPr algn="ctr">
              <a:buFont typeface="Wingdings 2" pitchFamily="18" charset="2"/>
              <a:buNone/>
            </a:pPr>
            <a:r>
              <a:rPr lang="en-US" altLang="ko-KR" b="1" dirty="0" smtClean="0"/>
              <a:t>Advantages</a:t>
            </a:r>
          </a:p>
          <a:p>
            <a:pPr algn="ctr">
              <a:buFont typeface="Wingdings 2" pitchFamily="18" charset="2"/>
              <a:buNone/>
            </a:pPr>
            <a:endParaRPr lang="en-US" altLang="ko-KR" sz="2400" b="1" dirty="0" smtClean="0"/>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is fun and easy</a:t>
            </a:r>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is good for kinesthetic learners who need to be active in the class. </a:t>
            </a:r>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does not require a great deal of preparation on the part of the teacher.</a:t>
            </a:r>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is a good tool for learning vocabulary.</a:t>
            </a:r>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Class size does not need to be a problem.</a:t>
            </a:r>
          </a:p>
          <a:p>
            <a:pPr algn="just">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There is no age barrier. </a:t>
            </a:r>
          </a:p>
          <a:p>
            <a:pPr algn="just">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TPR is aptitude-free, working well with a mixed ability class.</a:t>
            </a:r>
          </a:p>
          <a:p>
            <a:pPr>
              <a:buFont typeface="Wingdings" pitchFamily="2" charset="2"/>
              <a:buChar char="Ø"/>
            </a:pPr>
            <a:endParaRPr lang="en-US" altLang="ko-KR" dirty="0" smtClean="0"/>
          </a:p>
          <a:p>
            <a:pPr>
              <a:buFont typeface="Wingdings 2" pitchFamily="18" charset="2"/>
              <a:buNone/>
            </a:pPr>
            <a:endParaRPr lang="en-US" altLang="ko-KR" dirty="0" smtClean="0"/>
          </a:p>
          <a:p>
            <a:pPr>
              <a:buFont typeface="Wingdings 2" pitchFamily="18" charset="2"/>
              <a:buNone/>
            </a:pPr>
            <a:endParaRPr lang="ko-KR" altLang="en-US" dirty="0" smtClean="0"/>
          </a:p>
        </p:txBody>
      </p:sp>
    </p:spTree>
    <p:extLst>
      <p:ext uri="{BB962C8B-B14F-4D97-AF65-F5344CB8AC3E}">
        <p14:creationId xmlns:p14="http://schemas.microsoft.com/office/powerpoint/2010/main" val="288102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내용 개체 틀 2"/>
          <p:cNvSpPr>
            <a:spLocks noGrp="1"/>
          </p:cNvSpPr>
          <p:nvPr>
            <p:ph idx="1"/>
          </p:nvPr>
        </p:nvSpPr>
        <p:spPr>
          <a:xfrm>
            <a:off x="457200" y="381000"/>
            <a:ext cx="8229600" cy="5745163"/>
          </a:xfrm>
        </p:spPr>
        <p:txBody>
          <a:bodyPr/>
          <a:lstStyle/>
          <a:p>
            <a:pPr algn="ctr">
              <a:buFont typeface="Wingdings 2" pitchFamily="18" charset="2"/>
              <a:buNone/>
            </a:pPr>
            <a:r>
              <a:rPr lang="en-US" altLang="ko-KR" b="1" dirty="0" smtClean="0"/>
              <a:t>Disadvantages</a:t>
            </a:r>
          </a:p>
          <a:p>
            <a:pPr>
              <a:buFont typeface="Wingdings 2" pitchFamily="18" charset="2"/>
              <a:buNone/>
            </a:pPr>
            <a:endParaRPr lang="en-US" altLang="ko-KR" dirty="0" smtClean="0"/>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is not a very creative method. Students are not given the opportunity to express their own views and thoughts in a creative way.</a:t>
            </a:r>
          </a:p>
          <a:p>
            <a:pPr>
              <a:buFont typeface="Wingdings"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is easy to overuse TPR.</a:t>
            </a:r>
          </a:p>
          <a:p>
            <a:pPr>
              <a:buFont typeface="Wingdings" pitchFamily="2" charset="2"/>
              <a:buChar char="Ø"/>
            </a:pPr>
            <a:endParaRPr lang="en-US" altLang="ko-KR" sz="2800" dirty="0" smtClean="0">
              <a:latin typeface="Times New Roman" panose="02020603050405020304" pitchFamily="18" charset="0"/>
              <a:cs typeface="Times New Roman" panose="02020603050405020304" pitchFamily="18" charset="0"/>
            </a:endParaRPr>
          </a:p>
          <a:p>
            <a:pPr>
              <a:buFont typeface="Wingdings" pitchFamily="2" charset="2"/>
              <a:buChar char="Ø"/>
            </a:pPr>
            <a:r>
              <a:rPr lang="en-US" altLang="ko-KR" sz="2800" dirty="0" smtClean="0">
                <a:latin typeface="Times New Roman" panose="02020603050405020304" pitchFamily="18" charset="0"/>
                <a:cs typeface="Times New Roman" panose="02020603050405020304" pitchFamily="18" charset="0"/>
              </a:rPr>
              <a:t>It is limited, since everything cannot be explained with this method. It must be combined with other approaches.</a:t>
            </a:r>
          </a:p>
          <a:p>
            <a:pPr>
              <a:buFont typeface="Wingdings 2" pitchFamily="18" charset="2"/>
              <a:buNone/>
            </a:pPr>
            <a:endParaRPr lang="ko-KR" altLang="en-US" dirty="0" smtClean="0"/>
          </a:p>
        </p:txBody>
      </p:sp>
    </p:spTree>
    <p:extLst>
      <p:ext uri="{BB962C8B-B14F-4D97-AF65-F5344CB8AC3E}">
        <p14:creationId xmlns:p14="http://schemas.microsoft.com/office/powerpoint/2010/main" val="79543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371600"/>
            <a:ext cx="7772400" cy="2507871"/>
          </a:xfrm>
        </p:spPr>
        <p:txBody>
          <a:bodyPr/>
          <a:lstStyle/>
          <a:p>
            <a:pPr>
              <a:lnSpc>
                <a:spcPct val="150000"/>
              </a:lnSpc>
            </a:pPr>
            <a:r>
              <a:rPr lang="en-US" altLang="ko-KR" dirty="0" smtClean="0">
                <a:latin typeface="Times New Roman" panose="02020603050405020304" pitchFamily="18" charset="0"/>
                <a:cs typeface="Times New Roman" panose="02020603050405020304" pitchFamily="18" charset="0"/>
              </a:rPr>
              <a:t/>
            </a:r>
            <a:br>
              <a:rPr lang="en-US" altLang="ko-KR" dirty="0" smtClean="0">
                <a:latin typeface="Times New Roman" panose="02020603050405020304" pitchFamily="18" charset="0"/>
                <a:cs typeface="Times New Roman" panose="02020603050405020304" pitchFamily="18" charset="0"/>
              </a:rPr>
            </a:br>
            <a:r>
              <a:rPr lang="en-US" altLang="ko-KR" sz="4000" dirty="0" smtClean="0">
                <a:latin typeface="Times New Roman" panose="02020603050405020304" pitchFamily="18" charset="0"/>
                <a:cs typeface="Times New Roman" panose="02020603050405020304" pitchFamily="18" charset="0"/>
              </a:rPr>
              <a:t>The </a:t>
            </a:r>
            <a:r>
              <a:rPr lang="en-US" altLang="ko-KR" sz="4000" dirty="0">
                <a:latin typeface="Times New Roman" panose="02020603050405020304" pitchFamily="18" charset="0"/>
                <a:cs typeface="Times New Roman" panose="02020603050405020304" pitchFamily="18" charset="0"/>
              </a:rPr>
              <a:t>natural approach </a:t>
            </a:r>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68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내용 개체 틀 4"/>
          <p:cNvSpPr>
            <a:spLocks noGrp="1"/>
          </p:cNvSpPr>
          <p:nvPr>
            <p:ph idx="1"/>
          </p:nvPr>
        </p:nvSpPr>
        <p:spPr>
          <a:xfrm>
            <a:off x="228600" y="152400"/>
            <a:ext cx="8686800" cy="6400800"/>
          </a:xfrm>
        </p:spPr>
        <p:txBody>
          <a:bodyPr/>
          <a:lstStyle/>
          <a:p>
            <a:pPr eaLnBrk="1" hangingPunct="1">
              <a:buFont typeface="Wingdings 2" pitchFamily="18" charset="2"/>
              <a:buNone/>
            </a:pPr>
            <a:r>
              <a:rPr lang="en-US" altLang="ko-KR" sz="2800" dirty="0" smtClean="0">
                <a:latin typeface="Monotype Corsiva" pitchFamily="66" charset="0"/>
              </a:rPr>
              <a:t>		</a:t>
            </a:r>
            <a:r>
              <a:rPr lang="en-US" altLang="ko-KR" sz="2800" b="1" dirty="0" smtClean="0">
                <a:latin typeface="Monotype Corsiva" pitchFamily="66" charset="0"/>
              </a:rPr>
              <a:t>Natural Approach (</a:t>
            </a:r>
            <a:r>
              <a:rPr lang="en-US" altLang="ko-KR" sz="2800" b="1" dirty="0" err="1" smtClean="0">
                <a:latin typeface="Monotype Corsiva" pitchFamily="66" charset="0"/>
              </a:rPr>
              <a:t>Krashen</a:t>
            </a:r>
            <a:r>
              <a:rPr lang="en-US" altLang="ko-KR" sz="2800" b="1" dirty="0" smtClean="0">
                <a:latin typeface="Monotype Corsiva" pitchFamily="66" charset="0"/>
              </a:rPr>
              <a:t> and Terrell, 1983)</a:t>
            </a:r>
          </a:p>
          <a:p>
            <a:pPr eaLnBrk="1" hangingPunct="1">
              <a:buFont typeface="Wingdings 2" pitchFamily="18" charset="2"/>
              <a:buNone/>
            </a:pPr>
            <a:r>
              <a:rPr lang="en-US" altLang="ko-KR" sz="1800" dirty="0" smtClean="0">
                <a:latin typeface="Monotype Corsiva" pitchFamily="66" charset="0"/>
              </a:rPr>
              <a:t>      </a:t>
            </a:r>
          </a:p>
          <a:p>
            <a:pPr eaLnBrk="1" hangingPunct="1">
              <a:buFont typeface="Wingdings" panose="05000000000000000000" pitchFamily="2" charset="2"/>
              <a:buChar char="Ø"/>
            </a:pPr>
            <a:r>
              <a:rPr lang="en-US" altLang="ko-KR" sz="2800" dirty="0" smtClean="0">
                <a:latin typeface="Monotype Corsiva" pitchFamily="66" charset="0"/>
              </a:rPr>
              <a:t>emphasis on the primacy of meaning and communication rather than grammar</a:t>
            </a:r>
          </a:p>
          <a:p>
            <a:pPr eaLnBrk="1" hangingPunct="1">
              <a:buFont typeface="Wingdings" panose="05000000000000000000" pitchFamily="2" charset="2"/>
              <a:buChar char="Ø"/>
            </a:pPr>
            <a:endParaRPr lang="en-US" altLang="ko-KR" sz="2800" dirty="0" smtClean="0">
              <a:latin typeface="Monotype Corsiva" pitchFamily="66" charset="0"/>
            </a:endParaRPr>
          </a:p>
          <a:p>
            <a:pPr eaLnBrk="1" hangingPunct="1">
              <a:buFont typeface="Wingdings" panose="05000000000000000000" pitchFamily="2" charset="2"/>
              <a:buChar char="Ø"/>
            </a:pPr>
            <a:r>
              <a:rPr lang="en-US" altLang="ko-KR" sz="2800" dirty="0" smtClean="0">
                <a:latin typeface="Monotype Corsiva" pitchFamily="66" charset="0"/>
              </a:rPr>
              <a:t>comprehensible input</a:t>
            </a:r>
          </a:p>
          <a:p>
            <a:pPr eaLnBrk="1" hangingPunct="1">
              <a:buFont typeface="Wingdings" panose="05000000000000000000" pitchFamily="2" charset="2"/>
              <a:buChar char="Ø"/>
            </a:pPr>
            <a:endParaRPr lang="en-US" altLang="ko-KR" sz="2800" dirty="0" smtClean="0">
              <a:latin typeface="Monotype Corsiva" pitchFamily="66" charset="0"/>
            </a:endParaRPr>
          </a:p>
          <a:p>
            <a:pPr eaLnBrk="1" hangingPunct="1">
              <a:buFont typeface="Wingdings" panose="05000000000000000000" pitchFamily="2" charset="2"/>
              <a:buChar char="Ø"/>
            </a:pPr>
            <a:r>
              <a:rPr lang="en-US" altLang="ko-KR" sz="2800" dirty="0" smtClean="0">
                <a:latin typeface="Monotype Corsiva" pitchFamily="66" charset="0"/>
              </a:rPr>
              <a:t>meaningful communication </a:t>
            </a:r>
          </a:p>
          <a:p>
            <a:pPr eaLnBrk="1" hangingPunct="1">
              <a:buFont typeface="Wingdings" panose="05000000000000000000" pitchFamily="2" charset="2"/>
              <a:buChar char="Ø"/>
            </a:pPr>
            <a:endParaRPr lang="en-US" altLang="ko-KR" sz="2800" dirty="0" smtClean="0">
              <a:latin typeface="Monotype Corsiva" pitchFamily="66" charset="0"/>
            </a:endParaRPr>
          </a:p>
          <a:p>
            <a:pPr eaLnBrk="1" hangingPunct="1">
              <a:buFont typeface="Wingdings" panose="05000000000000000000" pitchFamily="2" charset="2"/>
              <a:buChar char="Ø"/>
            </a:pPr>
            <a:r>
              <a:rPr lang="en-US" altLang="ko-KR" sz="2800" dirty="0" smtClean="0">
                <a:latin typeface="Monotype Corsiva" pitchFamily="66" charset="0"/>
              </a:rPr>
              <a:t>a relaxed classroom atmosphere</a:t>
            </a:r>
          </a:p>
          <a:p>
            <a:pPr marL="0" indent="0" eaLnBrk="1" hangingPunct="1">
              <a:buNone/>
            </a:pPr>
            <a:r>
              <a:rPr lang="en-US" altLang="ko-KR" sz="2800" dirty="0" smtClean="0">
                <a:latin typeface="Monotype Corsiva" pitchFamily="66" charset="0"/>
              </a:rPr>
              <a:t>	(To minimize stress, learners are not required to say anything 	until they feel ready, but they are expected to respond to 	teacher commands and questions)</a:t>
            </a:r>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262862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4"/>
          <p:cNvSpPr>
            <a:spLocks noGrp="1"/>
          </p:cNvSpPr>
          <p:nvPr>
            <p:ph idx="1"/>
          </p:nvPr>
        </p:nvSpPr>
        <p:spPr>
          <a:xfrm>
            <a:off x="228600" y="116632"/>
            <a:ext cx="8686800" cy="6741368"/>
          </a:xfrm>
        </p:spPr>
        <p:txBody>
          <a:bodyPr>
            <a:normAutofit lnSpcReduction="10000"/>
          </a:bodyPr>
          <a:lstStyle/>
          <a:p>
            <a:pPr algn="ctr">
              <a:buNone/>
            </a:pPr>
            <a:r>
              <a:rPr lang="en-US" altLang="ko-KR" b="1" dirty="0" smtClean="0">
                <a:latin typeface="Monotype Corsiva" pitchFamily="66" charset="0"/>
                <a:cs typeface="Times New Roman" pitchFamily="18" charset="0"/>
              </a:rPr>
              <a:t>Unlike the Direct Method (Natural method</a:t>
            </a:r>
            <a:r>
              <a:rPr lang="en-US" altLang="ko-KR" b="1" dirty="0" smtClean="0">
                <a:latin typeface="Monotype Corsiva" pitchFamily="66" charset="0"/>
                <a:cs typeface="Times New Roman" pitchFamily="18" charset="0"/>
              </a:rPr>
              <a:t>) </a:t>
            </a:r>
          </a:p>
          <a:p>
            <a:pPr algn="ctr">
              <a:buNone/>
            </a:pPr>
            <a:r>
              <a:rPr lang="en-US" altLang="ko-KR" b="1" dirty="0" smtClean="0">
                <a:latin typeface="Monotype Corsiva" pitchFamily="66" charset="0"/>
              </a:rPr>
              <a:t>Natural Approach  puts…</a:t>
            </a:r>
            <a:endParaRPr lang="en-US" altLang="ko-KR" b="1" dirty="0" smtClean="0">
              <a:latin typeface="Monotype Corsiva" pitchFamily="66" charset="0"/>
              <a:cs typeface="Times New Roman" pitchFamily="18" charset="0"/>
            </a:endParaRPr>
          </a:p>
          <a:p>
            <a:pPr eaLnBrk="1" hangingPunct="1">
              <a:buFont typeface="Wingdings 2" pitchFamily="18" charset="2"/>
              <a:buNone/>
            </a:pPr>
            <a:r>
              <a:rPr lang="en-US" altLang="ko-KR" sz="1600" dirty="0" smtClean="0">
                <a:latin typeface="Times New Roman" pitchFamily="18" charset="0"/>
                <a:cs typeface="Times New Roman" pitchFamily="18" charset="0"/>
              </a:rPr>
              <a:t>                   </a:t>
            </a:r>
          </a:p>
          <a:p>
            <a:pPr eaLnBrk="1" hangingPunct="1">
              <a:buFont typeface="Wingdings 2" pitchFamily="18" charset="2"/>
              <a:buNone/>
            </a:pPr>
            <a:r>
              <a:rPr lang="en-US" altLang="ko-KR" sz="2800" b="1" dirty="0" smtClean="0">
                <a:latin typeface="Monotype Corsiva" pitchFamily="66" charset="0"/>
                <a:cs typeface="Times New Roman" pitchFamily="18" charset="0"/>
              </a:rPr>
              <a:t>Less emphasis on… </a:t>
            </a:r>
          </a:p>
          <a:p>
            <a:pPr eaLnBrk="1" hangingPunct="1">
              <a:buFont typeface="Wingdings 2" pitchFamily="18" charset="2"/>
              <a:buNone/>
            </a:pPr>
            <a:r>
              <a:rPr lang="en-US" altLang="ko-KR" sz="2800" dirty="0" smtClean="0">
                <a:latin typeface="Times New Roman" pitchFamily="18" charset="0"/>
                <a:cs typeface="Times New Roman" pitchFamily="18" charset="0"/>
              </a:rPr>
              <a:t>    Teacher monologues, direct repetition, formal questions &amp; answers, accurate production of target language sentences</a:t>
            </a:r>
          </a:p>
          <a:p>
            <a:pPr eaLnBrk="1" hangingPunct="1">
              <a:buFont typeface="Wingdings 2" pitchFamily="18" charset="2"/>
              <a:buNone/>
            </a:pPr>
            <a:endParaRPr lang="en-US" altLang="ko-KR" sz="2800" dirty="0" smtClean="0">
              <a:latin typeface="Times New Roman" pitchFamily="18" charset="0"/>
              <a:cs typeface="Times New Roman" pitchFamily="18" charset="0"/>
            </a:endParaRPr>
          </a:p>
          <a:p>
            <a:pPr eaLnBrk="1" hangingPunct="1">
              <a:buFont typeface="Wingdings 2" pitchFamily="18" charset="2"/>
              <a:buNone/>
            </a:pPr>
            <a:r>
              <a:rPr lang="en-US" altLang="ko-KR" sz="2800" b="1" dirty="0" smtClean="0">
                <a:latin typeface="Monotype Corsiva" pitchFamily="66" charset="0"/>
                <a:cs typeface="Times New Roman" pitchFamily="18" charset="0"/>
              </a:rPr>
              <a:t>More emphasis on… </a:t>
            </a:r>
          </a:p>
          <a:p>
            <a:pPr eaLnBrk="1" hangingPunct="1">
              <a:buFont typeface="Wingdings" panose="05000000000000000000" pitchFamily="2" charset="2"/>
              <a:buChar char="ü"/>
            </a:pPr>
            <a:r>
              <a:rPr lang="en-US" altLang="ko-KR" sz="2700" dirty="0" smtClean="0">
                <a:latin typeface="Times New Roman" pitchFamily="18" charset="0"/>
                <a:cs typeface="Times New Roman" pitchFamily="18" charset="0"/>
              </a:rPr>
              <a:t>Exposure, or input, rather than practice</a:t>
            </a:r>
          </a:p>
          <a:p>
            <a:pPr eaLnBrk="1" hangingPunct="1">
              <a:buFont typeface="Wingdings" panose="05000000000000000000" pitchFamily="2" charset="2"/>
              <a:buChar char="ü"/>
            </a:pPr>
            <a:r>
              <a:rPr lang="en-US" altLang="ko-KR" sz="2700" dirty="0" smtClean="0">
                <a:latin typeface="Times New Roman" pitchFamily="18" charset="0"/>
                <a:cs typeface="Times New Roman" pitchFamily="18" charset="0"/>
              </a:rPr>
              <a:t>Optimizing emotional preparedness for learning</a:t>
            </a:r>
          </a:p>
          <a:p>
            <a:pPr eaLnBrk="1" hangingPunct="1">
              <a:buFont typeface="Wingdings" panose="05000000000000000000" pitchFamily="2" charset="2"/>
              <a:buChar char="ü"/>
            </a:pPr>
            <a:r>
              <a:rPr lang="en-US" altLang="ko-KR" sz="2700" dirty="0" smtClean="0">
                <a:latin typeface="Times New Roman" pitchFamily="18" charset="0"/>
                <a:cs typeface="Times New Roman" pitchFamily="18" charset="0"/>
              </a:rPr>
              <a:t>A prolonged period of attention to what the language learners hear before they try to produce language</a:t>
            </a:r>
          </a:p>
          <a:p>
            <a:pPr eaLnBrk="1" hangingPunct="1">
              <a:buFont typeface="Wingdings" panose="05000000000000000000" pitchFamily="2" charset="2"/>
              <a:buChar char="ü"/>
            </a:pPr>
            <a:r>
              <a:rPr lang="en-US" altLang="ko-KR" sz="2700" dirty="0" smtClean="0">
                <a:latin typeface="Times New Roman" pitchFamily="18" charset="0"/>
                <a:cs typeface="Times New Roman" pitchFamily="18" charset="0"/>
              </a:rPr>
              <a:t>Willingness to use written and other materials as a source of comprehensible input. </a:t>
            </a:r>
            <a:endParaRPr lang="ko-KR" altLang="en-US" sz="27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0894319"/>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545</Words>
  <Application>Microsoft Office PowerPoint</Application>
  <PresentationFormat>화면 슬라이드 쇼(4:3)</PresentationFormat>
  <Paragraphs>107</Paragraphs>
  <Slides>15</Slides>
  <Notes>0</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 The natural approach </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com</dc:creator>
  <cp:lastModifiedBy>com</cp:lastModifiedBy>
  <cp:revision>4</cp:revision>
  <dcterms:created xsi:type="dcterms:W3CDTF">2019-03-18T02:24:49Z</dcterms:created>
  <dcterms:modified xsi:type="dcterms:W3CDTF">2019-03-18T05:05:10Z</dcterms:modified>
</cp:coreProperties>
</file>