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69" r:id="rId3"/>
    <p:sldId id="262" r:id="rId4"/>
    <p:sldId id="264" r:id="rId5"/>
    <p:sldId id="265" r:id="rId6"/>
    <p:sldId id="260" r:id="rId7"/>
    <p:sldId id="268" r:id="rId8"/>
    <p:sldId id="259" r:id="rId9"/>
    <p:sldId id="267" r:id="rId10"/>
    <p:sldId id="272" r:id="rId11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D182F1-3135-47B2-8327-31F5800DD8D2}" type="datetimeFigureOut">
              <a:rPr lang="ko-KR" altLang="en-US" smtClean="0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18A1A-1D96-47DA-9FAB-062475987313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137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B591A-D0BE-4E4E-AE8C-EA5FCC5E5A4D}" type="datetimeFigureOut">
              <a:rPr lang="ko-KR" altLang="en-US" smtClean="0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4B6D6-851C-4E35-B009-C3172EE39FFE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26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3D6521-EC66-4A21-970E-6477D72F72D6}" type="datetimeFigureOut">
              <a:rPr lang="ko-KR" altLang="en-US" smtClean="0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11C08-1B0B-49DB-8E80-F88ED6DF07E4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861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55F3FF-C7C1-4178-A15E-7C84D492BAA0}" type="datetimeFigureOut">
              <a:rPr lang="ko-KR" altLang="en-US" smtClean="0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158D-FE63-44DF-B9BD-9A7527FCA59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82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723796-4F6D-41A7-8479-4314430DC58F}" type="datetimeFigureOut">
              <a:rPr lang="ko-KR" altLang="en-US" smtClean="0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327D6-AD9E-41AA-93FD-4C30EFE54E9C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324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6E373C-A5A1-4070-9F89-3897E3823CF1}" type="datetimeFigureOut">
              <a:rPr lang="ko-KR" altLang="en-US" smtClean="0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AE7DD0-62C3-4B2C-BE5B-EEFC0BA68BAF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996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1006B-864F-480F-93CC-7D31977A9401}" type="datetimeFigureOut">
              <a:rPr lang="ko-KR" altLang="en-US" smtClean="0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6903FB-8C27-45D2-BBDE-CC4EBA8FC490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231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3CC6EE-1742-4B22-A95D-E94A32B0A16D}" type="datetimeFigureOut">
              <a:rPr lang="ko-KR" altLang="en-US" smtClean="0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CE057-3919-42D7-B31F-04DA199C9C69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499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C71DF8-50BD-4B99-9B1B-5C25303B4D64}" type="datetimeFigureOut">
              <a:rPr lang="ko-KR" altLang="en-US" smtClean="0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1D7FB-8634-4DC7-8E04-267648669096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40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E77FD8-8FF9-43F8-B55C-1132CEC28FC2}" type="datetimeFigureOut">
              <a:rPr lang="ko-KR" altLang="en-US" smtClean="0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2D137-D7E5-4D91-B2FF-7620B0CC873D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690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2A41BE-F154-4CB3-86EE-34DEF8D6F362}" type="datetimeFigureOut">
              <a:rPr lang="ko-KR" altLang="en-US" smtClean="0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3F8F2-E8B0-46D1-B7D1-ABCC2DC1E6A2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873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A1B860-221A-4D6B-90B6-022845ED6680}" type="datetimeFigureOut">
              <a:rPr lang="ko-KR" altLang="en-US" smtClean="0"/>
              <a:pPr>
                <a:defRPr/>
              </a:pPr>
              <a:t>2018-10-24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37D8BF-E93A-4A2C-8BF8-A580918D29F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266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DkLz0RS_PU&amp;feature=related" TargetMode="External"/><Relationship Id="rId2" Type="http://schemas.openxmlformats.org/officeDocument/2006/relationships/hyperlink" Target="https://www.youtube.com/watch?v=nhTcuUvLGOE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13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Competency-based language teaching</a:t>
            </a:r>
          </a:p>
          <a:p>
            <a:pPr marL="0" indent="0" algn="ctr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05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https://www.youtube.com/watch?v=nhTcuUvLGOE</a:t>
            </a:r>
            <a:endParaRPr lang="en-US" altLang="ko-KR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105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http://www.youtube.com/watch?v=yDkLz0RS_PU&amp;feature=related</a:t>
            </a:r>
            <a:endParaRPr lang="en-US" altLang="ko-KR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ko-KR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561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42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>
              <a:latin typeface="Monotype Corsiva" pitchFamily="66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altLang="ko-KR" sz="3600" dirty="0" smtClean="0">
                <a:latin typeface="Monotype Corsiva" pitchFamily="66" charset="0"/>
              </a:rPr>
              <a:t> Q</a:t>
            </a:r>
            <a:r>
              <a:rPr lang="en-US" altLang="ko-KR" sz="3600" dirty="0" smtClean="0">
                <a:latin typeface="Monotype Corsiva" pitchFamily="66" charset="0"/>
              </a:rPr>
              <a:t>: </a:t>
            </a:r>
            <a:endParaRPr lang="en-US" altLang="ko-KR" sz="3600" dirty="0" smtClean="0">
              <a:latin typeface="Monotype Corsiva" pitchFamily="66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 principles of </a:t>
            </a:r>
            <a: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competency-based language teaching</a:t>
            </a:r>
            <a: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ko-KR" alt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내용 개체 틀 4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ko-KR" sz="2800" dirty="0" smtClean="0"/>
              <a:t>  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. Language is a vehicle for the expression of functional meaning (functional view)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2. Language is a vehicle for the realization of interpersonal relation and for the performance of social transactions between individuals. (interactional view)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3. CBLT is built around the notion of communicative competence and seeks to develop functional communication skills in learners.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4. CBLT shares with behaviorist views of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learning---Certain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life encounters call for certain kinds of language.</a:t>
            </a:r>
            <a:endParaRPr lang="ko-KR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304800" y="381000"/>
            <a:ext cx="8839200" cy="6477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800" b="1" dirty="0" smtClean="0">
                <a:latin typeface="Monotype Corsiva" pitchFamily="66" charset="0"/>
                <a:cs typeface="Times New Roman" pitchFamily="18" charset="0"/>
              </a:rPr>
              <a:t>CBLT is built around the notion of communicative competence: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sz="8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AutoNum type="arabicPeriod"/>
              <a:defRPr/>
            </a:pPr>
            <a:endParaRPr lang="en-US" altLang="ko-KR" sz="2800" dirty="0" smtClean="0">
              <a:latin typeface="Monotype Corsiva" pitchFamily="66" charset="0"/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AutoNum type="arabicPeriod"/>
              <a:defRPr/>
            </a:pPr>
            <a:r>
              <a:rPr lang="en-US" altLang="ko-KR" sz="2800" dirty="0" smtClean="0">
                <a:latin typeface="Monotype Corsiva" pitchFamily="66" charset="0"/>
                <a:cs typeface="Times New Roman" pitchFamily="18" charset="0"/>
              </a:rPr>
              <a:t>Grammatical competence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AutoNum type="arabicPeriod"/>
              <a:defRPr/>
            </a:pPr>
            <a:r>
              <a:rPr lang="en-US" altLang="ko-KR" sz="2800" dirty="0" smtClean="0">
                <a:latin typeface="Monotype Corsiva" pitchFamily="66" charset="0"/>
                <a:cs typeface="Times New Roman" pitchFamily="18" charset="0"/>
              </a:rPr>
              <a:t>Sociolinguistic competence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AutoNum type="arabicPeriod"/>
              <a:defRPr/>
            </a:pPr>
            <a:r>
              <a:rPr lang="en-US" altLang="ko-KR" sz="2800" dirty="0" smtClean="0">
                <a:latin typeface="Monotype Corsiva" pitchFamily="66" charset="0"/>
                <a:cs typeface="Times New Roman" pitchFamily="18" charset="0"/>
              </a:rPr>
              <a:t>Discourse competence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AutoNum type="arabicPeriod"/>
              <a:defRPr/>
            </a:pPr>
            <a:r>
              <a:rPr lang="en-US" altLang="ko-KR" sz="2800" dirty="0" smtClean="0">
                <a:latin typeface="Monotype Corsiva" pitchFamily="66" charset="0"/>
                <a:cs typeface="Times New Roman" pitchFamily="18" charset="0"/>
              </a:rPr>
              <a:t>Strategic competence</a:t>
            </a:r>
          </a:p>
          <a:p>
            <a:pPr marL="514350" indent="-514350" eaLnBrk="1" hangingPunct="1">
              <a:buFont typeface="Wingdings 2" pitchFamily="18" charset="2"/>
              <a:buAutoNum type="arabicPeriod"/>
              <a:defRPr/>
            </a:pPr>
            <a:endParaRPr lang="en-US" altLang="ko-KR" sz="2800" dirty="0" smtClean="0">
              <a:latin typeface="Monotype Corsiva" pitchFamily="66" charset="0"/>
              <a:cs typeface="Times New Roman" pitchFamily="18" charset="0"/>
            </a:endParaRPr>
          </a:p>
          <a:p>
            <a:pPr marL="514350" indent="-514350" eaLnBrk="1" hangingPunct="1">
              <a:buFont typeface="Wingdings 2" pitchFamily="18" charset="2"/>
              <a:buNone/>
              <a:defRPr/>
            </a:pPr>
            <a:r>
              <a:rPr lang="en-US" altLang="ko-KR" sz="2400" dirty="0" smtClean="0"/>
              <a:t>      </a:t>
            </a:r>
            <a:r>
              <a:rPr lang="en-US" altLang="ko-KR" sz="2000" dirty="0" smtClean="0"/>
              <a:t>                    (</a:t>
            </a:r>
            <a:r>
              <a:rPr lang="en-US" altLang="ko-KR" sz="2000" dirty="0" err="1" smtClean="0"/>
              <a:t>Canale</a:t>
            </a:r>
            <a:r>
              <a:rPr lang="en-US" altLang="ko-KR" sz="2000" dirty="0" smtClean="0"/>
              <a:t> and Swain,1980;  </a:t>
            </a:r>
            <a:r>
              <a:rPr lang="en-US" altLang="ko-KR" sz="2000" dirty="0" err="1" smtClean="0"/>
              <a:t>Canale</a:t>
            </a:r>
            <a:r>
              <a:rPr lang="en-US" altLang="ko-KR" sz="2000" dirty="0" smtClean="0"/>
              <a:t>, 1983)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</a:br>
            <a:endParaRPr lang="ko-KR" alt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내용 개체 틀 4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220000"/>
              </a:lnSpc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		</a:t>
            </a:r>
            <a:r>
              <a:rPr lang="en-US" altLang="ko-KR" sz="9600" b="1" dirty="0" smtClean="0">
                <a:latin typeface="Monotype Corsiva" pitchFamily="66" charset="0"/>
              </a:rPr>
              <a:t>Key features </a:t>
            </a:r>
            <a:r>
              <a:rPr lang="en-US" altLang="ko-KR" sz="9600" b="1" dirty="0" smtClean="0">
                <a:latin typeface="Monotype Corsiva" pitchFamily="66" charset="0"/>
              </a:rPr>
              <a:t>in ESL (</a:t>
            </a:r>
            <a:r>
              <a:rPr lang="en-US" altLang="ko-KR" sz="9600" b="1" dirty="0" err="1" smtClean="0">
                <a:latin typeface="Monotype Corsiva" pitchFamily="66" charset="0"/>
              </a:rPr>
              <a:t>Auerbach</a:t>
            </a:r>
            <a:r>
              <a:rPr lang="en-US" altLang="ko-KR" sz="9600" b="1" dirty="0" smtClean="0">
                <a:latin typeface="Monotype Corsiva" pitchFamily="66" charset="0"/>
              </a:rPr>
              <a:t>, 1986</a:t>
            </a:r>
            <a:r>
              <a:rPr lang="en-US" altLang="ko-KR" sz="9600" b="1" dirty="0" smtClean="0">
                <a:latin typeface="Monotype Corsiva" pitchFamily="66" charset="0"/>
              </a:rPr>
              <a:t>)</a:t>
            </a:r>
          </a:p>
          <a:p>
            <a:pPr>
              <a:lnSpc>
                <a:spcPct val="220000"/>
              </a:lnSpc>
              <a:buNone/>
            </a:pPr>
            <a:r>
              <a:rPr lang="en-US" altLang="ko-K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1. A focus on successful functioning in society</a:t>
            </a:r>
            <a:br>
              <a:rPr lang="en-US" altLang="ko-K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 focus on life skills</a:t>
            </a:r>
            <a:br>
              <a:rPr lang="en-US" altLang="ko-K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Task/performance - centered orientation</a:t>
            </a:r>
            <a:br>
              <a:rPr lang="en-US" altLang="ko-K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Modularized instructions</a:t>
            </a:r>
            <a:br>
              <a:rPr lang="en-US" altLang="ko-K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Outcomes are made explicit </a:t>
            </a:r>
          </a:p>
          <a:p>
            <a:pPr>
              <a:lnSpc>
                <a:spcPct val="220000"/>
              </a:lnSpc>
              <a:buNone/>
            </a:pPr>
            <a:r>
              <a:rPr lang="en-US" altLang="ko-KR" sz="9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6. Continuous and ongoing assessment</a:t>
            </a:r>
            <a:br>
              <a:rPr lang="en-US" altLang="ko-K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Demonstrated mastery of performance objectives</a:t>
            </a:r>
            <a:br>
              <a:rPr lang="en-US" altLang="ko-K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9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Individualized, student-centered instruction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2800" b="1" dirty="0" smtClean="0"/>
              <a:t/>
            </a:r>
            <a:br>
              <a:rPr lang="en-US" altLang="ko-KR" sz="2800" b="1" dirty="0" smtClean="0"/>
            </a:br>
            <a:endParaRPr lang="ko-KR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내용 개체 틀 4"/>
          <p:cNvSpPr>
            <a:spLocks noGrp="1"/>
          </p:cNvSpPr>
          <p:nvPr>
            <p:ph idx="1"/>
          </p:nvPr>
        </p:nvSpPr>
        <p:spPr>
          <a:xfrm>
            <a:off x="304800" y="152400"/>
            <a:ext cx="8839200" cy="6553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			Competency Based Education Programs</a:t>
            </a:r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ko-K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endParaRPr lang="en-US" altLang="ko-KR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Specific, measurable competency statements</a:t>
            </a:r>
          </a:p>
          <a:p>
            <a:pPr marL="457200" indent="-457200" algn="just" eaLnBrk="1" hangingPunct="1">
              <a:buFont typeface="Wingdings 2" pitchFamily="18" charset="2"/>
              <a:buNone/>
              <a:defRPr/>
            </a:pPr>
            <a:r>
              <a:rPr lang="en-US" altLang="ko-KR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Content based on learner goals (outcomes/competencies)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en-US" altLang="ko-KR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Learner continues in program until demonstrating mastery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n-US" altLang="ko-KR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Use a variety of instructional techniques and group activities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n-US" altLang="ko-KR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Focus on what the learner needs to learn, which is the application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of basic skills in a life skills context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n-US" altLang="ko-KR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n-US" altLang="ko-KR" sz="2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6.Use texts, media, and real life materials geared to targeted competencies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n-US" altLang="ko-KR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Provide learners with immediate feedback on assessment performance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n-US" altLang="ko-KR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Pace instruction to learner needs </a:t>
            </a:r>
            <a:r>
              <a:rPr lang="en-US" altLang="ko-KR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ko-KR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en-US" altLang="ko-K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Have learner demonstrate mastery of specified competency statements</a:t>
            </a:r>
            <a:endParaRPr lang="ko-KR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smtClean="0"/>
          </a:p>
          <a:p>
            <a:pPr eaLnBrk="1" hangingPunct="1">
              <a:buFont typeface="Wingdings 2" pitchFamily="18" charset="2"/>
              <a:buNone/>
            </a:pPr>
            <a:r>
              <a:rPr lang="en-US" altLang="ko-KR" smtClean="0">
                <a:latin typeface="Monotype Corsiva" pitchFamily="66" charset="0"/>
              </a:rPr>
              <a:t>Q: What are the advantages and disadvantages of CBLT?</a:t>
            </a:r>
            <a:endParaRPr lang="ko-KR" altLang="en-US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				</a:t>
            </a:r>
            <a:r>
              <a:rPr lang="en-US" altLang="ko-KR" sz="2800" b="1" dirty="0" smtClean="0">
                <a:latin typeface="Monotype Corsiva" pitchFamily="66" charset="0"/>
              </a:rPr>
              <a:t>Advantages of CBLT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ko-KR" sz="2400" dirty="0" smtClean="0">
              <a:latin typeface="Monotype Corsiva" pitchFamily="66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Relate to the learner’s needs and interests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The competencies that will be taught and tested are specific </a:t>
            </a: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---the </a:t>
            </a: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learner knows exactly what needs to be learned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Competencies can be mastered one at a time- the learner can see what has been learned and what still remains to be learned.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ko-KR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>Students are taught just those language forms/skills required by the situation in which they will function. 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ko-KR" sz="2800" dirty="0" smtClean="0">
                <a:latin typeface="Monotype Corsiva" pitchFamily="66" charset="0"/>
              </a:rPr>
              <a:t>			</a:t>
            </a:r>
            <a:r>
              <a:rPr lang="en-US" altLang="ko-KR" b="1" dirty="0" smtClean="0">
                <a:latin typeface="Monotype Corsiva" pitchFamily="66" charset="0"/>
              </a:rPr>
              <a:t>Disadvantages of CBLT</a:t>
            </a:r>
            <a:endParaRPr lang="en-US" altLang="ko-KR" sz="2800" b="1" dirty="0" smtClean="0"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>
              <a:latin typeface="Monotype Corsiva" pitchFamily="66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Prescriptive method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Reductionist approach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CBLT only focuses on behavior and performance rather than on the development of thinking skills</a:t>
            </a:r>
            <a:endParaRPr lang="ko-KR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ko-KR" alt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63</Words>
  <Application>Microsoft Office PowerPoint</Application>
  <PresentationFormat>화면 슬라이드 쇼(4:3)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20" baseType="lpstr">
      <vt:lpstr>굴림</vt:lpstr>
      <vt:lpstr>Arial</vt:lpstr>
      <vt:lpstr>Cambria</vt:lpstr>
      <vt:lpstr>HY견명조</vt:lpstr>
      <vt:lpstr>Wingdings 2</vt:lpstr>
      <vt:lpstr>Wingdings</vt:lpstr>
      <vt:lpstr>맑은 고딕</vt:lpstr>
      <vt:lpstr>Monotype Corsiva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TG</dc:creator>
  <cp:lastModifiedBy>com</cp:lastModifiedBy>
  <cp:revision>25</cp:revision>
  <dcterms:created xsi:type="dcterms:W3CDTF">2011-01-02T04:49:05Z</dcterms:created>
  <dcterms:modified xsi:type="dcterms:W3CDTF">2018-10-24T07:21:59Z</dcterms:modified>
</cp:coreProperties>
</file>