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36"/>
  </p:notesMasterIdLst>
  <p:sldIdLst>
    <p:sldId id="277" r:id="rId2"/>
    <p:sldId id="258" r:id="rId3"/>
    <p:sldId id="285" r:id="rId4"/>
    <p:sldId id="290" r:id="rId5"/>
    <p:sldId id="257" r:id="rId6"/>
    <p:sldId id="284" r:id="rId7"/>
    <p:sldId id="256" r:id="rId8"/>
    <p:sldId id="276" r:id="rId9"/>
    <p:sldId id="291" r:id="rId10"/>
    <p:sldId id="279" r:id="rId11"/>
    <p:sldId id="281" r:id="rId12"/>
    <p:sldId id="261" r:id="rId13"/>
    <p:sldId id="262" r:id="rId14"/>
    <p:sldId id="263" r:id="rId15"/>
    <p:sldId id="289" r:id="rId16"/>
    <p:sldId id="264" r:id="rId17"/>
    <p:sldId id="280" r:id="rId18"/>
    <p:sldId id="283" r:id="rId19"/>
    <p:sldId id="265" r:id="rId20"/>
    <p:sldId id="266" r:id="rId21"/>
    <p:sldId id="267" r:id="rId22"/>
    <p:sldId id="268" r:id="rId23"/>
    <p:sldId id="282" r:id="rId24"/>
    <p:sldId id="269" r:id="rId25"/>
    <p:sldId id="292" r:id="rId26"/>
    <p:sldId id="286" r:id="rId27"/>
    <p:sldId id="287" r:id="rId28"/>
    <p:sldId id="294" r:id="rId29"/>
    <p:sldId id="270" r:id="rId30"/>
    <p:sldId id="293" r:id="rId31"/>
    <p:sldId id="272" r:id="rId32"/>
    <p:sldId id="275" r:id="rId33"/>
    <p:sldId id="274" r:id="rId34"/>
    <p:sldId id="273" r:id="rId3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0F9AD5E-D50C-4CB8-9FEC-0DCB70DDA5C3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E1D11AE-24D2-44D3-AD08-B6A66831DA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1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7771623-5B8D-46F7-917C-7A047C0CF5AA}" type="slidenum">
              <a:rPr lang="ko-KR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16B4C13-5BD2-4C8C-BCD4-BF574BC0CB17}" type="slidenum">
              <a:rPr lang="ko-KR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68C6-A767-4F5E-A04C-A46BC81841A8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1FC5-DDC1-40EF-8E2D-1F0780B21E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E1C0-23BF-4472-A2F3-CE1B5F2F6D65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53BE-DC8C-48C5-BF8C-1BEFA0E2A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0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01C5-25F1-4BCB-B159-BCA276CD8FD7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4273-8877-4A06-BBEB-EDD6C22572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71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55A2-C9D0-4EE8-9767-34EEEC8831F3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2308-29B5-4AAE-BA23-FC656D2828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44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4F40-AEFA-4B53-BC53-8BF4ED267371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AA9D-8813-42E0-A7AB-3D6A44ABE3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90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DC55-A143-41C0-8B61-C0AC326FDF5F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CC59-8882-473E-B934-905EAF9AC7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56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D306-2CB8-46E0-A487-FAD45CE857AE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9130-16B4-4E02-A12D-80ABE923E1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B2C9-DB5D-43FF-8543-97D0D5AC21D0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97D4-FAE2-42E4-BE3C-6C868E070F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2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CF9B-E89A-41B1-93AC-6D810AF4F2B9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25E-E2C7-430D-82B3-CF37F65D74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82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0025-FDE5-4FCF-879E-BAD1734C0F2D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F9A8-10A9-4A2F-B34E-B266282DD4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93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9930-D2F6-42B3-AD48-E7C3D5BF8577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0E60-1156-4AD5-A58C-9538AEBA52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83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0AA7CF-5667-47BE-9FD3-29E3902E15AA}" type="datetimeFigureOut">
              <a:rPr lang="ko-KR" altLang="en-US"/>
              <a:pPr>
                <a:defRPr/>
              </a:pPr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73308E-DBEE-476F-91B1-838ABF01D5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2400" b="1" dirty="0">
                <a:ea typeface="휴먼고딕" panose="02010504000101010101" pitchFamily="2" charset="-127"/>
              </a:rPr>
              <a:t>제</a:t>
            </a:r>
            <a:r>
              <a:rPr lang="en-US" altLang="ko-KR" sz="2400" b="1" dirty="0">
                <a:ea typeface="휴먼고딕" panose="02010504000101010101" pitchFamily="2" charset="-127"/>
              </a:rPr>
              <a:t>2</a:t>
            </a:r>
            <a:r>
              <a:rPr lang="ko-KR" altLang="ko-KR" sz="2400" b="1" dirty="0">
                <a:ea typeface="휴먼고딕" panose="02010504000101010101" pitchFamily="2" charset="-127"/>
              </a:rPr>
              <a:t>언어 </a:t>
            </a:r>
            <a:r>
              <a:rPr lang="ko-KR" altLang="ko-KR" sz="2400" b="1" dirty="0" err="1">
                <a:ea typeface="휴먼고딕" panose="02010504000101010101" pitchFamily="2" charset="-127"/>
              </a:rPr>
              <a:t>접근시</a:t>
            </a:r>
            <a:r>
              <a:rPr lang="ko-KR" altLang="ko-KR" sz="2400" b="1" dirty="0">
                <a:ea typeface="휴먼고딕" panose="02010504000101010101" pitchFamily="2" charset="-127"/>
              </a:rPr>
              <a:t> 모국어 매개현상</a:t>
            </a:r>
            <a:endParaRPr kumimoji="0" lang="ko-KR" altLang="en-US" sz="2400" dirty="0">
              <a:solidFill>
                <a:prstClr val="white"/>
              </a:solidFill>
              <a:ea typeface="휴먼고딕" panose="02010504000101010101" pitchFamily="2" charset="-127"/>
            </a:endParaRPr>
          </a:p>
        </p:txBody>
      </p:sp>
      <p:sp>
        <p:nvSpPr>
          <p:cNvPr id="5" name="제목 25"/>
          <p:cNvSpPr txBox="1">
            <a:spLocks/>
          </p:cNvSpPr>
          <p:nvPr/>
        </p:nvSpPr>
        <p:spPr>
          <a:xfrm>
            <a:off x="409575" y="381000"/>
            <a:ext cx="8229600" cy="9223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600" b="1" dirty="0">
              <a:solidFill>
                <a:prstClr val="white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-1019175" y="2062163"/>
            <a:ext cx="3581400" cy="3581400"/>
          </a:xfrm>
          <a:prstGeom prst="ellipse">
            <a:avLst/>
          </a:prstGeom>
          <a:noFill/>
          <a:ln w="15875">
            <a:solidFill>
              <a:schemeClr val="tx1">
                <a:lumMod val="50000"/>
                <a:lumOff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-728663" y="2352675"/>
            <a:ext cx="3000376" cy="3000375"/>
          </a:xfrm>
          <a:prstGeom prst="ellipse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97" name="Picture 4" descr="G:\2010년-kim's file\BIZDESIGN-MARKETING\다이어그램 부속이미지\지구0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5000"/>
          </a:blip>
          <a:srcRect/>
          <a:stretch>
            <a:fillRect/>
          </a:stretch>
        </p:blipFill>
        <p:spPr bwMode="auto">
          <a:xfrm>
            <a:off x="-542961" y="2538406"/>
            <a:ext cx="2628900" cy="26289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8" name="모서리가 둥근 직사각형 97"/>
          <p:cNvSpPr/>
          <p:nvPr/>
        </p:nvSpPr>
        <p:spPr>
          <a:xfrm>
            <a:off x="2643174" y="2776292"/>
            <a:ext cx="5357850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2735681" y="3551977"/>
            <a:ext cx="5570119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/>
              <a:t>           </a:t>
            </a:r>
            <a:r>
              <a:rPr lang="ko-KR" altLang="ko-KR" sz="2000" b="1" dirty="0"/>
              <a:t>단어연상실험</a:t>
            </a:r>
            <a:endParaRPr kumimoji="0" lang="ko-KR" altLang="ko-KR" sz="2000" b="1" dirty="0">
              <a:solidFill>
                <a:prstClr val="white">
                  <a:lumMod val="75000"/>
                  <a:lumOff val="25000"/>
                </a:prst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617129" y="4317204"/>
            <a:ext cx="5688671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/>
              <a:t>       </a:t>
            </a:r>
            <a:r>
              <a:rPr lang="ko-KR" altLang="ko-KR" sz="2000" b="1" dirty="0"/>
              <a:t>제</a:t>
            </a:r>
            <a:r>
              <a:rPr lang="en-US" altLang="ko-KR" sz="2000" b="1" dirty="0"/>
              <a:t>2</a:t>
            </a:r>
            <a:r>
              <a:rPr lang="ko-KR" altLang="ko-KR" sz="2000" b="1" dirty="0" err="1"/>
              <a:t>언어사용시</a:t>
            </a:r>
            <a:r>
              <a:rPr lang="ko-KR" altLang="ko-KR" sz="2000" b="1" dirty="0"/>
              <a:t> 모국어 활성화 요인 </a:t>
            </a:r>
            <a:endParaRPr kumimoji="0" lang="en-US" altLang="ko-KR" sz="2200" b="1" spc="-1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2359968" y="5094552"/>
            <a:ext cx="5670962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ko-KR" altLang="ko-KR" sz="2000" b="1" dirty="0" err="1"/>
              <a:t>제언</a:t>
            </a:r>
            <a:r>
              <a:rPr lang="ko-KR" altLang="en-US" sz="2000" b="1" dirty="0" err="1"/>
              <a:t>및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향후연구</a:t>
            </a:r>
            <a:endParaRPr kumimoji="0" lang="en-US" altLang="ko-KR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2339752" y="1988840"/>
            <a:ext cx="5184576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kumimoji="0" lang="ko-KR" altLang="en-US" sz="2200" b="1" dirty="0">
                <a:solidFill>
                  <a:prstClr val="white"/>
                </a:solidFill>
                <a:ea typeface="휴먼고딕" panose="02010504000101010101" pitchFamily="2" charset="-127"/>
                <a:cs typeface="Arial" pitchFamily="34" charset="0"/>
              </a:rPr>
              <a:t>언어와 개념</a:t>
            </a:r>
            <a:endParaRPr kumimoji="0" lang="en-US" altLang="ko-KR" sz="2200" b="1" dirty="0">
              <a:solidFill>
                <a:prstClr val="white"/>
              </a:solidFill>
              <a:ea typeface="휴먼고딕" panose="02010504000101010101" pitchFamily="2" charset="-127"/>
              <a:cs typeface="Arial" pitchFamily="34" charset="0"/>
            </a:endParaRPr>
          </a:p>
        </p:txBody>
      </p:sp>
      <p:sp>
        <p:nvSpPr>
          <p:cNvPr id="2070" name="TextBox 103"/>
          <p:cNvSpPr txBox="1">
            <a:spLocks noChangeArrowheads="1"/>
          </p:cNvSpPr>
          <p:nvPr/>
        </p:nvSpPr>
        <p:spPr bwMode="auto">
          <a:xfrm>
            <a:off x="3276600" y="2852738"/>
            <a:ext cx="3600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>
                <a:solidFill>
                  <a:srgbClr val="FFFF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 Mental lexicon</a:t>
            </a:r>
            <a:endParaRPr kumimoji="0" lang="ko-KR" altLang="ko-KR" sz="2200" b="1" dirty="0">
              <a:solidFill>
                <a:srgbClr val="FFFFFF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071" name="그룹 107"/>
          <p:cNvGrpSpPr>
            <a:grpSpLocks/>
          </p:cNvGrpSpPr>
          <p:nvPr/>
        </p:nvGrpSpPr>
        <p:grpSpPr bwMode="auto">
          <a:xfrm>
            <a:off x="2333625" y="1938338"/>
            <a:ext cx="742950" cy="742950"/>
            <a:chOff x="2104977" y="4186242"/>
            <a:chExt cx="1285884" cy="1285884"/>
          </a:xfrm>
        </p:grpSpPr>
        <p:sp>
          <p:nvSpPr>
            <p:cNvPr id="109" name="타원 108"/>
            <p:cNvSpPr/>
            <p:nvPr/>
          </p:nvSpPr>
          <p:spPr>
            <a:xfrm>
              <a:off x="2118716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도넛 109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00" name="TextBox 110"/>
          <p:cNvSpPr txBox="1">
            <a:spLocks noChangeArrowheads="1"/>
          </p:cNvSpPr>
          <p:nvPr/>
        </p:nvSpPr>
        <p:spPr bwMode="auto">
          <a:xfrm>
            <a:off x="2527300" y="2081213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1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  <p:grpSp>
        <p:nvGrpSpPr>
          <p:cNvPr id="2073" name="그룹 107"/>
          <p:cNvGrpSpPr>
            <a:grpSpLocks/>
          </p:cNvGrpSpPr>
          <p:nvPr/>
        </p:nvGrpSpPr>
        <p:grpSpPr bwMode="auto">
          <a:xfrm>
            <a:off x="2562225" y="2725738"/>
            <a:ext cx="742950" cy="742950"/>
            <a:chOff x="2104977" y="4186242"/>
            <a:chExt cx="1285884" cy="1285884"/>
          </a:xfrm>
        </p:grpSpPr>
        <p:sp>
          <p:nvSpPr>
            <p:cNvPr id="34" name="타원 33"/>
            <p:cNvSpPr/>
            <p:nvPr/>
          </p:nvSpPr>
          <p:spPr>
            <a:xfrm>
              <a:off x="2118716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도넛 34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74" name="그룹 107"/>
          <p:cNvGrpSpPr>
            <a:grpSpLocks/>
          </p:cNvGrpSpPr>
          <p:nvPr/>
        </p:nvGrpSpPr>
        <p:grpSpPr bwMode="auto">
          <a:xfrm>
            <a:off x="2735263" y="3511550"/>
            <a:ext cx="742950" cy="742950"/>
            <a:chOff x="2104977" y="4186242"/>
            <a:chExt cx="1285884" cy="1285884"/>
          </a:xfrm>
        </p:grpSpPr>
        <p:sp>
          <p:nvSpPr>
            <p:cNvPr id="37" name="타원 36"/>
            <p:cNvSpPr/>
            <p:nvPr/>
          </p:nvSpPr>
          <p:spPr>
            <a:xfrm>
              <a:off x="2118714" y="4238448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도넛 37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75" name="그룹 107"/>
          <p:cNvGrpSpPr>
            <a:grpSpLocks/>
          </p:cNvGrpSpPr>
          <p:nvPr/>
        </p:nvGrpSpPr>
        <p:grpSpPr bwMode="auto">
          <a:xfrm>
            <a:off x="2511425" y="4273550"/>
            <a:ext cx="742950" cy="742950"/>
            <a:chOff x="2104977" y="4186242"/>
            <a:chExt cx="1285884" cy="1285884"/>
          </a:xfrm>
        </p:grpSpPr>
        <p:sp>
          <p:nvSpPr>
            <p:cNvPr id="40" name="타원 39"/>
            <p:cNvSpPr/>
            <p:nvPr/>
          </p:nvSpPr>
          <p:spPr>
            <a:xfrm>
              <a:off x="2118716" y="4238448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도넛 40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76" name="그룹 107"/>
          <p:cNvGrpSpPr>
            <a:grpSpLocks/>
          </p:cNvGrpSpPr>
          <p:nvPr/>
        </p:nvGrpSpPr>
        <p:grpSpPr bwMode="auto">
          <a:xfrm>
            <a:off x="2314575" y="5045075"/>
            <a:ext cx="742950" cy="742950"/>
            <a:chOff x="2104977" y="4186242"/>
            <a:chExt cx="1285884" cy="1285884"/>
          </a:xfrm>
        </p:grpSpPr>
        <p:sp>
          <p:nvSpPr>
            <p:cNvPr id="43" name="타원 42"/>
            <p:cNvSpPr/>
            <p:nvPr/>
          </p:nvSpPr>
          <p:spPr>
            <a:xfrm>
              <a:off x="2118716" y="4238448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도넛 43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05" name="TextBox 123"/>
          <p:cNvSpPr txBox="1">
            <a:spLocks noChangeArrowheads="1"/>
          </p:cNvSpPr>
          <p:nvPr/>
        </p:nvSpPr>
        <p:spPr bwMode="auto">
          <a:xfrm>
            <a:off x="2755900" y="287655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2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106" name="TextBox 124"/>
          <p:cNvSpPr txBox="1">
            <a:spLocks noChangeArrowheads="1"/>
          </p:cNvSpPr>
          <p:nvPr/>
        </p:nvSpPr>
        <p:spPr bwMode="auto">
          <a:xfrm>
            <a:off x="2913063" y="3662363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3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107" name="TextBox 125"/>
          <p:cNvSpPr txBox="1">
            <a:spLocks noChangeArrowheads="1"/>
          </p:cNvSpPr>
          <p:nvPr/>
        </p:nvSpPr>
        <p:spPr bwMode="auto">
          <a:xfrm>
            <a:off x="2701925" y="44243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4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108" name="TextBox 126"/>
          <p:cNvSpPr txBox="1">
            <a:spLocks noChangeArrowheads="1"/>
          </p:cNvSpPr>
          <p:nvPr/>
        </p:nvSpPr>
        <p:spPr bwMode="auto">
          <a:xfrm>
            <a:off x="2527300" y="51943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5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2123728" y="6669087"/>
            <a:ext cx="4824536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323528" y="1554162"/>
            <a:ext cx="8280920" cy="0"/>
          </a:xfrm>
          <a:prstGeom prst="line">
            <a:avLst/>
          </a:prstGeom>
          <a:ln w="50800">
            <a:solidFill>
              <a:srgbClr val="FFFF00"/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6187853" y="1813255"/>
            <a:ext cx="1440160" cy="1463675"/>
            <a:chOff x="2267744" y="2348880"/>
            <a:chExt cx="1440160" cy="14636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4" name="그룹 5"/>
            <p:cNvGrpSpPr>
              <a:grpSpLocks/>
            </p:cNvGrpSpPr>
            <p:nvPr/>
          </p:nvGrpSpPr>
          <p:grpSpPr bwMode="auto">
            <a:xfrm>
              <a:off x="2267744" y="2348880"/>
              <a:ext cx="1430338" cy="1463675"/>
              <a:chOff x="3724143" y="3583241"/>
              <a:chExt cx="1674605" cy="1714512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타원 5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타원 7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83768" y="2708920"/>
              <a:ext cx="1224136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b="1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(plaster) cast </a:t>
              </a:r>
              <a:endParaRPr kumimoji="0" lang="ko-KR" altLang="en-US" sz="2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9221" name="그룹 10"/>
          <p:cNvGrpSpPr>
            <a:grpSpLocks/>
          </p:cNvGrpSpPr>
          <p:nvPr/>
        </p:nvGrpSpPr>
        <p:grpSpPr bwMode="auto">
          <a:xfrm>
            <a:off x="2268538" y="3573463"/>
            <a:ext cx="1366837" cy="1355725"/>
            <a:chOff x="2643174" y="2633656"/>
            <a:chExt cx="1665369" cy="1673354"/>
          </a:xfrm>
        </p:grpSpPr>
        <p:sp>
          <p:nvSpPr>
            <p:cNvPr id="10" name="타원 9"/>
            <p:cNvSpPr/>
            <p:nvPr/>
          </p:nvSpPr>
          <p:spPr>
            <a:xfrm>
              <a:off x="2645108" y="2633656"/>
              <a:ext cx="1663435" cy="1663556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CC3300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643174" y="2643182"/>
              <a:ext cx="1663828" cy="1663828"/>
            </a:xfrm>
            <a:prstGeom prst="ellipse">
              <a:avLst/>
            </a:prstGeom>
            <a:gradFill flip="none" rotWithShape="1">
              <a:gsLst>
                <a:gs pos="7000">
                  <a:srgbClr val="FF9933"/>
                </a:gs>
                <a:gs pos="3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808450" y="3429788"/>
            <a:ext cx="1289243" cy="1299012"/>
            <a:chOff x="4860032" y="4005064"/>
            <a:chExt cx="1430338" cy="146367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18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타원 21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148064" y="4293096"/>
              <a:ext cx="936104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Hash/Pound key</a:t>
              </a:r>
              <a:endParaRPr kumimoji="0" lang="ko-KR" altLang="en-US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9223" name="그룹 29"/>
          <p:cNvGrpSpPr>
            <a:grpSpLocks/>
          </p:cNvGrpSpPr>
          <p:nvPr/>
        </p:nvGrpSpPr>
        <p:grpSpPr bwMode="auto">
          <a:xfrm rot="1699018">
            <a:off x="-625475" y="5060950"/>
            <a:ext cx="3013075" cy="2119313"/>
            <a:chOff x="5653709" y="4077078"/>
            <a:chExt cx="1459675" cy="1475331"/>
          </a:xfrm>
        </p:grpSpPr>
        <p:grpSp>
          <p:nvGrpSpPr>
            <p:cNvPr id="9297" name="그룹 10"/>
            <p:cNvGrpSpPr>
              <a:grpSpLocks/>
            </p:cNvGrpSpPr>
            <p:nvPr/>
          </p:nvGrpSpPr>
          <p:grpSpPr bwMode="auto">
            <a:xfrm>
              <a:off x="5653709" y="4077078"/>
              <a:ext cx="1459675" cy="1475331"/>
              <a:chOff x="2645035" y="2633662"/>
              <a:chExt cx="1709011" cy="1727909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2643352" y="2633737"/>
                <a:ext cx="1663089" cy="16644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2690218" y="2697743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98" name="TextBox 31"/>
            <p:cNvSpPr txBox="1">
              <a:spLocks noChangeArrowheads="1"/>
            </p:cNvSpPr>
            <p:nvPr/>
          </p:nvSpPr>
          <p:spPr bwMode="auto">
            <a:xfrm rot="-103465">
              <a:off x="5798697" y="4624453"/>
              <a:ext cx="1074410" cy="87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ko-KR" sz="2000" b="1">
                <a:solidFill>
                  <a:srgbClr val="000000"/>
                </a:solidFill>
                <a:ea typeface="휴먼편지체" pitchFamily="18" charset="-127"/>
                <a:cs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3600" b="1">
                  <a:solidFill>
                    <a:srgbClr val="000000"/>
                  </a:solidFill>
                  <a:latin typeface="Arial" pitchFamily="34" charset="0"/>
                  <a:ea typeface="휴먼편지체" pitchFamily="18" charset="-127"/>
                  <a:cs typeface="Arial" pitchFamily="34" charset="0"/>
                </a:rPr>
                <a:t>L1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2000">
                  <a:solidFill>
                    <a:srgbClr val="FFFFFF"/>
                  </a:solidFill>
                  <a:cs typeface="Arial" pitchFamily="34" charset="0"/>
                </a:rPr>
                <a:t> </a:t>
              </a:r>
              <a:endParaRPr kumimoji="0" lang="ko-KR" alt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9224" name="그룹 34"/>
          <p:cNvGrpSpPr>
            <a:grpSpLocks/>
          </p:cNvGrpSpPr>
          <p:nvPr/>
        </p:nvGrpSpPr>
        <p:grpSpPr bwMode="auto">
          <a:xfrm rot="-2523735">
            <a:off x="6778625" y="4884738"/>
            <a:ext cx="2967038" cy="2566987"/>
            <a:chOff x="2267744" y="2348880"/>
            <a:chExt cx="1430338" cy="1463675"/>
          </a:xfrm>
        </p:grpSpPr>
        <p:grpSp>
          <p:nvGrpSpPr>
            <p:cNvPr id="9290" name="그룹 5"/>
            <p:cNvGrpSpPr>
              <a:grpSpLocks/>
            </p:cNvGrpSpPr>
            <p:nvPr/>
          </p:nvGrpSpPr>
          <p:grpSpPr bwMode="auto">
            <a:xfrm>
              <a:off x="2267744" y="2348880"/>
              <a:ext cx="1430338" cy="1463675"/>
              <a:chOff x="3724143" y="3583241"/>
              <a:chExt cx="1674605" cy="171451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3733989" y="3630784"/>
                <a:ext cx="1663853" cy="166467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296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91" name="TextBox 36"/>
            <p:cNvSpPr txBox="1">
              <a:spLocks noChangeArrowheads="1"/>
            </p:cNvSpPr>
            <p:nvPr/>
          </p:nvSpPr>
          <p:spPr bwMode="auto">
            <a:xfrm>
              <a:off x="2424406" y="2572459"/>
              <a:ext cx="1224136" cy="100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Tow truck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sharp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36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L2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ko-KR" altLang="en-US" sz="1800" b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60788" y="1136650"/>
            <a:ext cx="43926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300" dirty="0">
                <a:solidFill>
                  <a:srgbClr val="FFFF00"/>
                </a:solidFill>
                <a:latin typeface="Arial" pitchFamily="34" charset="0"/>
                <a:ea typeface="맑은 고딕"/>
                <a:cs typeface="Arial" pitchFamily="34" charset="0"/>
              </a:rPr>
              <a:t>활성화 한계점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323528" y="1127919"/>
            <a:ext cx="8280920" cy="0"/>
          </a:xfrm>
          <a:prstGeom prst="line">
            <a:avLst/>
          </a:prstGeom>
          <a:ln w="50800">
            <a:solidFill>
              <a:srgbClr val="FFFF00"/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7" name="그룹 46"/>
          <p:cNvGrpSpPr>
            <a:grpSpLocks/>
          </p:cNvGrpSpPr>
          <p:nvPr/>
        </p:nvGrpSpPr>
        <p:grpSpPr bwMode="auto">
          <a:xfrm>
            <a:off x="2339975" y="5300663"/>
            <a:ext cx="1368425" cy="1008062"/>
            <a:chOff x="5577256" y="4077072"/>
            <a:chExt cx="1646989" cy="1428750"/>
          </a:xfrm>
        </p:grpSpPr>
        <p:grpSp>
          <p:nvGrpSpPr>
            <p:cNvPr id="9284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2645003" y="2633656"/>
                <a:ext cx="1664352" cy="1662813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85" name="TextBox 48"/>
            <p:cNvSpPr txBox="1">
              <a:spLocks noChangeArrowheads="1"/>
            </p:cNvSpPr>
            <p:nvPr/>
          </p:nvSpPr>
          <p:spPr bwMode="auto">
            <a:xfrm>
              <a:off x="5577256" y="4532051"/>
              <a:ext cx="1646989" cy="4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600">
                  <a:solidFill>
                    <a:srgbClr val="FFFFFF"/>
                  </a:solidFill>
                </a:rPr>
                <a:t> </a:t>
              </a:r>
              <a:endParaRPr kumimoji="0" lang="ko-KR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9228" name="그룹 10"/>
          <p:cNvGrpSpPr>
            <a:grpSpLocks/>
          </p:cNvGrpSpPr>
          <p:nvPr/>
        </p:nvGrpSpPr>
        <p:grpSpPr bwMode="auto">
          <a:xfrm>
            <a:off x="1098550" y="4221163"/>
            <a:ext cx="1057275" cy="1008062"/>
            <a:chOff x="2643174" y="2633656"/>
            <a:chExt cx="1665369" cy="1673354"/>
          </a:xfrm>
        </p:grpSpPr>
        <p:sp>
          <p:nvSpPr>
            <p:cNvPr id="67" name="타원 66"/>
            <p:cNvSpPr/>
            <p:nvPr/>
          </p:nvSpPr>
          <p:spPr>
            <a:xfrm>
              <a:off x="2645675" y="2633656"/>
              <a:ext cx="1662868" cy="166281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CC3300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2643174" y="2643182"/>
              <a:ext cx="1663828" cy="1663828"/>
            </a:xfrm>
            <a:prstGeom prst="ellipse">
              <a:avLst/>
            </a:prstGeom>
            <a:gradFill flip="none" rotWithShape="1">
              <a:gsLst>
                <a:gs pos="7000">
                  <a:srgbClr val="FF9933"/>
                </a:gs>
                <a:gs pos="3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229" name="그룹 68"/>
          <p:cNvGrpSpPr>
            <a:grpSpLocks/>
          </p:cNvGrpSpPr>
          <p:nvPr/>
        </p:nvGrpSpPr>
        <p:grpSpPr bwMode="auto">
          <a:xfrm>
            <a:off x="7129463" y="3908425"/>
            <a:ext cx="1474787" cy="1117600"/>
            <a:chOff x="4860032" y="4005064"/>
            <a:chExt cx="1844568" cy="1463675"/>
          </a:xfrm>
        </p:grpSpPr>
        <p:grpSp>
          <p:nvGrpSpPr>
            <p:cNvPr id="9270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72" name="타원 71"/>
              <p:cNvSpPr/>
              <p:nvPr/>
            </p:nvSpPr>
            <p:spPr>
              <a:xfrm>
                <a:off x="3735765" y="3634385"/>
                <a:ext cx="1662107" cy="166336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276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46" y="3643314"/>
                <a:ext cx="1616870" cy="1528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타원 74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71" name="TextBox 70"/>
            <p:cNvSpPr txBox="1">
              <a:spLocks noChangeArrowheads="1"/>
            </p:cNvSpPr>
            <p:nvPr/>
          </p:nvSpPr>
          <p:spPr bwMode="auto">
            <a:xfrm>
              <a:off x="4932038" y="4581128"/>
              <a:ext cx="1772562" cy="39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0" name="그룹 5"/>
          <p:cNvGrpSpPr>
            <a:grpSpLocks/>
          </p:cNvGrpSpPr>
          <p:nvPr/>
        </p:nvGrpSpPr>
        <p:grpSpPr bwMode="auto">
          <a:xfrm>
            <a:off x="5160963" y="5284788"/>
            <a:ext cx="1144587" cy="1081087"/>
            <a:chOff x="3724143" y="3583241"/>
            <a:chExt cx="1674605" cy="1714512"/>
          </a:xfrm>
        </p:grpSpPr>
        <p:sp>
          <p:nvSpPr>
            <p:cNvPr id="79" name="타원 78"/>
            <p:cNvSpPr/>
            <p:nvPr/>
          </p:nvSpPr>
          <p:spPr>
            <a:xfrm>
              <a:off x="3735755" y="3633594"/>
              <a:ext cx="1662993" cy="1664159"/>
            </a:xfrm>
            <a:prstGeom prst="ellipse">
              <a:avLst/>
            </a:prstGeom>
            <a:gradFill flip="none" rotWithShape="1">
              <a:gsLst>
                <a:gs pos="100000">
                  <a:srgbClr val="004478"/>
                </a:gs>
                <a:gs pos="0">
                  <a:srgbClr val="005DAA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타원 79"/>
            <p:cNvSpPr/>
            <p:nvPr/>
          </p:nvSpPr>
          <p:spPr>
            <a:xfrm>
              <a:off x="3724143" y="3583241"/>
              <a:ext cx="1663828" cy="166382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9266" name="Picture 2" descr="G:\2010년-kim's file\BIZDESIGN-MARKETING\다이어그램 부속이미지\원형반사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46" y="3643314"/>
              <a:ext cx="1616870" cy="152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타원 81"/>
            <p:cNvSpPr/>
            <p:nvPr/>
          </p:nvSpPr>
          <p:spPr>
            <a:xfrm>
              <a:off x="4086646" y="3646495"/>
              <a:ext cx="975895" cy="711199"/>
            </a:xfrm>
            <a:prstGeom prst="ellipse">
              <a:avLst/>
            </a:prstGeom>
            <a:gradFill flip="none" rotWithShape="1">
              <a:gsLst>
                <a:gs pos="8000">
                  <a:schemeClr val="bg1">
                    <a:alpha val="76000"/>
                  </a:schemeClr>
                </a:gs>
                <a:gs pos="69000">
                  <a:schemeClr val="bg1">
                    <a:alpha val="3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231" name="그룹 82"/>
          <p:cNvGrpSpPr>
            <a:grpSpLocks/>
          </p:cNvGrpSpPr>
          <p:nvPr/>
        </p:nvGrpSpPr>
        <p:grpSpPr bwMode="auto">
          <a:xfrm>
            <a:off x="3563938" y="4473575"/>
            <a:ext cx="1449387" cy="1008063"/>
            <a:chOff x="5652120" y="4077072"/>
            <a:chExt cx="1745492" cy="1428750"/>
          </a:xfrm>
        </p:grpSpPr>
        <p:grpSp>
          <p:nvGrpSpPr>
            <p:cNvPr id="9256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2645412" y="2633656"/>
                <a:ext cx="1663126" cy="1662813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57" name="TextBox 84"/>
            <p:cNvSpPr txBox="1">
              <a:spLocks noChangeArrowheads="1"/>
            </p:cNvSpPr>
            <p:nvPr/>
          </p:nvSpPr>
          <p:spPr bwMode="auto">
            <a:xfrm>
              <a:off x="5750623" y="4547569"/>
              <a:ext cx="1646989" cy="4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600" b="1">
                  <a:solidFill>
                    <a:schemeClr val="bg1"/>
                  </a:solidFill>
                </a:rPr>
                <a:t>Wrecker</a:t>
              </a:r>
              <a:r>
                <a:rPr kumimoji="0" lang="en-US" altLang="ko-KR" sz="1600">
                  <a:solidFill>
                    <a:srgbClr val="FFFFFF"/>
                  </a:solidFill>
                </a:rPr>
                <a:t> </a:t>
              </a:r>
              <a:endParaRPr kumimoji="0" lang="ko-KR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9232" name="직사각형 1"/>
          <p:cNvSpPr>
            <a:spLocks noChangeArrowheads="1"/>
          </p:cNvSpPr>
          <p:nvPr/>
        </p:nvSpPr>
        <p:spPr bwMode="auto">
          <a:xfrm>
            <a:off x="2636838" y="5603875"/>
            <a:ext cx="6969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Eisen</a:t>
            </a:r>
            <a:endParaRPr lang="ko-KR" altLang="en-US" sz="1600" b="1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3" name="직사각형 11"/>
          <p:cNvSpPr>
            <a:spLocks noChangeArrowheads="1"/>
          </p:cNvSpPr>
          <p:nvPr/>
        </p:nvSpPr>
        <p:spPr bwMode="auto">
          <a:xfrm>
            <a:off x="5192713" y="56245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crampon</a:t>
            </a:r>
            <a:r>
              <a:rPr lang="en-US" altLang="ko-KR" sz="1800"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4" name="직사각형 12"/>
          <p:cNvSpPr>
            <a:spLocks noChangeArrowheads="1"/>
          </p:cNvSpPr>
          <p:nvPr/>
        </p:nvSpPr>
        <p:spPr bwMode="auto">
          <a:xfrm>
            <a:off x="7227888" y="4221163"/>
            <a:ext cx="106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tow truck</a:t>
            </a:r>
            <a:endParaRPr lang="ko-KR" altLang="en-US" sz="1600" b="1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5" name="TextBox 91"/>
          <p:cNvSpPr txBox="1">
            <a:spLocks noChangeArrowheads="1"/>
          </p:cNvSpPr>
          <p:nvPr/>
        </p:nvSpPr>
        <p:spPr bwMode="auto">
          <a:xfrm>
            <a:off x="1138238" y="4527550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chemeClr val="bg1"/>
                </a:solidFill>
              </a:rPr>
              <a:t>meeting</a:t>
            </a:r>
            <a:r>
              <a:rPr kumimoji="0" lang="en-US" altLang="ko-KR" sz="1600">
                <a:solidFill>
                  <a:srgbClr val="FFFFFF"/>
                </a:solidFill>
              </a:rPr>
              <a:t> </a:t>
            </a:r>
            <a:endParaRPr kumimoji="0" lang="ko-KR" altLang="en-US" sz="1600">
              <a:solidFill>
                <a:srgbClr val="FFFFFF"/>
              </a:solidFill>
            </a:endParaRPr>
          </a:p>
        </p:txBody>
      </p:sp>
      <p:sp>
        <p:nvSpPr>
          <p:cNvPr id="9236" name="TextBox 40"/>
          <p:cNvSpPr txBox="1">
            <a:spLocks noChangeArrowheads="1"/>
          </p:cNvSpPr>
          <p:nvPr/>
        </p:nvSpPr>
        <p:spPr bwMode="auto">
          <a:xfrm rot="-1267300">
            <a:off x="246063" y="5578475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깁스</a:t>
            </a:r>
          </a:p>
        </p:txBody>
      </p:sp>
      <p:sp>
        <p:nvSpPr>
          <p:cNvPr id="9237" name="TextBox 42"/>
          <p:cNvSpPr txBox="1">
            <a:spLocks noChangeArrowheads="1"/>
          </p:cNvSpPr>
          <p:nvPr/>
        </p:nvSpPr>
        <p:spPr bwMode="auto">
          <a:xfrm rot="651905">
            <a:off x="1022350" y="5594350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레카차</a:t>
            </a:r>
          </a:p>
        </p:txBody>
      </p:sp>
      <p:sp>
        <p:nvSpPr>
          <p:cNvPr id="9238" name="TextBox 43"/>
          <p:cNvSpPr txBox="1">
            <a:spLocks noChangeArrowheads="1"/>
          </p:cNvSpPr>
          <p:nvPr/>
        </p:nvSpPr>
        <p:spPr bwMode="auto">
          <a:xfrm rot="-535688">
            <a:off x="201613" y="5075238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샵버튼</a:t>
            </a:r>
          </a:p>
        </p:txBody>
      </p:sp>
      <p:sp>
        <p:nvSpPr>
          <p:cNvPr id="9239" name="TextBox 44"/>
          <p:cNvSpPr txBox="1">
            <a:spLocks noChangeArrowheads="1"/>
          </p:cNvSpPr>
          <p:nvPr/>
        </p:nvSpPr>
        <p:spPr bwMode="auto">
          <a:xfrm rot="2127010">
            <a:off x="1042988" y="6180138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아이젠</a:t>
            </a:r>
          </a:p>
        </p:txBody>
      </p:sp>
      <p:grpSp>
        <p:nvGrpSpPr>
          <p:cNvPr id="9240" name="그룹 92"/>
          <p:cNvGrpSpPr>
            <a:grpSpLocks/>
          </p:cNvGrpSpPr>
          <p:nvPr/>
        </p:nvGrpSpPr>
        <p:grpSpPr bwMode="auto">
          <a:xfrm>
            <a:off x="4672013" y="3890963"/>
            <a:ext cx="1474787" cy="1117600"/>
            <a:chOff x="4860032" y="4005064"/>
            <a:chExt cx="1844568" cy="1463675"/>
          </a:xfrm>
        </p:grpSpPr>
        <p:grpSp>
          <p:nvGrpSpPr>
            <p:cNvPr id="9246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96" name="타원 95"/>
              <p:cNvSpPr/>
              <p:nvPr/>
            </p:nvSpPr>
            <p:spPr>
              <a:xfrm>
                <a:off x="3735765" y="3634383"/>
                <a:ext cx="1662107" cy="166337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252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46" y="3643314"/>
                <a:ext cx="1616870" cy="1528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타원 98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47" name="TextBox 94"/>
            <p:cNvSpPr txBox="1">
              <a:spLocks noChangeArrowheads="1"/>
            </p:cNvSpPr>
            <p:nvPr/>
          </p:nvSpPr>
          <p:spPr bwMode="auto">
            <a:xfrm>
              <a:off x="4932038" y="4581128"/>
              <a:ext cx="1772562" cy="39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41" name="TextBox 51"/>
          <p:cNvSpPr txBox="1">
            <a:spLocks noChangeArrowheads="1"/>
          </p:cNvSpPr>
          <p:nvPr/>
        </p:nvSpPr>
        <p:spPr bwMode="auto">
          <a:xfrm>
            <a:off x="4679950" y="4295775"/>
            <a:ext cx="1277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Blind date</a:t>
            </a:r>
            <a:endParaRPr lang="ko-KR" altLang="en-US" sz="1600" b="1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242" name="그림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640">
            <a:off x="2365375" y="2306638"/>
            <a:ext cx="1490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1209219" y="1861005"/>
            <a:ext cx="2331327" cy="2487938"/>
            <a:chOff x="5652120" y="4077072"/>
            <a:chExt cx="2423765" cy="261998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24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2645033" y="2633656"/>
                <a:ext cx="1663510" cy="16640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001475" y="6275708"/>
              <a:ext cx="1074410" cy="4213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b="1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sharp</a:t>
              </a:r>
              <a:r>
                <a:rPr kumimoji="0" lang="en-US" altLang="ko-KR" sz="2000" dirty="0">
                  <a:solidFill>
                    <a:prstClr val="white"/>
                  </a:solidFill>
                  <a:latin typeface="맑은 고딕"/>
                  <a:ea typeface="맑은 고딕"/>
                </a:rPr>
                <a:t> </a:t>
              </a:r>
              <a:endParaRPr kumimoji="0" lang="ko-KR" altLang="en-US" sz="2000" dirty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9244" name="TextBox 53"/>
          <p:cNvSpPr txBox="1">
            <a:spLocks noChangeArrowheads="1"/>
          </p:cNvSpPr>
          <p:nvPr/>
        </p:nvSpPr>
        <p:spPr bwMode="auto">
          <a:xfrm>
            <a:off x="1555750" y="2305050"/>
            <a:ext cx="87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gibs</a:t>
            </a:r>
            <a:endParaRPr lang="ko-KR" altLang="en-US" sz="2000" b="1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245" name="TextBox 54"/>
          <p:cNvSpPr txBox="1">
            <a:spLocks noChangeArrowheads="1"/>
          </p:cNvSpPr>
          <p:nvPr/>
        </p:nvSpPr>
        <p:spPr bwMode="auto">
          <a:xfrm rot="619472">
            <a:off x="2771775" y="23860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Language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tag:</a:t>
            </a:r>
            <a:r>
              <a:rPr lang="ko-KR" altLang="en-US" sz="14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영어</a:t>
            </a:r>
            <a:endParaRPr lang="ko-KR" altLang="en-US" sz="14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7038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1850" y="468313"/>
            <a:ext cx="5311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ko-KR" sz="2400" b="1" dirty="0">
                <a:latin typeface="+mn-lt"/>
                <a:ea typeface="굴림" pitchFamily="50" charset="-127"/>
              </a:rPr>
              <a:t>단어연상실험</a:t>
            </a:r>
            <a:endParaRPr kumimoji="0" lang="ko-KR" altLang="en-US" sz="2400" b="1" dirty="0">
              <a:solidFill>
                <a:srgbClr val="000000"/>
              </a:solidFill>
              <a:latin typeface="+mn-lt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10244" name="Group 92"/>
          <p:cNvGrpSpPr>
            <a:grpSpLocks/>
          </p:cNvGrpSpPr>
          <p:nvPr/>
        </p:nvGrpSpPr>
        <p:grpSpPr bwMode="auto">
          <a:xfrm>
            <a:off x="568325" y="1570038"/>
            <a:ext cx="8001000" cy="1138237"/>
            <a:chOff x="430" y="906"/>
            <a:chExt cx="4905" cy="528"/>
          </a:xfrm>
        </p:grpSpPr>
        <p:pic>
          <p:nvPicPr>
            <p:cNvPr id="10260" name="Picture 56" descr="그림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1330"/>
              <a:ext cx="49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Rectangle 57"/>
            <p:cNvSpPr>
              <a:spLocks noChangeArrowheads="1"/>
            </p:cNvSpPr>
            <p:nvPr/>
          </p:nvSpPr>
          <p:spPr bwMode="auto">
            <a:xfrm>
              <a:off x="431" y="906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2" name="Freeform 63"/>
            <p:cNvSpPr>
              <a:spLocks/>
            </p:cNvSpPr>
            <p:nvPr/>
          </p:nvSpPr>
          <p:spPr bwMode="auto">
            <a:xfrm flipV="1">
              <a:off x="942" y="927"/>
              <a:ext cx="4366" cy="436"/>
            </a:xfrm>
            <a:custGeom>
              <a:avLst/>
              <a:gdLst>
                <a:gd name="T0" fmla="*/ 156 w 3857"/>
                <a:gd name="T1" fmla="*/ 2 h 532"/>
                <a:gd name="T2" fmla="*/ 0 w 3857"/>
                <a:gd name="T3" fmla="*/ 435 h 532"/>
                <a:gd name="T4" fmla="*/ 4366 w 3857"/>
                <a:gd name="T5" fmla="*/ 436 h 532"/>
                <a:gd name="T6" fmla="*/ 4366 w 3857"/>
                <a:gd name="T7" fmla="*/ 0 h 532"/>
                <a:gd name="T8" fmla="*/ 156 w 3857"/>
                <a:gd name="T9" fmla="*/ 2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79CC"/>
                </a:gs>
              </a:gsLst>
              <a:lin ang="5400000" scaled="1"/>
            </a:gradFill>
            <a:ln w="3175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0245" name="Group 93"/>
          <p:cNvGrpSpPr>
            <a:grpSpLocks/>
          </p:cNvGrpSpPr>
          <p:nvPr/>
        </p:nvGrpSpPr>
        <p:grpSpPr bwMode="auto">
          <a:xfrm>
            <a:off x="603250" y="3130550"/>
            <a:ext cx="8001000" cy="1150938"/>
            <a:chOff x="430" y="1559"/>
            <a:chExt cx="4905" cy="528"/>
          </a:xfrm>
        </p:grpSpPr>
        <p:pic>
          <p:nvPicPr>
            <p:cNvPr id="10257" name="Picture 58" descr="그림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1983"/>
              <a:ext cx="49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Rectangle 59"/>
            <p:cNvSpPr>
              <a:spLocks noChangeArrowheads="1"/>
            </p:cNvSpPr>
            <p:nvPr/>
          </p:nvSpPr>
          <p:spPr bwMode="auto">
            <a:xfrm>
              <a:off x="431" y="1559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59" name="Freeform 66"/>
            <p:cNvSpPr>
              <a:spLocks/>
            </p:cNvSpPr>
            <p:nvPr/>
          </p:nvSpPr>
          <p:spPr bwMode="auto">
            <a:xfrm flipV="1">
              <a:off x="960" y="1577"/>
              <a:ext cx="4348" cy="436"/>
            </a:xfrm>
            <a:custGeom>
              <a:avLst/>
              <a:gdLst>
                <a:gd name="T0" fmla="*/ 156 w 3857"/>
                <a:gd name="T1" fmla="*/ 2 h 532"/>
                <a:gd name="T2" fmla="*/ 0 w 3857"/>
                <a:gd name="T3" fmla="*/ 435 h 532"/>
                <a:gd name="T4" fmla="*/ 4348 w 3857"/>
                <a:gd name="T5" fmla="*/ 436 h 532"/>
                <a:gd name="T6" fmla="*/ 4348 w 3857"/>
                <a:gd name="T7" fmla="*/ 0 h 532"/>
                <a:gd name="T8" fmla="*/ 156 w 3857"/>
                <a:gd name="T9" fmla="*/ 2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A3D6"/>
                </a:gs>
              </a:gsLst>
              <a:lin ang="5400000" scaled="1"/>
            </a:gradFill>
            <a:ln w="3175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0246" name="Group 94"/>
          <p:cNvGrpSpPr>
            <a:grpSpLocks/>
          </p:cNvGrpSpPr>
          <p:nvPr/>
        </p:nvGrpSpPr>
        <p:grpSpPr bwMode="auto">
          <a:xfrm>
            <a:off x="590550" y="4508500"/>
            <a:ext cx="8001000" cy="1152525"/>
            <a:chOff x="430" y="2222"/>
            <a:chExt cx="4905" cy="528"/>
          </a:xfrm>
        </p:grpSpPr>
        <p:pic>
          <p:nvPicPr>
            <p:cNvPr id="10254" name="Picture 52" descr="그림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2646"/>
              <a:ext cx="49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Rectangle 53"/>
            <p:cNvSpPr>
              <a:spLocks noChangeArrowheads="1"/>
            </p:cNvSpPr>
            <p:nvPr/>
          </p:nvSpPr>
          <p:spPr bwMode="auto">
            <a:xfrm>
              <a:off x="431" y="2222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56" name="Freeform 69"/>
            <p:cNvSpPr>
              <a:spLocks/>
            </p:cNvSpPr>
            <p:nvPr/>
          </p:nvSpPr>
          <p:spPr bwMode="auto">
            <a:xfrm flipV="1">
              <a:off x="960" y="2241"/>
              <a:ext cx="4348" cy="436"/>
            </a:xfrm>
            <a:custGeom>
              <a:avLst/>
              <a:gdLst>
                <a:gd name="T0" fmla="*/ 156 w 3857"/>
                <a:gd name="T1" fmla="*/ 2 h 532"/>
                <a:gd name="T2" fmla="*/ 0 w 3857"/>
                <a:gd name="T3" fmla="*/ 435 h 532"/>
                <a:gd name="T4" fmla="*/ 4348 w 3857"/>
                <a:gd name="T5" fmla="*/ 436 h 532"/>
                <a:gd name="T6" fmla="*/ 4348 w 3857"/>
                <a:gd name="T7" fmla="*/ 0 h 532"/>
                <a:gd name="T8" fmla="*/ 156 w 3857"/>
                <a:gd name="T9" fmla="*/ 2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123600"/>
                </a:gs>
                <a:gs pos="100000">
                  <a:srgbClr val="76B800"/>
                </a:gs>
              </a:gsLst>
              <a:lin ang="5400000" scaled="1"/>
            </a:gradFill>
            <a:ln w="3175" cap="flat" cmpd="sng">
              <a:solidFill>
                <a:srgbClr val="123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247" name="WordArt 83"/>
          <p:cNvSpPr>
            <a:spLocks noChangeArrowheads="1" noChangeShapeType="1" noTextEdit="1"/>
          </p:cNvSpPr>
          <p:nvPr/>
        </p:nvSpPr>
        <p:spPr bwMode="auto">
          <a:xfrm>
            <a:off x="911225" y="3392488"/>
            <a:ext cx="2857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rgbClr val="00A3D6">
                    <a:alpha val="14902"/>
                  </a:srgbClr>
                </a:solidFill>
                <a:latin typeface="HY견고딕"/>
                <a:ea typeface="HY견고딕"/>
              </a:rPr>
              <a:t>2</a:t>
            </a:r>
            <a:endParaRPr lang="ko-KR" altLang="en-US" sz="3600" kern="10">
              <a:solidFill>
                <a:srgbClr val="00A3D6">
                  <a:alpha val="14902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10248" name="WordArt 84"/>
          <p:cNvSpPr>
            <a:spLocks noChangeArrowheads="1" noChangeShapeType="1" noTextEdit="1"/>
          </p:cNvSpPr>
          <p:nvPr/>
        </p:nvSpPr>
        <p:spPr bwMode="auto">
          <a:xfrm>
            <a:off x="971550" y="4795838"/>
            <a:ext cx="2857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rgbClr val="123600">
                    <a:alpha val="14902"/>
                  </a:srgbClr>
                </a:solidFill>
                <a:latin typeface="HY견고딕"/>
                <a:ea typeface="HY견고딕"/>
              </a:rPr>
              <a:t>3</a:t>
            </a:r>
            <a:endParaRPr lang="ko-KR" altLang="en-US" sz="3600" kern="10">
              <a:solidFill>
                <a:srgbClr val="123600">
                  <a:alpha val="14902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10249" name="WordArt 85"/>
          <p:cNvSpPr>
            <a:spLocks noChangeAspect="1" noChangeArrowheads="1" noChangeShapeType="1" noTextEdit="1"/>
          </p:cNvSpPr>
          <p:nvPr/>
        </p:nvSpPr>
        <p:spPr bwMode="auto">
          <a:xfrm>
            <a:off x="971550" y="1773238"/>
            <a:ext cx="165100" cy="434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rgbClr val="003366">
                    <a:alpha val="14902"/>
                  </a:srgbClr>
                </a:solidFill>
                <a:latin typeface="HY견고딕"/>
                <a:ea typeface="HY견고딕"/>
              </a:rPr>
              <a:t>1</a:t>
            </a:r>
            <a:endParaRPr lang="ko-KR" altLang="en-US" sz="3600" kern="10">
              <a:solidFill>
                <a:srgbClr val="003366">
                  <a:alpha val="14902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10250" name="Text Box 102"/>
          <p:cNvSpPr txBox="1">
            <a:spLocks noChangeArrowheads="1"/>
          </p:cNvSpPr>
          <p:nvPr/>
        </p:nvSpPr>
        <p:spPr bwMode="auto">
          <a:xfrm>
            <a:off x="2235200" y="1944688"/>
            <a:ext cx="355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4"/>
              </a:buBlip>
            </a:pPr>
            <a:r>
              <a:rPr kumimoji="0" lang="en-US" altLang="ko-KR" sz="1300">
                <a:solidFill>
                  <a:srgbClr val="000000"/>
                </a:solidFill>
                <a:latin typeface="HY태고딕"/>
                <a:ea typeface="HY태고딕"/>
                <a:cs typeface="HY태고딕"/>
              </a:rPr>
              <a:t> </a:t>
            </a:r>
            <a:endParaRPr kumimoji="0" lang="ko-KR" altLang="en-US" sz="1300">
              <a:solidFill>
                <a:srgbClr val="000000"/>
              </a:solidFill>
              <a:latin typeface="HY태고딕"/>
              <a:ea typeface="HY태고딕"/>
              <a:cs typeface="HY태고딕"/>
            </a:endParaRPr>
          </a:p>
        </p:txBody>
      </p:sp>
      <p:sp>
        <p:nvSpPr>
          <p:cNvPr id="10251" name="직사각형 57"/>
          <p:cNvSpPr>
            <a:spLocks noChangeArrowheads="1"/>
          </p:cNvSpPr>
          <p:nvPr/>
        </p:nvSpPr>
        <p:spPr bwMode="auto">
          <a:xfrm>
            <a:off x="1619250" y="1700213"/>
            <a:ext cx="6985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+mn-lt"/>
                <a:ea typeface="굴림" pitchFamily="50" charset="-127"/>
              </a:rPr>
              <a:t>참여자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: 106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명 </a:t>
            </a:r>
            <a:endParaRPr lang="en-US" altLang="ko-KR" sz="1800" b="1" dirty="0">
              <a:latin typeface="+mn-lt"/>
              <a:ea typeface="굴림" pitchFamily="50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latin typeface="+mn-lt"/>
                <a:ea typeface="굴림" pitchFamily="50" charset="-127"/>
              </a:rPr>
              <a:t>(</a:t>
            </a:r>
            <a:r>
              <a:rPr lang="ko-KR" altLang="ko-KR" sz="1600" b="1" dirty="0">
                <a:latin typeface="+mn-lt"/>
                <a:ea typeface="굴림" pitchFamily="50" charset="-127"/>
              </a:rPr>
              <a:t>낮은 영어숙련도 집단</a:t>
            </a:r>
            <a:r>
              <a:rPr lang="en-US" altLang="ko-KR" sz="1600" b="1" dirty="0">
                <a:latin typeface="+mn-lt"/>
                <a:ea typeface="굴림" pitchFamily="50" charset="-127"/>
              </a:rPr>
              <a:t> 78</a:t>
            </a:r>
            <a:r>
              <a:rPr lang="ko-KR" altLang="ko-KR" sz="16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600" b="1" dirty="0">
                <a:latin typeface="+mn-lt"/>
                <a:ea typeface="굴림" pitchFamily="50" charset="-127"/>
              </a:rPr>
              <a:t>, </a:t>
            </a:r>
            <a:r>
              <a:rPr lang="ko-KR" altLang="ko-KR" sz="1600" b="1" dirty="0">
                <a:latin typeface="+mn-lt"/>
                <a:ea typeface="굴림" pitchFamily="50" charset="-127"/>
              </a:rPr>
              <a:t>높은 숙련도 집단</a:t>
            </a:r>
            <a:r>
              <a:rPr lang="en-US" altLang="ko-KR" sz="1600" b="1" dirty="0">
                <a:latin typeface="+mn-lt"/>
                <a:ea typeface="굴림" pitchFamily="50" charset="-127"/>
              </a:rPr>
              <a:t> 14</a:t>
            </a:r>
            <a:r>
              <a:rPr lang="ko-KR" altLang="ko-KR" sz="16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600" b="1" dirty="0">
                <a:latin typeface="+mn-lt"/>
                <a:ea typeface="굴림" pitchFamily="50" charset="-127"/>
              </a:rPr>
              <a:t>, </a:t>
            </a:r>
            <a:r>
              <a:rPr lang="ko-KR" altLang="ko-KR" sz="1600" b="1" dirty="0">
                <a:latin typeface="+mn-lt"/>
                <a:ea typeface="굴림" pitchFamily="50" charset="-127"/>
              </a:rPr>
              <a:t>영어권 </a:t>
            </a:r>
            <a:r>
              <a:rPr lang="ko-KR" altLang="ko-KR" sz="1600" b="1" dirty="0" err="1">
                <a:latin typeface="+mn-lt"/>
                <a:ea typeface="굴림" pitchFamily="50" charset="-127"/>
              </a:rPr>
              <a:t>원어민</a:t>
            </a:r>
            <a:r>
              <a:rPr lang="en-US" altLang="ko-KR" sz="1600" b="1" dirty="0">
                <a:latin typeface="+mn-lt"/>
                <a:ea typeface="굴림" pitchFamily="50" charset="-127"/>
              </a:rPr>
              <a:t> 14</a:t>
            </a:r>
            <a:r>
              <a:rPr lang="ko-KR" altLang="ko-KR" sz="16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600" b="1" dirty="0">
                <a:latin typeface="+mn-lt"/>
                <a:ea typeface="굴림" pitchFamily="50" charset="-127"/>
              </a:rPr>
              <a:t>)</a:t>
            </a:r>
            <a:endParaRPr kumimoji="0" lang="ko-KR" altLang="en-US" sz="1600" b="1" dirty="0">
              <a:latin typeface="+mn-lt"/>
              <a:cs typeface="Arial" pitchFamily="34" charset="0"/>
            </a:endParaRPr>
          </a:p>
        </p:txBody>
      </p:sp>
      <p:sp>
        <p:nvSpPr>
          <p:cNvPr id="10252" name="직사각형 58"/>
          <p:cNvSpPr>
            <a:spLocks noChangeArrowheads="1"/>
          </p:cNvSpPr>
          <p:nvPr/>
        </p:nvSpPr>
        <p:spPr bwMode="auto">
          <a:xfrm>
            <a:off x="1788364" y="4703862"/>
            <a:ext cx="682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ko-KR" sz="1800" b="1" dirty="0">
                <a:latin typeface="+mn-lt"/>
                <a:ea typeface="굴림" pitchFamily="50" charset="-127"/>
              </a:rPr>
              <a:t>자극 단어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: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 </a:t>
            </a:r>
            <a:r>
              <a:rPr lang="en-US" altLang="ko-KR" sz="1800" b="1" i="1" dirty="0">
                <a:latin typeface="굴림" pitchFamily="50" charset="-127"/>
                <a:ea typeface="굴림" pitchFamily="50" charset="-127"/>
              </a:rPr>
              <a:t>report, bond, complex, handle, reform, villa, TV, notebook, walker</a:t>
            </a:r>
            <a:r>
              <a:rPr lang="en-US" altLang="ko-KR" sz="18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1800" b="1" i="1" dirty="0">
                <a:latin typeface="굴림" pitchFamily="50" charset="-127"/>
                <a:ea typeface="굴림" pitchFamily="50" charset="-127"/>
              </a:rPr>
              <a:t>promise</a:t>
            </a:r>
            <a:r>
              <a:rPr lang="en-US" altLang="ko-KR" sz="1800" b="1" dirty="0">
                <a:latin typeface="굴림" pitchFamily="50" charset="-127"/>
                <a:ea typeface="굴림" pitchFamily="50" charset="-127"/>
              </a:rPr>
              <a:t> </a:t>
            </a:r>
            <a:endParaRPr kumimoji="0" lang="ko-KR" alt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직사각형 59"/>
          <p:cNvSpPr>
            <a:spLocks noChangeArrowheads="1"/>
          </p:cNvSpPr>
          <p:nvPr/>
        </p:nvSpPr>
        <p:spPr bwMode="auto">
          <a:xfrm>
            <a:off x="1756063" y="3296444"/>
            <a:ext cx="6753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ko-KR" sz="1800" b="1" dirty="0" smtClean="0">
                <a:latin typeface="+mn-lt"/>
                <a:ea typeface="굴림" pitchFamily="50" charset="-127"/>
              </a:rPr>
              <a:t>낮은 영어숙련도 집단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 78</a:t>
            </a:r>
            <a:r>
              <a:rPr lang="ko-KR" altLang="ko-KR" sz="1800" b="1" dirty="0" smtClean="0">
                <a:latin typeface="+mn-lt"/>
                <a:ea typeface="굴림" pitchFamily="50" charset="-127"/>
              </a:rPr>
              <a:t>명 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(</a:t>
            </a:r>
            <a:r>
              <a:rPr lang="ko-KR" altLang="ko-KR" sz="1800" b="1" dirty="0" smtClean="0">
                <a:latin typeface="+mn-lt"/>
                <a:ea typeface="굴림" pitchFamily="50" charset="-127"/>
              </a:rPr>
              <a:t>자극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-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반응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 </a:t>
            </a:r>
            <a:r>
              <a:rPr lang="ko-KR" altLang="en-US" sz="1800" b="1" dirty="0">
                <a:latin typeface="+mn-lt"/>
                <a:ea typeface="굴림" pitchFamily="50" charset="-127"/>
              </a:rPr>
              <a:t>에 </a:t>
            </a:r>
            <a:r>
              <a:rPr lang="ko-KR" altLang="en-US" sz="1800" b="1" dirty="0" smtClean="0">
                <a:latin typeface="+mn-lt"/>
                <a:ea typeface="굴림" pitchFamily="50" charset="-127"/>
              </a:rPr>
              <a:t>따라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)</a:t>
            </a:r>
            <a:endParaRPr lang="en-US" altLang="ko-KR" sz="1800" b="1" dirty="0">
              <a:latin typeface="+mn-lt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+mn-lt"/>
                <a:ea typeface="굴림" pitchFamily="50" charset="-127"/>
              </a:rPr>
              <a:t>Listen-Write (32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), Listen-Speak (20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), Read-Write (26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)</a:t>
            </a:r>
            <a:endParaRPr kumimoji="0" lang="ko-KR" altLang="en-US" sz="18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447800" y="5334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ko-KR" sz="2400" b="1" dirty="0">
                <a:latin typeface="+mn-lt"/>
                <a:ea typeface="굴림" pitchFamily="50" charset="-127"/>
              </a:rPr>
              <a:t>단어연상실험</a:t>
            </a:r>
            <a:r>
              <a:rPr lang="ko-KR" altLang="en-US" sz="2400" b="1" dirty="0">
                <a:latin typeface="+mn-lt"/>
                <a:ea typeface="굴림" pitchFamily="50" charset="-127"/>
              </a:rPr>
              <a:t>을 통해 관찰된 </a:t>
            </a:r>
            <a:r>
              <a:rPr lang="ko-KR" altLang="ko-KR" sz="2400" b="1" dirty="0">
                <a:latin typeface="+mn-lt"/>
                <a:ea typeface="굴림" pitchFamily="50" charset="-127"/>
              </a:rPr>
              <a:t>모국어 매개현상</a:t>
            </a:r>
            <a:endParaRPr lang="ko-KR" altLang="en-US" sz="2400" dirty="0">
              <a:latin typeface="+mn-lt"/>
              <a:ea typeface="굴림" pitchFamily="50" charset="-127"/>
            </a:endParaRPr>
          </a:p>
        </p:txBody>
      </p:sp>
      <p:graphicFrame>
        <p:nvGraphicFramePr>
          <p:cNvPr id="7" name="내용 개체 틀 1"/>
          <p:cNvGraphicFramePr>
            <a:graphicFrameLocks/>
          </p:cNvGraphicFramePr>
          <p:nvPr/>
        </p:nvGraphicFramePr>
        <p:xfrm>
          <a:off x="762000" y="1524000"/>
          <a:ext cx="7696202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529"/>
                <a:gridCol w="1391259"/>
                <a:gridCol w="1200754"/>
                <a:gridCol w="1200754"/>
                <a:gridCol w="1200754"/>
                <a:gridCol w="1184152"/>
              </a:tblGrid>
              <a:tr h="613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Proficiency 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Std.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Deviation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Std. Error Mean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4594"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L1-mediated Word Association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</a:rPr>
                        <a:t>Low</a:t>
                      </a:r>
                      <a:endParaRPr lang="ko-KR" sz="11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just" fontAlgn="base" latinLnBrk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</a:rPr>
                        <a:t>18.15</a:t>
                      </a:r>
                      <a:endParaRPr lang="ko-KR" sz="11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just" fontAlgn="base" latinLnBrk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3.75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just" fontAlgn="base" latinLnBrk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.74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9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just" fontAlgn="base" latinLnBrk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11.71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just" fontAlgn="base" latinLnBrk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8.53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just" fontAlgn="base" latinLnBrk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2.28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762000" y="3276600"/>
          <a:ext cx="7696201" cy="2938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137"/>
                <a:gridCol w="827137"/>
                <a:gridCol w="461316"/>
                <a:gridCol w="520818"/>
                <a:gridCol w="520818"/>
                <a:gridCol w="639086"/>
                <a:gridCol w="876355"/>
                <a:gridCol w="876355"/>
                <a:gridCol w="876355"/>
                <a:gridCol w="635412"/>
                <a:gridCol w="635412"/>
              </a:tblGrid>
              <a:tr h="693624">
                <a:tc rowSpan="3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 err="1">
                          <a:solidFill>
                            <a:schemeClr val="bg1"/>
                          </a:solidFill>
                          <a:effectLst/>
                        </a:rPr>
                        <a:t>Levene</a:t>
                      </a:r>
                      <a:r>
                        <a:rPr lang="ko-KR" sz="1000" b="1" kern="0" dirty="0">
                          <a:solidFill>
                            <a:schemeClr val="bg1"/>
                          </a:solidFill>
                          <a:effectLst/>
                        </a:rPr>
                        <a:t>’</a:t>
                      </a: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s Test for Equality of Variances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T-test for Equality of Means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0278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Sig.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 err="1">
                          <a:solidFill>
                            <a:schemeClr val="bg1"/>
                          </a:solidFill>
                          <a:effectLst/>
                        </a:rPr>
                        <a:t>df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Sig. 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(2-tailed)</a:t>
                      </a:r>
                      <a:endParaRPr lang="ko-KR" sz="1100" b="1" kern="100" spc="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Mean Difference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Std.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Error Difference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95% Confidence Interval of the Difference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789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Lower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Upper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0278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Equal Variance Assumed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6.69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.014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3.32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.002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6.44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1.94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2.52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10.36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113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Equal Variance Not Assumed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2.68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15.75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.016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6.44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2.40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1.35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11.53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직사각형 2"/>
          <p:cNvSpPr>
            <a:spLocks noChangeArrowheads="1"/>
          </p:cNvSpPr>
          <p:nvPr/>
        </p:nvSpPr>
        <p:spPr bwMode="auto">
          <a:xfrm>
            <a:off x="1981200" y="8382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2400" b="1" dirty="0">
                <a:latin typeface="+mn-lt"/>
                <a:ea typeface="굴림" pitchFamily="50" charset="-127"/>
              </a:rPr>
              <a:t>영어숙련도와 모국어 개입의 상관관계</a:t>
            </a: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772400" cy="3505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099"/>
                <a:gridCol w="2172453"/>
                <a:gridCol w="1655161"/>
                <a:gridCol w="1513687"/>
              </a:tblGrid>
              <a:tr h="706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L2 Proficiency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L1mediated Word Association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601474">
                <a:tc rowSpan="3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L2 Proficiency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Pearson Correlation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-.427**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399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Sig. (2-tailed)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.000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3985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601474">
                <a:tc rowSpan="3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L1-mediated 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Word Association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Pearson Correlation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-.427**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399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Sig. (2-tailed)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.000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5" marB="36195" anchor="ctr"/>
                </a:tc>
              </a:tr>
              <a:tr h="3985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내용 개체 틀 1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195"/>
                <a:gridCol w="1086675"/>
                <a:gridCol w="1279828"/>
                <a:gridCol w="1279828"/>
                <a:gridCol w="1326937"/>
                <a:gridCol w="1326937"/>
              </a:tblGrid>
              <a:tr h="610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Stimulus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Type 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Std.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Deviation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Std. Error Mean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329"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L1 Mediation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</a:rPr>
                        <a:t>Oral</a:t>
                      </a:r>
                      <a:endParaRPr lang="ko-KR" sz="11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</a:rPr>
                        <a:t>21.94</a:t>
                      </a:r>
                      <a:endParaRPr lang="ko-KR" sz="11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7.31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1.01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3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Written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18.15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3.75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85800" y="3124200"/>
          <a:ext cx="7772400" cy="3278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45"/>
                <a:gridCol w="784845"/>
                <a:gridCol w="542674"/>
                <a:gridCol w="542674"/>
                <a:gridCol w="533075"/>
                <a:gridCol w="592879"/>
                <a:gridCol w="896332"/>
                <a:gridCol w="896332"/>
                <a:gridCol w="896332"/>
                <a:gridCol w="651206"/>
                <a:gridCol w="651206"/>
              </a:tblGrid>
              <a:tr h="525779">
                <a:tc rowSpan="3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 err="1">
                          <a:solidFill>
                            <a:schemeClr val="bg1"/>
                          </a:solidFill>
                          <a:effectLst/>
                        </a:rPr>
                        <a:t>Levene</a:t>
                      </a:r>
                      <a:r>
                        <a:rPr lang="ko-KR" sz="1000" b="1" kern="0" dirty="0">
                          <a:solidFill>
                            <a:schemeClr val="bg1"/>
                          </a:solidFill>
                          <a:effectLst/>
                        </a:rPr>
                        <a:t>’</a:t>
                      </a: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s Test for Equality of Variances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T-test for Equality of Means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5285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Sig.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 err="1">
                          <a:solidFill>
                            <a:schemeClr val="bg1"/>
                          </a:solidFill>
                          <a:effectLst/>
                        </a:rPr>
                        <a:t>df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Sig. </a:t>
                      </a:r>
                      <a:endParaRPr lang="ko-KR" sz="1100" b="1" kern="100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</a:rPr>
                        <a:t>(2-tailed)</a:t>
                      </a:r>
                      <a:endParaRPr lang="ko-KR" sz="1100" b="1" kern="100" spc="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Mean Difference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Std.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Error Difference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95% Confidence Interval of the Difference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84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Lower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Upper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528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Equal Variance Assumed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8.90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.00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2.48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76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0.06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chemeClr val="bg1"/>
                          </a:solidFill>
                          <a:effectLst/>
                        </a:rPr>
                        <a:t>3.79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chemeClr val="bg1"/>
                          </a:solidFill>
                          <a:effectLst/>
                        </a:rPr>
                        <a:t>1.53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chemeClr val="bg1"/>
                          </a:solidFill>
                          <a:effectLst/>
                        </a:rPr>
                        <a:t>6.83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118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chemeClr val="bg1"/>
                          </a:solidFill>
                          <a:effectLst/>
                        </a:rPr>
                        <a:t>Equal Variance Not Assumed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3.02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75.91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>
                          <a:solidFill>
                            <a:schemeClr val="bg1"/>
                          </a:solidFill>
                          <a:effectLst/>
                        </a:rPr>
                        <a:t>3.79</a:t>
                      </a:r>
                      <a:endParaRPr lang="ko-KR" sz="1100" b="1" kern="10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chemeClr val="bg1"/>
                          </a:solidFill>
                          <a:effectLst/>
                        </a:rPr>
                        <a:t>1.25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chemeClr val="bg1"/>
                          </a:solidFill>
                          <a:effectLst/>
                        </a:rPr>
                        <a:t>1.29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chemeClr val="bg1"/>
                          </a:solidFill>
                          <a:effectLst/>
                        </a:rPr>
                        <a:t>6.28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399" name="Rectangle 3"/>
          <p:cNvSpPr>
            <a:spLocks noChangeArrowheads="1"/>
          </p:cNvSpPr>
          <p:nvPr/>
        </p:nvSpPr>
        <p:spPr bwMode="auto">
          <a:xfrm>
            <a:off x="1752600" y="533400"/>
            <a:ext cx="5627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ko-KR" sz="2400" b="1" dirty="0">
                <a:latin typeface="+mn-lt"/>
                <a:ea typeface="굴림" pitchFamily="50" charset="-127"/>
              </a:rPr>
              <a:t>모국어 매개현상</a:t>
            </a:r>
            <a:r>
              <a:rPr lang="en-US" altLang="ko-KR" sz="2400" b="1" dirty="0">
                <a:latin typeface="+mn-lt"/>
                <a:ea typeface="굴림" pitchFamily="50" charset="-127"/>
              </a:rPr>
              <a:t>: </a:t>
            </a:r>
            <a:r>
              <a:rPr lang="ko-KR" altLang="ko-KR" sz="2400" b="1" dirty="0">
                <a:latin typeface="+mn-lt"/>
                <a:ea typeface="바탕" pitchFamily="18" charset="-127"/>
                <a:cs typeface="굴림" pitchFamily="50" charset="-127"/>
              </a:rPr>
              <a:t>음성자극</a:t>
            </a:r>
            <a:r>
              <a:rPr lang="en-US" altLang="ko-KR" sz="2400" b="1" dirty="0">
                <a:latin typeface="+mn-lt"/>
                <a:ea typeface="바탕" pitchFamily="18" charset="-127"/>
                <a:cs typeface="굴림" pitchFamily="50" charset="-127"/>
              </a:rPr>
              <a:t> vs. </a:t>
            </a:r>
            <a:r>
              <a:rPr lang="ko-KR" altLang="ko-KR" sz="2400" b="1" dirty="0">
                <a:latin typeface="+mn-lt"/>
                <a:ea typeface="바탕" pitchFamily="18" charset="-127"/>
                <a:cs typeface="굴림" pitchFamily="50" charset="-127"/>
              </a:rPr>
              <a:t>문자자극</a:t>
            </a:r>
            <a:endParaRPr lang="en-US" altLang="ko-KR" sz="2400" dirty="0"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2123728" y="6388966"/>
            <a:ext cx="4824536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323528" y="1554162"/>
            <a:ext cx="8280920" cy="0"/>
          </a:xfrm>
          <a:prstGeom prst="line">
            <a:avLst/>
          </a:prstGeom>
          <a:ln w="50800">
            <a:solidFill>
              <a:srgbClr val="FFFF00"/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1" name="그룹 10"/>
          <p:cNvGrpSpPr>
            <a:grpSpLocks/>
          </p:cNvGrpSpPr>
          <p:nvPr/>
        </p:nvGrpSpPr>
        <p:grpSpPr bwMode="auto">
          <a:xfrm>
            <a:off x="1597932" y="3902242"/>
            <a:ext cx="1366837" cy="1355725"/>
            <a:chOff x="2643174" y="2633656"/>
            <a:chExt cx="1665369" cy="1673354"/>
          </a:xfrm>
        </p:grpSpPr>
        <p:sp>
          <p:nvSpPr>
            <p:cNvPr id="10" name="타원 9"/>
            <p:cNvSpPr/>
            <p:nvPr/>
          </p:nvSpPr>
          <p:spPr>
            <a:xfrm>
              <a:off x="2645108" y="2633656"/>
              <a:ext cx="1663435" cy="1663556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CC3300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643174" y="2643182"/>
              <a:ext cx="1663828" cy="1663828"/>
            </a:xfrm>
            <a:prstGeom prst="ellipse">
              <a:avLst/>
            </a:prstGeom>
            <a:gradFill flip="none" rotWithShape="1">
              <a:gsLst>
                <a:gs pos="7000">
                  <a:srgbClr val="FF9933"/>
                </a:gs>
                <a:gs pos="3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343" name="그룹 29"/>
          <p:cNvGrpSpPr>
            <a:grpSpLocks/>
          </p:cNvGrpSpPr>
          <p:nvPr/>
        </p:nvGrpSpPr>
        <p:grpSpPr bwMode="auto">
          <a:xfrm rot="1699018">
            <a:off x="-625475" y="5060950"/>
            <a:ext cx="3013075" cy="2119313"/>
            <a:chOff x="5653709" y="4077078"/>
            <a:chExt cx="1459675" cy="1475331"/>
          </a:xfrm>
        </p:grpSpPr>
        <p:grpSp>
          <p:nvGrpSpPr>
            <p:cNvPr id="14417" name="그룹 10"/>
            <p:cNvGrpSpPr>
              <a:grpSpLocks/>
            </p:cNvGrpSpPr>
            <p:nvPr/>
          </p:nvGrpSpPr>
          <p:grpSpPr bwMode="auto">
            <a:xfrm>
              <a:off x="5653709" y="4077078"/>
              <a:ext cx="1459675" cy="1475331"/>
              <a:chOff x="2645035" y="2633662"/>
              <a:chExt cx="1709011" cy="1727909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2643352" y="2633737"/>
                <a:ext cx="1663089" cy="16644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2690218" y="2697743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418" name="TextBox 31"/>
            <p:cNvSpPr txBox="1">
              <a:spLocks noChangeArrowheads="1"/>
            </p:cNvSpPr>
            <p:nvPr/>
          </p:nvSpPr>
          <p:spPr bwMode="auto">
            <a:xfrm rot="-103465">
              <a:off x="5798697" y="4624453"/>
              <a:ext cx="1074410" cy="87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ko-KR" sz="2000" b="1">
                <a:solidFill>
                  <a:srgbClr val="000000"/>
                </a:solidFill>
                <a:ea typeface="휴먼편지체" pitchFamily="18" charset="-127"/>
                <a:cs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3600" b="1">
                  <a:solidFill>
                    <a:srgbClr val="000000"/>
                  </a:solidFill>
                  <a:latin typeface="Arial" pitchFamily="34" charset="0"/>
                  <a:ea typeface="휴먼편지체" pitchFamily="18" charset="-127"/>
                  <a:cs typeface="Arial" pitchFamily="34" charset="0"/>
                </a:rPr>
                <a:t>L1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2000">
                  <a:solidFill>
                    <a:srgbClr val="FFFFFF"/>
                  </a:solidFill>
                  <a:cs typeface="Arial" pitchFamily="34" charset="0"/>
                </a:rPr>
                <a:t> </a:t>
              </a:r>
              <a:endParaRPr kumimoji="0" lang="ko-KR" alt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4344" name="그룹 34"/>
          <p:cNvGrpSpPr>
            <a:grpSpLocks/>
          </p:cNvGrpSpPr>
          <p:nvPr/>
        </p:nvGrpSpPr>
        <p:grpSpPr bwMode="auto">
          <a:xfrm rot="-2523735">
            <a:off x="6778625" y="4884738"/>
            <a:ext cx="2967038" cy="2566987"/>
            <a:chOff x="2267744" y="2348880"/>
            <a:chExt cx="1430338" cy="1463675"/>
          </a:xfrm>
        </p:grpSpPr>
        <p:grpSp>
          <p:nvGrpSpPr>
            <p:cNvPr id="14410" name="그룹 5"/>
            <p:cNvGrpSpPr>
              <a:grpSpLocks/>
            </p:cNvGrpSpPr>
            <p:nvPr/>
          </p:nvGrpSpPr>
          <p:grpSpPr bwMode="auto">
            <a:xfrm>
              <a:off x="2267744" y="2348880"/>
              <a:ext cx="1430338" cy="1463675"/>
              <a:chOff x="3724143" y="3583241"/>
              <a:chExt cx="1674605" cy="171451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3733989" y="3630784"/>
                <a:ext cx="1663853" cy="166467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4416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411" name="TextBox 36"/>
            <p:cNvSpPr txBox="1">
              <a:spLocks noChangeArrowheads="1"/>
            </p:cNvSpPr>
            <p:nvPr/>
          </p:nvSpPr>
          <p:spPr bwMode="auto">
            <a:xfrm>
              <a:off x="2424406" y="2809244"/>
              <a:ext cx="1224136" cy="52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3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L2</a:t>
              </a:r>
              <a:endParaRPr kumimoji="0" lang="en-US" altLang="ko-KR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ko-KR" alt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60788" y="1136650"/>
            <a:ext cx="43926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300" dirty="0">
                <a:solidFill>
                  <a:srgbClr val="FFFF00"/>
                </a:solidFill>
                <a:latin typeface="Arial" pitchFamily="34" charset="0"/>
                <a:ea typeface="맑은 고딕"/>
                <a:cs typeface="Arial" pitchFamily="34" charset="0"/>
              </a:rPr>
              <a:t>활성화 한계점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323528" y="1127919"/>
            <a:ext cx="8280920" cy="0"/>
          </a:xfrm>
          <a:prstGeom prst="line">
            <a:avLst/>
          </a:prstGeom>
          <a:ln w="50800">
            <a:solidFill>
              <a:srgbClr val="FFFF00"/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7" name="그룹 46"/>
          <p:cNvGrpSpPr>
            <a:grpSpLocks/>
          </p:cNvGrpSpPr>
          <p:nvPr/>
        </p:nvGrpSpPr>
        <p:grpSpPr bwMode="auto">
          <a:xfrm>
            <a:off x="4059953" y="4580105"/>
            <a:ext cx="1368425" cy="1132841"/>
            <a:chOff x="5577256" y="4077072"/>
            <a:chExt cx="1646989" cy="1428750"/>
          </a:xfrm>
        </p:grpSpPr>
        <p:grpSp>
          <p:nvGrpSpPr>
            <p:cNvPr id="14404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2645003" y="2633656"/>
                <a:ext cx="1664352" cy="1662813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405" name="TextBox 48"/>
            <p:cNvSpPr txBox="1">
              <a:spLocks noChangeArrowheads="1"/>
            </p:cNvSpPr>
            <p:nvPr/>
          </p:nvSpPr>
          <p:spPr bwMode="auto">
            <a:xfrm>
              <a:off x="5577256" y="4532051"/>
              <a:ext cx="1646989" cy="4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600">
                  <a:solidFill>
                    <a:srgbClr val="FFFFFF"/>
                  </a:solidFill>
                </a:rPr>
                <a:t> </a:t>
              </a:r>
              <a:endParaRPr kumimoji="0" lang="ko-KR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4348" name="그룹 10"/>
          <p:cNvGrpSpPr>
            <a:grpSpLocks/>
          </p:cNvGrpSpPr>
          <p:nvPr/>
        </p:nvGrpSpPr>
        <p:grpSpPr bwMode="auto">
          <a:xfrm>
            <a:off x="2853986" y="3550426"/>
            <a:ext cx="1057275" cy="1008062"/>
            <a:chOff x="2643174" y="2633656"/>
            <a:chExt cx="1665369" cy="1673354"/>
          </a:xfrm>
        </p:grpSpPr>
        <p:sp>
          <p:nvSpPr>
            <p:cNvPr id="67" name="타원 66"/>
            <p:cNvSpPr/>
            <p:nvPr/>
          </p:nvSpPr>
          <p:spPr>
            <a:xfrm>
              <a:off x="2645675" y="2633656"/>
              <a:ext cx="1662868" cy="166281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CC3300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2643174" y="2643182"/>
              <a:ext cx="1663828" cy="1663828"/>
            </a:xfrm>
            <a:prstGeom prst="ellipse">
              <a:avLst/>
            </a:prstGeom>
            <a:gradFill flip="none" rotWithShape="1">
              <a:gsLst>
                <a:gs pos="7000">
                  <a:srgbClr val="FF9933"/>
                </a:gs>
                <a:gs pos="3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349" name="그룹 68"/>
          <p:cNvGrpSpPr>
            <a:grpSpLocks/>
          </p:cNvGrpSpPr>
          <p:nvPr/>
        </p:nvGrpSpPr>
        <p:grpSpPr bwMode="auto">
          <a:xfrm>
            <a:off x="6210870" y="4376946"/>
            <a:ext cx="1474787" cy="1117600"/>
            <a:chOff x="4860032" y="4005064"/>
            <a:chExt cx="1844568" cy="1463675"/>
          </a:xfrm>
        </p:grpSpPr>
        <p:grpSp>
          <p:nvGrpSpPr>
            <p:cNvPr id="14390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72" name="타원 71"/>
              <p:cNvSpPr/>
              <p:nvPr/>
            </p:nvSpPr>
            <p:spPr>
              <a:xfrm>
                <a:off x="3735765" y="3634385"/>
                <a:ext cx="1662107" cy="166336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4396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46" y="3643314"/>
                <a:ext cx="1616870" cy="1528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타원 74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91" name="TextBox 70"/>
            <p:cNvSpPr txBox="1">
              <a:spLocks noChangeArrowheads="1"/>
            </p:cNvSpPr>
            <p:nvPr/>
          </p:nvSpPr>
          <p:spPr bwMode="auto">
            <a:xfrm>
              <a:off x="4932038" y="4581128"/>
              <a:ext cx="1772562" cy="39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51" name="그룹 82"/>
          <p:cNvGrpSpPr>
            <a:grpSpLocks/>
          </p:cNvGrpSpPr>
          <p:nvPr/>
        </p:nvGrpSpPr>
        <p:grpSpPr bwMode="auto">
          <a:xfrm>
            <a:off x="3012245" y="5037893"/>
            <a:ext cx="1597025" cy="1220200"/>
            <a:chOff x="5652120" y="4077072"/>
            <a:chExt cx="1923292" cy="1428750"/>
          </a:xfrm>
        </p:grpSpPr>
        <p:grpSp>
          <p:nvGrpSpPr>
            <p:cNvPr id="14376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2645412" y="2633656"/>
                <a:ext cx="1663126" cy="1662813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77" name="TextBox 84"/>
            <p:cNvSpPr txBox="1">
              <a:spLocks noChangeArrowheads="1"/>
            </p:cNvSpPr>
            <p:nvPr/>
          </p:nvSpPr>
          <p:spPr bwMode="auto">
            <a:xfrm>
              <a:off x="5928423" y="4547569"/>
              <a:ext cx="1646989" cy="4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600" b="1" dirty="0" smtClean="0">
                  <a:solidFill>
                    <a:schemeClr val="bg1"/>
                  </a:solidFill>
                </a:rPr>
                <a:t>reform</a:t>
              </a:r>
              <a:r>
                <a:rPr kumimoji="0" lang="en-US" altLang="ko-KR" sz="1600" dirty="0" smtClean="0">
                  <a:solidFill>
                    <a:srgbClr val="FFFFFF"/>
                  </a:solidFill>
                </a:rPr>
                <a:t> </a:t>
              </a:r>
              <a:endParaRPr kumimoji="0" lang="ko-KR" alt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352" name="직사각형 1"/>
          <p:cNvSpPr>
            <a:spLocks noChangeArrowheads="1"/>
          </p:cNvSpPr>
          <p:nvPr/>
        </p:nvSpPr>
        <p:spPr bwMode="auto">
          <a:xfrm>
            <a:off x="3038068" y="3882005"/>
            <a:ext cx="7200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boots</a:t>
            </a:r>
            <a:endParaRPr lang="ko-KR" altLang="en-US" sz="16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54" name="직사각형 12"/>
          <p:cNvSpPr>
            <a:spLocks noChangeArrowheads="1"/>
          </p:cNvSpPr>
          <p:nvPr/>
        </p:nvSpPr>
        <p:spPr bwMode="auto">
          <a:xfrm>
            <a:off x="6574375" y="4749950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fix</a:t>
            </a:r>
            <a:endParaRPr lang="ko-KR" altLang="en-US" sz="16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55" name="TextBox 91"/>
          <p:cNvSpPr txBox="1">
            <a:spLocks noChangeArrowheads="1"/>
          </p:cNvSpPr>
          <p:nvPr/>
        </p:nvSpPr>
        <p:spPr bwMode="auto">
          <a:xfrm>
            <a:off x="4394853" y="4988437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 smtClean="0">
                <a:solidFill>
                  <a:schemeClr val="bg1"/>
                </a:solidFill>
              </a:rPr>
              <a:t>jeans</a:t>
            </a:r>
            <a:r>
              <a:rPr kumimoji="0" lang="en-US" altLang="ko-KR" sz="1600" dirty="0" smtClean="0">
                <a:solidFill>
                  <a:srgbClr val="FFFFFF"/>
                </a:solidFill>
              </a:rPr>
              <a:t> </a:t>
            </a:r>
            <a:endParaRPr kumimoji="0" lang="ko-KR" altLang="en-US" sz="1600" dirty="0">
              <a:solidFill>
                <a:srgbClr val="FFFFFF"/>
              </a:solidFill>
            </a:endParaRPr>
          </a:p>
        </p:txBody>
      </p:sp>
      <p:sp>
        <p:nvSpPr>
          <p:cNvPr id="14357" name="TextBox 42"/>
          <p:cNvSpPr txBox="1">
            <a:spLocks noChangeArrowheads="1"/>
          </p:cNvSpPr>
          <p:nvPr/>
        </p:nvSpPr>
        <p:spPr bwMode="auto">
          <a:xfrm rot="651905">
            <a:off x="949921" y="5389782"/>
            <a:ext cx="946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 err="1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워커</a:t>
            </a:r>
            <a:r>
              <a:rPr lang="en-US" altLang="ko-KR" sz="18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8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부츠</a:t>
            </a:r>
            <a:endParaRPr lang="ko-KR" altLang="en-US" sz="18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58" name="TextBox 43"/>
          <p:cNvSpPr txBox="1">
            <a:spLocks noChangeArrowheads="1"/>
          </p:cNvSpPr>
          <p:nvPr/>
        </p:nvSpPr>
        <p:spPr bwMode="auto">
          <a:xfrm rot="21064312">
            <a:off x="-65677" y="5101976"/>
            <a:ext cx="876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자동차핸들</a:t>
            </a:r>
            <a:endParaRPr lang="ko-KR" altLang="en-US" sz="18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59" name="TextBox 44"/>
          <p:cNvSpPr txBox="1">
            <a:spLocks noChangeArrowheads="1"/>
          </p:cNvSpPr>
          <p:nvPr/>
        </p:nvSpPr>
        <p:spPr bwMode="auto">
          <a:xfrm rot="2127010">
            <a:off x="1013312" y="6308805"/>
            <a:ext cx="1209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리폼</a:t>
            </a:r>
            <a:r>
              <a:rPr lang="en-US" altLang="ko-KR" sz="18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8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수선</a:t>
            </a:r>
            <a:endParaRPr lang="ko-KR" altLang="en-US" sz="18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4362" name="그림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640">
            <a:off x="4516314" y="2318106"/>
            <a:ext cx="1490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1868696" y="1670464"/>
            <a:ext cx="2703357" cy="3050145"/>
            <a:chOff x="4263974" y="4077072"/>
            <a:chExt cx="2810546" cy="321202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24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2645033" y="2633656"/>
                <a:ext cx="1663510" cy="16640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263974" y="6867754"/>
              <a:ext cx="1074410" cy="4213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 smtClean="0">
                  <a:solidFill>
                    <a:prstClr val="black"/>
                  </a:solidFill>
                  <a:latin typeface="+mn-lt"/>
                  <a:ea typeface="맑은 고딕"/>
                  <a:cs typeface="Arial" pitchFamily="34" charset="0"/>
                </a:rPr>
                <a:t>walker</a:t>
              </a:r>
              <a:r>
                <a:rPr kumimoji="0" lang="en-US" altLang="ko-KR" sz="2000" dirty="0" smtClean="0">
                  <a:solidFill>
                    <a:prstClr val="white"/>
                  </a:solidFill>
                  <a:latin typeface="맑은 고딕"/>
                  <a:ea typeface="맑은 고딕"/>
                </a:rPr>
                <a:t> </a:t>
              </a:r>
              <a:endParaRPr kumimoji="0" lang="ko-KR" altLang="en-US" sz="2000" dirty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14364" name="TextBox 53"/>
          <p:cNvSpPr txBox="1">
            <a:spLocks noChangeArrowheads="1"/>
          </p:cNvSpPr>
          <p:nvPr/>
        </p:nvSpPr>
        <p:spPr bwMode="auto">
          <a:xfrm>
            <a:off x="3382624" y="2143128"/>
            <a:ext cx="1012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handle</a:t>
            </a:r>
            <a:endParaRPr lang="ko-KR" altLang="en-US" sz="20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365" name="TextBox 54"/>
          <p:cNvSpPr txBox="1">
            <a:spLocks noChangeArrowheads="1"/>
          </p:cNvSpPr>
          <p:nvPr/>
        </p:nvSpPr>
        <p:spPr bwMode="auto">
          <a:xfrm rot="619472">
            <a:off x="5107018" y="2498107"/>
            <a:ext cx="1122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 smtClean="0">
                <a:solidFill>
                  <a:schemeClr val="bg1"/>
                </a:solidFill>
                <a:latin typeface="+mn-lt"/>
                <a:ea typeface="굴림" pitchFamily="50" charset="-127"/>
              </a:rPr>
              <a:t>영</a:t>
            </a:r>
            <a:r>
              <a:rPr lang="ko-KR" altLang="en-US" sz="1400" b="1" dirty="0">
                <a:solidFill>
                  <a:schemeClr val="bg1"/>
                </a:solidFill>
                <a:latin typeface="+mn-lt"/>
                <a:ea typeface="굴림" pitchFamily="50" charset="-127"/>
              </a:rPr>
              <a:t>어</a:t>
            </a:r>
          </a:p>
        </p:txBody>
      </p:sp>
      <p:pic>
        <p:nvPicPr>
          <p:cNvPr id="14427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37" y="2141574"/>
            <a:ext cx="10604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426333"/>
            <a:ext cx="72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car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내용 개체 틀 1"/>
          <p:cNvGraphicFramePr>
            <a:graphicFrameLocks noGrp="1"/>
          </p:cNvGraphicFramePr>
          <p:nvPr>
            <p:ph idx="1"/>
          </p:nvPr>
        </p:nvGraphicFramePr>
        <p:xfrm>
          <a:off x="762000" y="914400"/>
          <a:ext cx="7740650" cy="209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778"/>
                <a:gridCol w="2164016"/>
                <a:gridCol w="1649632"/>
                <a:gridCol w="1506224"/>
              </a:tblGrid>
              <a:tr h="546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L1-mediated Word Association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L2 Exposure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</a:tr>
              <a:tr h="297475">
                <a:tc rowSpan="3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L1-mediated </a:t>
                      </a:r>
                      <a:endParaRPr lang="ko-KR" sz="1000" kern="100"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Word Association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Pearson Correlation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1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-.35**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</a:tr>
              <a:tr h="2476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Sig. (2-tailed)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.00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</a:tr>
              <a:tr h="2301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N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92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92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</a:tr>
              <a:tr h="297475">
                <a:tc rowSpan="3"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L2 Exposure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Pearson Correlation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-.35**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1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</a:tr>
              <a:tr h="2476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Sig. (2-tailed)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.00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2" marB="36192" anchor="ctr"/>
                </a:tc>
              </a:tr>
              <a:tr h="2301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N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92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92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2" marB="36192"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762000" y="4038600"/>
          <a:ext cx="7848600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4825"/>
                <a:gridCol w="2193468"/>
                <a:gridCol w="1671632"/>
                <a:gridCol w="1528675"/>
              </a:tblGrid>
              <a:tr h="576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L1-mediated Word Association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L2 Expo</a:t>
                      </a:r>
                      <a:endParaRPr lang="ko-KR" sz="1000" kern="100"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in K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399239">
                <a:tc rowSpan="3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L1-mediated </a:t>
                      </a:r>
                      <a:endParaRPr lang="ko-KR" sz="1000" kern="100" dirty="0"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Word Association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Pearson Correlation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1.00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-.540*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2948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Sig. (2-tailed)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.046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2750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N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14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14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399239">
                <a:tc rowSpan="3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L2 Expo</a:t>
                      </a:r>
                      <a:endParaRPr lang="ko-KR" sz="1000" kern="100"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in K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Pearson Correlation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-.540*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1.00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  <a:tr h="2948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Sig. (2-tailed)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.046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0" marR="0" marT="36195" marB="36195" anchor="ctr"/>
                </a:tc>
              </a:tr>
              <a:tr h="2750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>
                          <a:effectLst/>
                        </a:rPr>
                        <a:t>N</a:t>
                      </a:r>
                      <a:endParaRPr lang="ko-KR" sz="10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14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190500"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</a:rPr>
                        <a:t>14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36195" marB="36195" anchor="ctr"/>
                </a:tc>
              </a:tr>
            </a:tbl>
          </a:graphicData>
        </a:graphic>
      </p:graphicFrame>
      <p:sp>
        <p:nvSpPr>
          <p:cNvPr id="15438" name="Rectangle 3"/>
          <p:cNvSpPr>
            <a:spLocks noChangeArrowheads="1"/>
          </p:cNvSpPr>
          <p:nvPr/>
        </p:nvSpPr>
        <p:spPr bwMode="auto">
          <a:xfrm>
            <a:off x="838200" y="375414"/>
            <a:ext cx="5726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270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ko-KR" sz="2000" b="1" dirty="0" err="1">
                <a:latin typeface="+mn-lt"/>
                <a:ea typeface="바탕" pitchFamily="18" charset="-127"/>
                <a:cs typeface="굴림" pitchFamily="50" charset="-127"/>
              </a:rPr>
              <a:t>목표어</a:t>
            </a:r>
            <a:r>
              <a:rPr lang="ko-KR" altLang="ko-KR" sz="2000" b="1" dirty="0">
                <a:latin typeface="+mn-lt"/>
                <a:ea typeface="바탕" pitchFamily="18" charset="-127"/>
                <a:cs typeface="굴림" pitchFamily="50" charset="-127"/>
              </a:rPr>
              <a:t> 노출</a:t>
            </a:r>
            <a:r>
              <a:rPr lang="en-US" altLang="ko-KR" sz="2000" b="1" dirty="0">
                <a:latin typeface="+mn-lt"/>
                <a:ea typeface="바탕" pitchFamily="18" charset="-127"/>
                <a:cs typeface="굴림" pitchFamily="50" charset="-127"/>
              </a:rPr>
              <a:t>(</a:t>
            </a:r>
            <a:r>
              <a:rPr lang="ko-KR" altLang="ko-KR" sz="2000" b="1" dirty="0">
                <a:latin typeface="+mn-lt"/>
                <a:ea typeface="바탕" pitchFamily="18" charset="-127"/>
                <a:cs typeface="굴림" pitchFamily="50" charset="-127"/>
              </a:rPr>
              <a:t>영어권</a:t>
            </a:r>
            <a:r>
              <a:rPr lang="en-US" altLang="ko-KR" sz="2000" b="1" dirty="0">
                <a:latin typeface="+mn-lt"/>
                <a:ea typeface="바탕" pitchFamily="18" charset="-127"/>
                <a:cs typeface="굴림" pitchFamily="50" charset="-127"/>
              </a:rPr>
              <a:t>)</a:t>
            </a:r>
            <a:r>
              <a:rPr lang="ko-KR" altLang="ko-KR" sz="2000" b="1" dirty="0">
                <a:latin typeface="+mn-lt"/>
                <a:ea typeface="바탕" pitchFamily="18" charset="-127"/>
                <a:cs typeface="굴림" pitchFamily="50" charset="-127"/>
              </a:rPr>
              <a:t> 과 모국어 개입의 상관관계</a:t>
            </a:r>
            <a:endParaRPr lang="ko-KR" altLang="ko-KR" sz="1200" b="1" dirty="0">
              <a:latin typeface="+mn-lt"/>
              <a:ea typeface="바탕" pitchFamily="18" charset="-127"/>
              <a:cs typeface="굴림" pitchFamily="50" charset="-127"/>
            </a:endParaRPr>
          </a:p>
        </p:txBody>
      </p:sp>
      <p:sp>
        <p:nvSpPr>
          <p:cNvPr id="15439" name="직사각형 4"/>
          <p:cNvSpPr>
            <a:spLocks noChangeArrowheads="1"/>
          </p:cNvSpPr>
          <p:nvPr/>
        </p:nvSpPr>
        <p:spPr bwMode="auto">
          <a:xfrm>
            <a:off x="685800" y="3335338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b="1" dirty="0" err="1">
                <a:latin typeface="+mn-lt"/>
                <a:ea typeface="바탕" pitchFamily="18" charset="-127"/>
                <a:cs typeface="굴림" pitchFamily="50" charset="-127"/>
              </a:rPr>
              <a:t>목표어</a:t>
            </a:r>
            <a:r>
              <a:rPr lang="ko-KR" altLang="en-US" sz="1800" b="1" dirty="0">
                <a:latin typeface="+mn-lt"/>
                <a:ea typeface="바탕" pitchFamily="18" charset="-127"/>
                <a:cs typeface="굴림" pitchFamily="50" charset="-127"/>
              </a:rPr>
              <a:t> 노출</a:t>
            </a:r>
            <a:r>
              <a:rPr lang="en-US" altLang="ko-KR" sz="1800" b="1" dirty="0">
                <a:latin typeface="+mn-lt"/>
                <a:ea typeface="바탕" pitchFamily="18" charset="-127"/>
                <a:cs typeface="굴림" pitchFamily="50" charset="-127"/>
              </a:rPr>
              <a:t>(</a:t>
            </a:r>
            <a:r>
              <a:rPr lang="ko-KR" altLang="en-US" sz="1800" b="1" dirty="0">
                <a:latin typeface="+mn-lt"/>
                <a:ea typeface="바탕" pitchFamily="18" charset="-127"/>
                <a:cs typeface="굴림" pitchFamily="50" charset="-127"/>
              </a:rPr>
              <a:t>국내</a:t>
            </a:r>
            <a:r>
              <a:rPr lang="en-US" altLang="ko-KR" sz="1800" b="1" dirty="0">
                <a:latin typeface="+mn-lt"/>
                <a:ea typeface="바탕" pitchFamily="18" charset="-127"/>
                <a:cs typeface="굴림" pitchFamily="50" charset="-127"/>
              </a:rPr>
              <a:t>) </a:t>
            </a:r>
            <a:r>
              <a:rPr lang="ko-KR" altLang="en-US" sz="1800" b="1" dirty="0">
                <a:latin typeface="+mn-lt"/>
                <a:ea typeface="바탕" pitchFamily="18" charset="-127"/>
                <a:cs typeface="굴림" pitchFamily="50" charset="-127"/>
              </a:rPr>
              <a:t>과 모국어 개입의 상관관계 </a:t>
            </a:r>
            <a:r>
              <a:rPr lang="en-US" altLang="ko-KR" sz="1800" b="1" dirty="0">
                <a:latin typeface="+mn-lt"/>
                <a:ea typeface="바탕" pitchFamily="18" charset="-127"/>
                <a:cs typeface="굴림" pitchFamily="50" charset="-127"/>
              </a:rPr>
              <a:t>(</a:t>
            </a:r>
            <a:r>
              <a:rPr lang="ko-KR" altLang="en-US" sz="1800" b="1" dirty="0">
                <a:latin typeface="+mn-lt"/>
                <a:ea typeface="바탕" pitchFamily="18" charset="-127"/>
                <a:cs typeface="굴림" pitchFamily="50" charset="-127"/>
              </a:rPr>
              <a:t>높은 숙련도 집단</a:t>
            </a:r>
            <a:r>
              <a:rPr lang="en-US" altLang="ko-KR" sz="1800" b="1" dirty="0">
                <a:latin typeface="+mn-lt"/>
                <a:ea typeface="바탕" pitchFamily="18" charset="-127"/>
                <a:cs typeface="굴림" pitchFamily="50" charset="-127"/>
              </a:rPr>
              <a:t>)</a:t>
            </a:r>
            <a:endParaRPr lang="en-US" altLang="ko-KR" sz="1050" b="1" dirty="0">
              <a:latin typeface="+mn-lt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그림 3" descr="RH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834551"/>
            <a:ext cx="8512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80999" y="609600"/>
            <a:ext cx="851217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Revised Hierarchical Model (Kroll &amp; Stewart,1994) </a:t>
            </a:r>
            <a:endParaRPr kumimoji="0" lang="ko-KR" alt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590800"/>
            <a:ext cx="1143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lt"/>
              </a:rPr>
              <a:t>모국어</a:t>
            </a:r>
            <a:endParaRPr lang="ko-KR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8540" y="2592238"/>
            <a:ext cx="990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lt"/>
              </a:rPr>
              <a:t>영어</a:t>
            </a:r>
            <a:endParaRPr lang="ko-KR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953000"/>
            <a:ext cx="1905000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  <a:latin typeface="+mn-lt"/>
              </a:rPr>
              <a:t>개념</a:t>
            </a:r>
            <a:endParaRPr lang="en-US" altLang="ko-KR" sz="3200" b="1" dirty="0" smtClean="0">
              <a:solidFill>
                <a:schemeClr val="bg1"/>
              </a:solidFill>
              <a:latin typeface="+mn-lt"/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33375"/>
            <a:ext cx="7038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7088" y="468313"/>
            <a:ext cx="6107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rPr>
              <a:t>제</a:t>
            </a:r>
            <a:r>
              <a:rPr lang="en-US" altLang="ko-KR" sz="2400" b="1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rPr>
              <a:t>2</a:t>
            </a:r>
            <a:r>
              <a:rPr lang="ko-KR" altLang="en-US" sz="2400" b="1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rPr>
              <a:t>언어 사용시 모국어 활성화 요인</a:t>
            </a:r>
            <a:r>
              <a:rPr lang="en-US" altLang="ko-KR" sz="2400" b="1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rPr>
              <a:t>- </a:t>
            </a:r>
            <a:r>
              <a:rPr lang="ko-KR" altLang="en-US" sz="2400" b="1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rPr>
              <a:t>실험</a:t>
            </a:r>
            <a:endParaRPr kumimoji="0" lang="ko-KR" altLang="en-US" sz="2400" b="1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17412" name="Group 92"/>
          <p:cNvGrpSpPr>
            <a:grpSpLocks/>
          </p:cNvGrpSpPr>
          <p:nvPr/>
        </p:nvGrpSpPr>
        <p:grpSpPr bwMode="auto">
          <a:xfrm>
            <a:off x="568325" y="1570038"/>
            <a:ext cx="8001000" cy="1138237"/>
            <a:chOff x="430" y="906"/>
            <a:chExt cx="4905" cy="528"/>
          </a:xfrm>
        </p:grpSpPr>
        <p:pic>
          <p:nvPicPr>
            <p:cNvPr id="17434" name="Picture 56" descr="그림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1330"/>
              <a:ext cx="49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Rectangle 57"/>
            <p:cNvSpPr>
              <a:spLocks noChangeArrowheads="1"/>
            </p:cNvSpPr>
            <p:nvPr/>
          </p:nvSpPr>
          <p:spPr bwMode="auto">
            <a:xfrm>
              <a:off x="431" y="906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36" name="Freeform 63"/>
            <p:cNvSpPr>
              <a:spLocks/>
            </p:cNvSpPr>
            <p:nvPr/>
          </p:nvSpPr>
          <p:spPr bwMode="auto">
            <a:xfrm flipV="1">
              <a:off x="942" y="927"/>
              <a:ext cx="4366" cy="436"/>
            </a:xfrm>
            <a:custGeom>
              <a:avLst/>
              <a:gdLst>
                <a:gd name="T0" fmla="*/ 156 w 3857"/>
                <a:gd name="T1" fmla="*/ 2 h 532"/>
                <a:gd name="T2" fmla="*/ 0 w 3857"/>
                <a:gd name="T3" fmla="*/ 435 h 532"/>
                <a:gd name="T4" fmla="*/ 4366 w 3857"/>
                <a:gd name="T5" fmla="*/ 436 h 532"/>
                <a:gd name="T6" fmla="*/ 4366 w 3857"/>
                <a:gd name="T7" fmla="*/ 0 h 532"/>
                <a:gd name="T8" fmla="*/ 156 w 3857"/>
                <a:gd name="T9" fmla="*/ 2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79CC"/>
                </a:gs>
              </a:gsLst>
              <a:lin ang="5400000" scaled="1"/>
            </a:gradFill>
            <a:ln w="3175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7413" name="Group 93"/>
          <p:cNvGrpSpPr>
            <a:grpSpLocks/>
          </p:cNvGrpSpPr>
          <p:nvPr/>
        </p:nvGrpSpPr>
        <p:grpSpPr bwMode="auto">
          <a:xfrm>
            <a:off x="638175" y="2781300"/>
            <a:ext cx="8001000" cy="1152525"/>
            <a:chOff x="430" y="1559"/>
            <a:chExt cx="4905" cy="528"/>
          </a:xfrm>
        </p:grpSpPr>
        <p:pic>
          <p:nvPicPr>
            <p:cNvPr id="17431" name="Picture 58" descr="그림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1983"/>
              <a:ext cx="49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Rectangle 59"/>
            <p:cNvSpPr>
              <a:spLocks noChangeArrowheads="1"/>
            </p:cNvSpPr>
            <p:nvPr/>
          </p:nvSpPr>
          <p:spPr bwMode="auto">
            <a:xfrm>
              <a:off x="431" y="1559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33" name="Freeform 66"/>
            <p:cNvSpPr>
              <a:spLocks/>
            </p:cNvSpPr>
            <p:nvPr/>
          </p:nvSpPr>
          <p:spPr bwMode="auto">
            <a:xfrm flipV="1">
              <a:off x="960" y="1577"/>
              <a:ext cx="4348" cy="436"/>
            </a:xfrm>
            <a:custGeom>
              <a:avLst/>
              <a:gdLst>
                <a:gd name="T0" fmla="*/ 156 w 3857"/>
                <a:gd name="T1" fmla="*/ 2 h 532"/>
                <a:gd name="T2" fmla="*/ 0 w 3857"/>
                <a:gd name="T3" fmla="*/ 435 h 532"/>
                <a:gd name="T4" fmla="*/ 4348 w 3857"/>
                <a:gd name="T5" fmla="*/ 436 h 532"/>
                <a:gd name="T6" fmla="*/ 4348 w 3857"/>
                <a:gd name="T7" fmla="*/ 0 h 532"/>
                <a:gd name="T8" fmla="*/ 156 w 3857"/>
                <a:gd name="T9" fmla="*/ 2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A3D6"/>
                </a:gs>
              </a:gsLst>
              <a:lin ang="5400000" scaled="1"/>
            </a:gradFill>
            <a:ln w="3175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7414" name="Group 94"/>
          <p:cNvGrpSpPr>
            <a:grpSpLocks/>
          </p:cNvGrpSpPr>
          <p:nvPr/>
        </p:nvGrpSpPr>
        <p:grpSpPr bwMode="auto">
          <a:xfrm>
            <a:off x="611188" y="3933825"/>
            <a:ext cx="8001000" cy="1150938"/>
            <a:chOff x="430" y="2222"/>
            <a:chExt cx="4905" cy="528"/>
          </a:xfrm>
        </p:grpSpPr>
        <p:pic>
          <p:nvPicPr>
            <p:cNvPr id="17428" name="Picture 52" descr="그림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2646"/>
              <a:ext cx="49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Rectangle 53"/>
            <p:cNvSpPr>
              <a:spLocks noChangeArrowheads="1"/>
            </p:cNvSpPr>
            <p:nvPr/>
          </p:nvSpPr>
          <p:spPr bwMode="auto">
            <a:xfrm>
              <a:off x="431" y="2222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30" name="Freeform 69"/>
            <p:cNvSpPr>
              <a:spLocks/>
            </p:cNvSpPr>
            <p:nvPr/>
          </p:nvSpPr>
          <p:spPr bwMode="auto">
            <a:xfrm flipV="1">
              <a:off x="960" y="2241"/>
              <a:ext cx="4348" cy="436"/>
            </a:xfrm>
            <a:custGeom>
              <a:avLst/>
              <a:gdLst>
                <a:gd name="T0" fmla="*/ 156 w 3857"/>
                <a:gd name="T1" fmla="*/ 2 h 532"/>
                <a:gd name="T2" fmla="*/ 0 w 3857"/>
                <a:gd name="T3" fmla="*/ 435 h 532"/>
                <a:gd name="T4" fmla="*/ 4348 w 3857"/>
                <a:gd name="T5" fmla="*/ 436 h 532"/>
                <a:gd name="T6" fmla="*/ 4348 w 3857"/>
                <a:gd name="T7" fmla="*/ 0 h 532"/>
                <a:gd name="T8" fmla="*/ 156 w 3857"/>
                <a:gd name="T9" fmla="*/ 2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123600"/>
                </a:gs>
                <a:gs pos="100000">
                  <a:srgbClr val="76B800"/>
                </a:gs>
              </a:gsLst>
              <a:lin ang="5400000" scaled="1"/>
            </a:gradFill>
            <a:ln w="3175" cap="flat" cmpd="sng">
              <a:solidFill>
                <a:srgbClr val="123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7415" name="Group 95"/>
          <p:cNvGrpSpPr>
            <a:grpSpLocks/>
          </p:cNvGrpSpPr>
          <p:nvPr/>
        </p:nvGrpSpPr>
        <p:grpSpPr bwMode="auto">
          <a:xfrm>
            <a:off x="611188" y="5157788"/>
            <a:ext cx="8001000" cy="1150937"/>
            <a:chOff x="430" y="2867"/>
            <a:chExt cx="4905" cy="528"/>
          </a:xfrm>
        </p:grpSpPr>
        <p:pic>
          <p:nvPicPr>
            <p:cNvPr id="17425" name="Picture 54" descr="그림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3291"/>
              <a:ext cx="49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Rectangle 55"/>
            <p:cNvSpPr>
              <a:spLocks noChangeArrowheads="1"/>
            </p:cNvSpPr>
            <p:nvPr/>
          </p:nvSpPr>
          <p:spPr bwMode="auto">
            <a:xfrm>
              <a:off x="431" y="2867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27" name="Freeform 72"/>
            <p:cNvSpPr>
              <a:spLocks/>
            </p:cNvSpPr>
            <p:nvPr/>
          </p:nvSpPr>
          <p:spPr bwMode="auto">
            <a:xfrm flipV="1">
              <a:off x="960" y="2887"/>
              <a:ext cx="4348" cy="436"/>
            </a:xfrm>
            <a:custGeom>
              <a:avLst/>
              <a:gdLst>
                <a:gd name="T0" fmla="*/ 156 w 3857"/>
                <a:gd name="T1" fmla="*/ 2 h 532"/>
                <a:gd name="T2" fmla="*/ 0 w 3857"/>
                <a:gd name="T3" fmla="*/ 435 h 532"/>
                <a:gd name="T4" fmla="*/ 4348 w 3857"/>
                <a:gd name="T5" fmla="*/ 436 h 532"/>
                <a:gd name="T6" fmla="*/ 4348 w 3857"/>
                <a:gd name="T7" fmla="*/ 0 h 532"/>
                <a:gd name="T8" fmla="*/ 156 w 3857"/>
                <a:gd name="T9" fmla="*/ 2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9F2803"/>
                </a:gs>
                <a:gs pos="100000">
                  <a:srgbClr val="EA7B00"/>
                </a:gs>
              </a:gsLst>
              <a:lin ang="5400000" scaled="1"/>
            </a:gradFill>
            <a:ln w="3175" cap="flat" cmpd="sng">
              <a:solidFill>
                <a:srgbClr val="9F28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7416" name="WordArt 82"/>
          <p:cNvSpPr>
            <a:spLocks noChangeArrowheads="1" noChangeShapeType="1" noTextEdit="1"/>
          </p:cNvSpPr>
          <p:nvPr/>
        </p:nvSpPr>
        <p:spPr bwMode="auto">
          <a:xfrm>
            <a:off x="1042988" y="5445125"/>
            <a:ext cx="2857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rgbClr val="9F2803">
                    <a:alpha val="14902"/>
                  </a:srgbClr>
                </a:solidFill>
                <a:latin typeface="HY견고딕"/>
                <a:ea typeface="HY견고딕"/>
              </a:rPr>
              <a:t>4</a:t>
            </a:r>
            <a:endParaRPr lang="ko-KR" altLang="en-US" sz="3600" kern="10">
              <a:solidFill>
                <a:srgbClr val="9F2803">
                  <a:alpha val="14902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17417" name="WordArt 83"/>
          <p:cNvSpPr>
            <a:spLocks noChangeArrowheads="1" noChangeShapeType="1" noTextEdit="1"/>
          </p:cNvSpPr>
          <p:nvPr/>
        </p:nvSpPr>
        <p:spPr bwMode="auto">
          <a:xfrm>
            <a:off x="971550" y="3068638"/>
            <a:ext cx="2857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rgbClr val="00A3D6">
                    <a:alpha val="14902"/>
                  </a:srgbClr>
                </a:solidFill>
                <a:latin typeface="HY견고딕"/>
                <a:ea typeface="HY견고딕"/>
              </a:rPr>
              <a:t>2</a:t>
            </a:r>
            <a:endParaRPr lang="ko-KR" altLang="en-US" sz="3600" kern="10">
              <a:solidFill>
                <a:srgbClr val="00A3D6">
                  <a:alpha val="14902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17418" name="WordArt 84"/>
          <p:cNvSpPr>
            <a:spLocks noChangeArrowheads="1" noChangeShapeType="1" noTextEdit="1"/>
          </p:cNvSpPr>
          <p:nvPr/>
        </p:nvSpPr>
        <p:spPr bwMode="auto">
          <a:xfrm>
            <a:off x="971550" y="4149725"/>
            <a:ext cx="2857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rgbClr val="123600">
                    <a:alpha val="14902"/>
                  </a:srgbClr>
                </a:solidFill>
                <a:latin typeface="HY견고딕"/>
                <a:ea typeface="HY견고딕"/>
              </a:rPr>
              <a:t>3</a:t>
            </a:r>
            <a:endParaRPr lang="ko-KR" altLang="en-US" sz="3600" kern="10">
              <a:solidFill>
                <a:srgbClr val="123600">
                  <a:alpha val="14902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17419" name="WordArt 85"/>
          <p:cNvSpPr>
            <a:spLocks noChangeAspect="1" noChangeArrowheads="1" noChangeShapeType="1" noTextEdit="1"/>
          </p:cNvSpPr>
          <p:nvPr/>
        </p:nvSpPr>
        <p:spPr bwMode="auto">
          <a:xfrm>
            <a:off x="971550" y="1773238"/>
            <a:ext cx="165100" cy="434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rgbClr val="003366">
                    <a:alpha val="14902"/>
                  </a:srgbClr>
                </a:solidFill>
                <a:latin typeface="HY견고딕"/>
                <a:ea typeface="HY견고딕"/>
              </a:rPr>
              <a:t>1</a:t>
            </a:r>
            <a:endParaRPr lang="ko-KR" altLang="en-US" sz="3600" kern="10">
              <a:solidFill>
                <a:srgbClr val="003366">
                  <a:alpha val="14902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17421" name="직사각형 57"/>
          <p:cNvSpPr>
            <a:spLocks noChangeArrowheads="1"/>
          </p:cNvSpPr>
          <p:nvPr/>
        </p:nvSpPr>
        <p:spPr bwMode="auto">
          <a:xfrm>
            <a:off x="1655763" y="1766564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 smtClean="0">
                <a:latin typeface="+mn-lt"/>
                <a:ea typeface="굴림" pitchFamily="50" charset="-127"/>
              </a:rPr>
              <a:t>총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120</a:t>
            </a:r>
            <a:r>
              <a:rPr lang="ko-KR" altLang="en-US" sz="1800" b="1" dirty="0" smtClean="0">
                <a:latin typeface="+mn-lt"/>
                <a:ea typeface="굴림" pitchFamily="50" charset="-127"/>
              </a:rPr>
              <a:t>명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: </a:t>
            </a:r>
            <a:r>
              <a:rPr lang="ko-KR" altLang="ko-KR" sz="1800" b="1" dirty="0" smtClean="0">
                <a:latin typeface="+mn-lt"/>
                <a:ea typeface="굴림" pitchFamily="50" charset="-127"/>
              </a:rPr>
              <a:t>영어숙련도 </a:t>
            </a:r>
            <a:r>
              <a:rPr lang="ko-KR" altLang="en-US" sz="1800" b="1" dirty="0" err="1" smtClean="0">
                <a:latin typeface="+mn-lt"/>
                <a:ea typeface="굴림" pitchFamily="50" charset="-127"/>
              </a:rPr>
              <a:t>하</a:t>
            </a:r>
            <a:r>
              <a:rPr lang="ko-KR" altLang="ko-KR" sz="1800" b="1" dirty="0" err="1" smtClean="0">
                <a:latin typeface="+mn-lt"/>
                <a:ea typeface="굴림" pitchFamily="50" charset="-127"/>
              </a:rPr>
              <a:t>집단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 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40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, </a:t>
            </a:r>
            <a:r>
              <a:rPr lang="ko-KR" altLang="ko-KR" sz="1800" b="1" dirty="0" smtClean="0">
                <a:latin typeface="+mn-lt"/>
                <a:ea typeface="굴림" pitchFamily="50" charset="-127"/>
              </a:rPr>
              <a:t>숙련도 </a:t>
            </a:r>
            <a:r>
              <a:rPr lang="ko-KR" altLang="en-US" sz="1800" b="1" dirty="0" err="1" smtClean="0">
                <a:latin typeface="+mn-lt"/>
                <a:ea typeface="굴림" pitchFamily="50" charset="-127"/>
              </a:rPr>
              <a:t>상</a:t>
            </a:r>
            <a:r>
              <a:rPr lang="ko-KR" altLang="ko-KR" sz="1800" b="1" dirty="0" err="1" smtClean="0">
                <a:latin typeface="+mn-lt"/>
                <a:ea typeface="굴림" pitchFamily="50" charset="-127"/>
              </a:rPr>
              <a:t>집단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 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40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, 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영어지배적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(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En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g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lish-dominant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) 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한인교포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 20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명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, 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그리고 영어권 </a:t>
            </a:r>
            <a:r>
              <a:rPr lang="ko-KR" altLang="ko-KR" sz="1800" b="1" dirty="0" err="1">
                <a:latin typeface="+mn-lt"/>
                <a:ea typeface="굴림" pitchFamily="50" charset="-127"/>
              </a:rPr>
              <a:t>원어민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 20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명</a:t>
            </a:r>
          </a:p>
        </p:txBody>
      </p:sp>
      <p:sp>
        <p:nvSpPr>
          <p:cNvPr id="17422" name="직사각형 58"/>
          <p:cNvSpPr>
            <a:spLocks noChangeArrowheads="1"/>
          </p:cNvSpPr>
          <p:nvPr/>
        </p:nvSpPr>
        <p:spPr bwMode="auto">
          <a:xfrm>
            <a:off x="1700213" y="3111500"/>
            <a:ext cx="682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ko-KR" sz="1800" b="1" dirty="0">
                <a:latin typeface="+mn-lt"/>
                <a:ea typeface="굴림" pitchFamily="50" charset="-127"/>
              </a:rPr>
              <a:t>객관식과 주관식이 포함된 지필검사</a:t>
            </a:r>
            <a:endParaRPr kumimoji="0" lang="ko-KR" altLang="en-US" sz="18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423" name="직사각형 60"/>
          <p:cNvSpPr>
            <a:spLocks noChangeArrowheads="1"/>
          </p:cNvSpPr>
          <p:nvPr/>
        </p:nvSpPr>
        <p:spPr bwMode="auto">
          <a:xfrm>
            <a:off x="1763713" y="5373688"/>
            <a:ext cx="676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+mn-lt"/>
                <a:ea typeface="굴림" pitchFamily="50" charset="-127"/>
              </a:rPr>
              <a:t>O /</a:t>
            </a:r>
            <a:r>
              <a:rPr lang="en-US" altLang="ko-KR" sz="1800" b="1" dirty="0" err="1">
                <a:latin typeface="+mn-lt"/>
                <a:ea typeface="굴림" pitchFamily="50" charset="-127"/>
              </a:rPr>
              <a:t>ou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/ E /i:/ 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를 포함한 음성인식 테스트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 (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예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: “521</a:t>
            </a:r>
            <a:r>
              <a:rPr lang="en-US" altLang="ko-KR" sz="1800" b="1" u="sng" dirty="0">
                <a:latin typeface="+mn-lt"/>
                <a:ea typeface="굴림" pitchFamily="50" charset="-127"/>
              </a:rPr>
              <a:t>OE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3”)</a:t>
            </a:r>
            <a:endParaRPr kumimoji="0" lang="ko-KR" altLang="en-US" sz="18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424" name="직사각형 1"/>
          <p:cNvSpPr>
            <a:spLocks noChangeArrowheads="1"/>
          </p:cNvSpPr>
          <p:nvPr/>
        </p:nvSpPr>
        <p:spPr bwMode="auto">
          <a:xfrm>
            <a:off x="2057400" y="4192588"/>
            <a:ext cx="556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ko-KR" sz="1800" b="1" dirty="0">
                <a:latin typeface="+mn-lt"/>
                <a:ea typeface="굴림" pitchFamily="50" charset="-127"/>
              </a:rPr>
              <a:t>그림과 실물교재를 이용한 일대일 </a:t>
            </a:r>
            <a:r>
              <a:rPr lang="ko-KR" altLang="ko-KR" sz="1800" b="1" dirty="0" smtClean="0">
                <a:latin typeface="+mn-lt"/>
                <a:ea typeface="굴림" pitchFamily="50" charset="-127"/>
              </a:rPr>
              <a:t>구두시험</a:t>
            </a:r>
            <a:r>
              <a:rPr lang="en-US" altLang="ko-KR" sz="1800" b="1" dirty="0" smtClean="0">
                <a:latin typeface="+mn-lt"/>
                <a:ea typeface="굴림" pitchFamily="50" charset="-127"/>
              </a:rPr>
              <a:t>-</a:t>
            </a:r>
            <a:r>
              <a:rPr lang="ko-KR" altLang="en-US" sz="1800" b="1" dirty="0" err="1" smtClean="0">
                <a:latin typeface="+mn-lt"/>
                <a:ea typeface="굴림" pitchFamily="50" charset="-127"/>
              </a:rPr>
              <a:t>원어민</a:t>
            </a:r>
            <a:endParaRPr kumimoji="0" lang="ko-KR" altLang="en-US" sz="1800" b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직사각형 2"/>
          <p:cNvSpPr>
            <a:spLocks noChangeArrowheads="1"/>
          </p:cNvSpPr>
          <p:nvPr/>
        </p:nvSpPr>
        <p:spPr bwMode="auto">
          <a:xfrm>
            <a:off x="685800" y="850061"/>
            <a:ext cx="7877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2800" dirty="0" err="1">
                <a:latin typeface="+mn-lt"/>
                <a:ea typeface="굴림" pitchFamily="50" charset="-127"/>
              </a:rPr>
              <a:t>목표어</a:t>
            </a:r>
            <a:r>
              <a:rPr lang="ko-KR" altLang="ko-KR" sz="2800" dirty="0">
                <a:latin typeface="+mn-lt"/>
                <a:ea typeface="굴림" pitchFamily="50" charset="-127"/>
              </a:rPr>
              <a:t> </a:t>
            </a:r>
            <a:r>
              <a:rPr lang="ko-KR" altLang="ko-KR" sz="2800" dirty="0" smtClean="0">
                <a:latin typeface="+mn-lt"/>
                <a:ea typeface="굴림" pitchFamily="50" charset="-127"/>
              </a:rPr>
              <a:t>노출</a:t>
            </a:r>
            <a:r>
              <a:rPr lang="en-US" altLang="ko-KR" sz="2800" dirty="0" smtClean="0">
                <a:latin typeface="+mn-lt"/>
                <a:ea typeface="굴림" pitchFamily="50" charset="-127"/>
              </a:rPr>
              <a:t>(</a:t>
            </a:r>
            <a:r>
              <a:rPr lang="ko-KR" altLang="en-US" sz="2800" dirty="0" smtClean="0">
                <a:latin typeface="+mn-lt"/>
                <a:ea typeface="굴림" pitchFamily="50" charset="-127"/>
              </a:rPr>
              <a:t>국내</a:t>
            </a:r>
            <a:r>
              <a:rPr lang="en-US" altLang="ko-KR" sz="2800" dirty="0" smtClean="0">
                <a:latin typeface="+mn-lt"/>
                <a:ea typeface="굴림" pitchFamily="50" charset="-127"/>
              </a:rPr>
              <a:t>,</a:t>
            </a:r>
            <a:r>
              <a:rPr lang="ko-KR" altLang="en-US" sz="2800" dirty="0" smtClean="0">
                <a:latin typeface="+mn-lt"/>
                <a:ea typeface="굴림" pitchFamily="50" charset="-127"/>
              </a:rPr>
              <a:t>영어권</a:t>
            </a:r>
            <a:r>
              <a:rPr lang="en-US" altLang="ko-KR" sz="2800" dirty="0" smtClean="0">
                <a:latin typeface="+mn-lt"/>
                <a:ea typeface="굴림" pitchFamily="50" charset="-127"/>
              </a:rPr>
              <a:t>)</a:t>
            </a:r>
            <a:r>
              <a:rPr lang="ko-KR" altLang="ko-KR" sz="2800" dirty="0" smtClean="0">
                <a:latin typeface="+mn-lt"/>
                <a:ea typeface="굴림" pitchFamily="50" charset="-127"/>
              </a:rPr>
              <a:t>과 </a:t>
            </a:r>
            <a:r>
              <a:rPr lang="ko-KR" altLang="ko-KR" sz="2800" dirty="0">
                <a:latin typeface="+mn-lt"/>
                <a:ea typeface="굴림" pitchFamily="50" charset="-127"/>
              </a:rPr>
              <a:t>모국어 활성화 관계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609600" y="2514600"/>
          <a:ext cx="8001001" cy="2720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7847"/>
                <a:gridCol w="1398722"/>
                <a:gridCol w="2642532"/>
                <a:gridCol w="1981900"/>
              </a:tblGrid>
              <a:tr h="1295261">
                <a:tc gridSpan="2"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100" b="1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Exposure in L2 Countries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Exposure in L1 Country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 in a non-instructional setting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75238">
                <a:tc rowSpan="3"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Total L1-mediated L2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>
                          <a:effectLst/>
                        </a:rPr>
                        <a:t>r</a:t>
                      </a:r>
                      <a:endParaRPr lang="ko-KR" sz="11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-.746**</a:t>
                      </a:r>
                      <a:endParaRPr lang="ko-KR" sz="11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-.300**</a:t>
                      </a:r>
                      <a:endParaRPr lang="ko-KR" sz="11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</a:tr>
              <a:tr h="475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P value</a:t>
                      </a:r>
                      <a:endParaRPr lang="ko-KR" sz="11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>
                          <a:effectLst/>
                        </a:rPr>
                        <a:t>.000</a:t>
                      </a:r>
                      <a:endParaRPr lang="ko-KR" sz="11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.007</a:t>
                      </a:r>
                      <a:endParaRPr lang="ko-KR" sz="11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</a:tr>
              <a:tr h="475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N</a:t>
                      </a:r>
                      <a:endParaRPr lang="ko-KR" sz="11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>
                          <a:effectLst/>
                        </a:rPr>
                        <a:t>100</a:t>
                      </a:r>
                      <a:endParaRPr lang="ko-KR" sz="11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80</a:t>
                      </a:r>
                      <a:endParaRPr lang="ko-KR" sz="11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내용 개체 틀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962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배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altLang="ko-KR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ko-KR" altLang="en-US" dirty="0" smtClean="0"/>
              <a:t>제일 먼저 떠오르는 이미지는 무엇입니까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내용 개체 틀 1"/>
          <p:cNvGraphicFramePr>
            <a:graphicFrameLocks noGrp="1"/>
          </p:cNvGraphicFramePr>
          <p:nvPr>
            <p:ph idx="1"/>
          </p:nvPr>
        </p:nvGraphicFramePr>
        <p:xfrm>
          <a:off x="533400" y="2722563"/>
          <a:ext cx="8153400" cy="1925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0094"/>
                <a:gridCol w="1248506"/>
                <a:gridCol w="4114800"/>
              </a:tblGrid>
              <a:tr h="603907">
                <a:tc gridSpan="2">
                  <a:txBody>
                    <a:bodyPr/>
                    <a:lstStyle/>
                    <a:p>
                      <a:pPr algn="just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L1-promoting Learning Environment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0577">
                <a:tc rowSpan="3">
                  <a:txBody>
                    <a:bodyPr/>
                    <a:lstStyle/>
                    <a:p>
                      <a:pPr algn="just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Total L1-mediated L2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r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   .644(**)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/>
                </a:tc>
              </a:tr>
              <a:tr h="4405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P value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.000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/>
                </a:tc>
              </a:tr>
              <a:tr h="4405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N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100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8055" marR="58055" marT="0" marB="0" anchor="ctr"/>
                </a:tc>
              </a:tr>
            </a:tbl>
          </a:graphicData>
        </a:graphic>
      </p:graphicFrame>
      <p:sp>
        <p:nvSpPr>
          <p:cNvPr id="19477" name="직사각형 2"/>
          <p:cNvSpPr>
            <a:spLocks noChangeArrowheads="1"/>
          </p:cNvSpPr>
          <p:nvPr/>
        </p:nvSpPr>
        <p:spPr bwMode="auto">
          <a:xfrm>
            <a:off x="685800" y="121285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ko-KR" sz="2800" dirty="0">
                <a:latin typeface="+mn-lt"/>
                <a:ea typeface="굴림" pitchFamily="50" charset="-127"/>
              </a:rPr>
              <a:t>모국어매개 </a:t>
            </a:r>
            <a:r>
              <a:rPr lang="ko-KR" altLang="ko-KR" sz="2800" dirty="0" smtClean="0">
                <a:latin typeface="+mn-lt"/>
                <a:ea typeface="굴림" pitchFamily="50" charset="-127"/>
              </a:rPr>
              <a:t>영어</a:t>
            </a:r>
            <a:r>
              <a:rPr lang="ko-KR" altLang="en-US" sz="2800" dirty="0" smtClean="0">
                <a:latin typeface="+mn-lt"/>
                <a:ea typeface="굴림" pitchFamily="50" charset="-127"/>
              </a:rPr>
              <a:t>학습</a:t>
            </a:r>
            <a:r>
              <a:rPr lang="ko-KR" altLang="ko-KR" sz="2800" dirty="0" smtClean="0">
                <a:latin typeface="+mn-lt"/>
                <a:ea typeface="굴림" pitchFamily="50" charset="-127"/>
              </a:rPr>
              <a:t>과 </a:t>
            </a:r>
            <a:r>
              <a:rPr lang="ko-KR" altLang="ko-KR" sz="2800" dirty="0">
                <a:latin typeface="+mn-lt"/>
                <a:ea typeface="굴림" pitchFamily="50" charset="-127"/>
              </a:rPr>
              <a:t>모국어 활성화의 상관관계</a:t>
            </a:r>
            <a:endParaRPr lang="ko-KR" altLang="en-US" sz="2800" dirty="0"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내용 개체 틀 4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ko-KR" altLang="en-US" dirty="0" smtClean="0"/>
              <a:t>사례 </a:t>
            </a:r>
            <a:r>
              <a:rPr lang="en-US" altLang="ko-KR" dirty="0" smtClean="0"/>
              <a:t>1) </a:t>
            </a:r>
            <a:r>
              <a:rPr lang="ko-KR" altLang="ko-KR" sz="2800" dirty="0" smtClean="0"/>
              <a:t>피실험자 </a:t>
            </a:r>
            <a:r>
              <a:rPr lang="en-GB" altLang="ko-KR" sz="2800" dirty="0" smtClean="0"/>
              <a:t>Y (</a:t>
            </a:r>
            <a:r>
              <a:rPr lang="en-US" altLang="ko-KR" sz="2800" dirty="0" smtClean="0"/>
              <a:t>English-dominant </a:t>
            </a:r>
            <a:r>
              <a:rPr lang="ko-KR" altLang="ko-KR" sz="2800" dirty="0" smtClean="0"/>
              <a:t>한인교포 집단</a:t>
            </a:r>
            <a:r>
              <a:rPr lang="en-US" altLang="ko-KR" sz="2800" dirty="0" smtClean="0"/>
              <a:t>)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ko-KR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ko-KR" sz="24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ko-KR" altLang="ko-KR" sz="2800" dirty="0" smtClean="0"/>
              <a:t>미국에서 </a:t>
            </a:r>
            <a:r>
              <a:rPr lang="ko-KR" altLang="ko-KR" sz="2800" dirty="0"/>
              <a:t>태어나</a:t>
            </a:r>
            <a:r>
              <a:rPr lang="en-GB" altLang="ko-KR" sz="2800" dirty="0"/>
              <a:t> 20</a:t>
            </a:r>
            <a:r>
              <a:rPr lang="ko-KR" altLang="ko-KR" sz="2800" dirty="0" err="1"/>
              <a:t>년이상</a:t>
            </a:r>
            <a:r>
              <a:rPr lang="ko-KR" altLang="ko-KR" sz="2800" dirty="0"/>
              <a:t> </a:t>
            </a:r>
            <a:r>
              <a:rPr lang="en-US" altLang="ko-KR" sz="2800" dirty="0" smtClean="0"/>
              <a:t>LA </a:t>
            </a:r>
            <a:r>
              <a:rPr lang="ko-KR" altLang="ko-KR" sz="2800" dirty="0" smtClean="0"/>
              <a:t>거주</a:t>
            </a:r>
            <a:r>
              <a:rPr lang="en-US" altLang="ko-KR" sz="28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ko-KR" altLang="ko-KR" sz="2800" dirty="0" smtClean="0"/>
              <a:t>모국어 </a:t>
            </a:r>
            <a:r>
              <a:rPr lang="ko-KR" altLang="ko-KR" sz="2800" dirty="0"/>
              <a:t>활성 정도가 상대적으로 </a:t>
            </a:r>
            <a:r>
              <a:rPr lang="ko-KR" altLang="ko-KR" sz="2800" dirty="0" smtClean="0"/>
              <a:t>높</a:t>
            </a:r>
            <a:r>
              <a:rPr lang="ko-KR" altLang="en-US" sz="2800" dirty="0" smtClean="0"/>
              <a:t>음</a:t>
            </a:r>
            <a:endParaRPr lang="en-US" altLang="ko-KR" sz="2800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ko-KR" sz="2800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ko-KR" sz="28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ko-KR" altLang="ko-KR" sz="2800" dirty="0" smtClean="0"/>
              <a:t>집단평균</a:t>
            </a:r>
            <a:r>
              <a:rPr lang="en-US" altLang="ko-KR" sz="2800" dirty="0" smtClean="0"/>
              <a:t>(27.35%) </a:t>
            </a:r>
            <a:r>
              <a:rPr lang="ko-KR" altLang="ko-KR" sz="2800" dirty="0"/>
              <a:t>보다 월등히 </a:t>
            </a:r>
            <a:r>
              <a:rPr lang="ko-KR" altLang="ko-KR" sz="2800" dirty="0" smtClean="0"/>
              <a:t>높은</a:t>
            </a:r>
            <a:r>
              <a:rPr lang="en-US" altLang="ko-KR" sz="2800" dirty="0" smtClean="0"/>
              <a:t>(</a:t>
            </a:r>
            <a:r>
              <a:rPr lang="en-GB" altLang="ko-KR" sz="2800" dirty="0" smtClean="0"/>
              <a:t>85%)</a:t>
            </a:r>
            <a:r>
              <a:rPr lang="ko-KR" altLang="ko-KR" sz="2800" dirty="0" smtClean="0"/>
              <a:t> </a:t>
            </a:r>
            <a:r>
              <a:rPr lang="ko-KR" altLang="ko-KR" sz="2800" dirty="0"/>
              <a:t>모국어 </a:t>
            </a:r>
            <a:r>
              <a:rPr lang="ko-KR" altLang="ko-KR" sz="2800" dirty="0" smtClean="0"/>
              <a:t>노출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경험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내용 개체 틀 4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ko-KR" altLang="en-US" sz="2800" dirty="0" smtClean="0"/>
              <a:t>사례 </a:t>
            </a:r>
            <a:r>
              <a:rPr lang="en-US" altLang="ko-KR" sz="2800" dirty="0" smtClean="0"/>
              <a:t>2) </a:t>
            </a:r>
            <a:r>
              <a:rPr lang="ko-KR" altLang="ko-KR" sz="2800" dirty="0" smtClean="0"/>
              <a:t>피실험자 </a:t>
            </a:r>
            <a:r>
              <a:rPr lang="en-GB" altLang="ko-KR" sz="2800" dirty="0" smtClean="0"/>
              <a:t>P </a:t>
            </a:r>
            <a:r>
              <a:rPr lang="ko-KR" altLang="ko-KR" sz="2800" dirty="0" smtClean="0"/>
              <a:t>와 </a:t>
            </a:r>
            <a:r>
              <a:rPr lang="en-GB" altLang="ko-KR" sz="2800" dirty="0" smtClean="0"/>
              <a:t>L</a:t>
            </a:r>
            <a:endParaRPr lang="en-US" altLang="ko-KR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ko-KR" sz="2800" dirty="0" smtClean="0"/>
              <a:t>(Korean-dominant </a:t>
            </a:r>
            <a:r>
              <a:rPr lang="ko-KR" altLang="ko-KR" sz="2800" dirty="0" smtClean="0"/>
              <a:t>높은 영어숙련도 집단</a:t>
            </a:r>
            <a:r>
              <a:rPr lang="en-US" altLang="ko-KR" sz="2800" dirty="0" smtClean="0"/>
              <a:t>)</a:t>
            </a:r>
            <a:endParaRPr lang="en-GB" altLang="ko-KR" sz="2800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ko-KR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ko-KR" sz="36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ko-KR" altLang="en-US" sz="2800" dirty="0" smtClean="0"/>
              <a:t>집단평균보다 상대적으로 </a:t>
            </a:r>
            <a:r>
              <a:rPr lang="ko-KR" altLang="ko-KR" sz="2800" dirty="0" smtClean="0"/>
              <a:t>낮은 모국어 활성 </a:t>
            </a:r>
            <a:r>
              <a:rPr lang="en-US" altLang="ko-KR" sz="2800" dirty="0" smtClean="0"/>
              <a:t>(English-dominant) </a:t>
            </a:r>
            <a:r>
              <a:rPr lang="ko-KR" altLang="ko-KR" sz="2800" dirty="0" smtClean="0"/>
              <a:t>한인교포 집단과 유사한 결과</a:t>
            </a:r>
            <a:endParaRPr lang="en-US" altLang="ko-KR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ko-KR" sz="28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ko-KR" altLang="ko-KR" sz="2800" dirty="0" smtClean="0"/>
              <a:t>모국어를 매개로 하는 영어교육의 경험이 각각 </a:t>
            </a:r>
            <a:r>
              <a:rPr lang="en-GB" altLang="ko-KR" sz="2800" dirty="0" smtClean="0"/>
              <a:t>0</a:t>
            </a:r>
            <a:r>
              <a:rPr lang="ko-KR" altLang="ko-KR" sz="2800" dirty="0" smtClean="0"/>
              <a:t>년</a:t>
            </a:r>
            <a:r>
              <a:rPr lang="en-GB" altLang="ko-KR" sz="2800" dirty="0" smtClean="0"/>
              <a:t> (</a:t>
            </a:r>
            <a:r>
              <a:rPr lang="ko-KR" altLang="ko-KR" sz="2800" dirty="0" smtClean="0"/>
              <a:t>피실험자 </a:t>
            </a:r>
            <a:r>
              <a:rPr lang="en-GB" altLang="ko-KR" sz="2800" dirty="0" smtClean="0"/>
              <a:t>P)</a:t>
            </a:r>
            <a:r>
              <a:rPr lang="ko-KR" altLang="ko-KR" sz="2800" dirty="0" smtClean="0"/>
              <a:t>과</a:t>
            </a:r>
            <a:r>
              <a:rPr lang="en-GB" altLang="ko-KR" sz="2800" dirty="0" smtClean="0"/>
              <a:t> 2.5</a:t>
            </a:r>
            <a:r>
              <a:rPr lang="ko-KR" altLang="ko-KR" sz="2800" dirty="0" smtClean="0"/>
              <a:t>년</a:t>
            </a:r>
            <a:r>
              <a:rPr lang="en-GB" altLang="ko-KR" sz="2800" dirty="0" smtClean="0"/>
              <a:t> (</a:t>
            </a:r>
            <a:r>
              <a:rPr lang="ko-KR" altLang="ko-KR" sz="2800" dirty="0" smtClean="0"/>
              <a:t>피실험자 </a:t>
            </a:r>
            <a:r>
              <a:rPr lang="en-GB" altLang="ko-KR" sz="2800" dirty="0" smtClean="0"/>
              <a:t>L)</a:t>
            </a:r>
            <a:r>
              <a:rPr lang="ko-KR" altLang="ko-KR" sz="2800" dirty="0" smtClean="0"/>
              <a:t>로 그 집단 평균인</a:t>
            </a:r>
            <a:r>
              <a:rPr lang="en-GB" altLang="ko-KR" sz="2800" dirty="0" smtClean="0"/>
              <a:t> 6</a:t>
            </a:r>
            <a:r>
              <a:rPr lang="ko-KR" altLang="ko-KR" sz="2800" dirty="0" smtClean="0"/>
              <a:t>년 보다 상당히 적은 것으로 밝혀</a:t>
            </a:r>
            <a:r>
              <a:rPr lang="ko-KR" altLang="en-US" sz="2800" dirty="0" smtClean="0"/>
              <a:t>짐</a:t>
            </a:r>
            <a:endParaRPr lang="en-GB" altLang="ko-KR" sz="2800" dirty="0" smtClean="0"/>
          </a:p>
          <a:p>
            <a:pPr eaLnBrk="1" hangingPunct="1">
              <a:buFont typeface="Arial" charset="0"/>
              <a:buNone/>
              <a:defRPr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77"/>
          <p:cNvSpPr>
            <a:spLocks noChangeArrowheads="1"/>
          </p:cNvSpPr>
          <p:nvPr/>
        </p:nvSpPr>
        <p:spPr bwMode="auto">
          <a:xfrm>
            <a:off x="2133600" y="1471613"/>
            <a:ext cx="4838700" cy="4838700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2" name="Rectangle 100"/>
          <p:cNvSpPr>
            <a:spLocks noChangeArrowheads="1"/>
          </p:cNvSpPr>
          <p:nvPr/>
        </p:nvSpPr>
        <p:spPr bwMode="auto">
          <a:xfrm>
            <a:off x="2844800" y="2211388"/>
            <a:ext cx="3406775" cy="3406775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2" name="AutoShape 67"/>
          <p:cNvSpPr>
            <a:spLocks noChangeArrowheads="1"/>
          </p:cNvSpPr>
          <p:nvPr/>
        </p:nvSpPr>
        <p:spPr bwMode="auto">
          <a:xfrm rot="2700000">
            <a:off x="1592263" y="2433637"/>
            <a:ext cx="4572000" cy="166687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3" name="AutoShape 67"/>
          <p:cNvSpPr>
            <a:spLocks noChangeArrowheads="1"/>
          </p:cNvSpPr>
          <p:nvPr/>
        </p:nvSpPr>
        <p:spPr bwMode="auto">
          <a:xfrm rot="18900569">
            <a:off x="2900363" y="2424113"/>
            <a:ext cx="4578350" cy="166687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28575" y="188913"/>
            <a:ext cx="9115425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/>
              <a:t>  </a:t>
            </a:r>
            <a:r>
              <a:rPr lang="ko-KR" altLang="ko-KR" sz="3200" b="1" dirty="0"/>
              <a:t>제</a:t>
            </a:r>
            <a:r>
              <a:rPr lang="en-US" altLang="ko-KR" sz="3200" b="1" dirty="0"/>
              <a:t>2</a:t>
            </a:r>
            <a:r>
              <a:rPr lang="ko-KR" altLang="ko-KR" sz="3200" b="1" dirty="0"/>
              <a:t>언어 </a:t>
            </a:r>
            <a:r>
              <a:rPr lang="ko-KR" altLang="ko-KR" sz="3200" b="1" dirty="0" err="1"/>
              <a:t>접근시</a:t>
            </a:r>
            <a:r>
              <a:rPr lang="ko-KR" altLang="ko-KR" sz="3200" b="1" dirty="0"/>
              <a:t> 모국어 매개현상</a:t>
            </a:r>
            <a:endParaRPr kumimoji="0" lang="en-US" altLang="ko-KR" sz="3100" b="1" spc="-1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제목 25"/>
          <p:cNvSpPr txBox="1">
            <a:spLocks/>
          </p:cNvSpPr>
          <p:nvPr/>
        </p:nvSpPr>
        <p:spPr>
          <a:xfrm>
            <a:off x="395288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200" b="1" dirty="0">
              <a:solidFill>
                <a:prstClr val="white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1" name="Oval 64"/>
          <p:cNvSpPr>
            <a:spLocks noChangeArrowheads="1"/>
          </p:cNvSpPr>
          <p:nvPr/>
        </p:nvSpPr>
        <p:spPr bwMode="auto">
          <a:xfrm>
            <a:off x="3208338" y="2601913"/>
            <a:ext cx="2682875" cy="26828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3" name="Line 78"/>
          <p:cNvSpPr>
            <a:spLocks noChangeShapeType="1"/>
          </p:cNvSpPr>
          <p:nvPr/>
        </p:nvSpPr>
        <p:spPr bwMode="auto">
          <a:xfrm flipV="1">
            <a:off x="3563938" y="2833688"/>
            <a:ext cx="2132012" cy="2035175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4" name="Line 79"/>
          <p:cNvSpPr>
            <a:spLocks noChangeShapeType="1"/>
          </p:cNvSpPr>
          <p:nvPr/>
        </p:nvSpPr>
        <p:spPr bwMode="auto">
          <a:xfrm>
            <a:off x="3371850" y="2843213"/>
            <a:ext cx="2063750" cy="2025650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22539" name="Line 80"/>
          <p:cNvSpPr>
            <a:spLocks noChangeShapeType="1"/>
          </p:cNvSpPr>
          <p:nvPr/>
        </p:nvSpPr>
        <p:spPr bwMode="auto">
          <a:xfrm>
            <a:off x="1895475" y="3929063"/>
            <a:ext cx="5324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0" name="Line 81"/>
          <p:cNvSpPr>
            <a:spLocks noChangeShapeType="1"/>
          </p:cNvSpPr>
          <p:nvPr/>
        </p:nvSpPr>
        <p:spPr bwMode="auto">
          <a:xfrm>
            <a:off x="4562475" y="1357313"/>
            <a:ext cx="0" cy="5143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22541" name="그룹 66"/>
          <p:cNvGrpSpPr>
            <a:grpSpLocks/>
          </p:cNvGrpSpPr>
          <p:nvPr/>
        </p:nvGrpSpPr>
        <p:grpSpPr bwMode="auto">
          <a:xfrm>
            <a:off x="2062163" y="1462088"/>
            <a:ext cx="1643062" cy="1509712"/>
            <a:chOff x="2062145" y="1462074"/>
            <a:chExt cx="1643074" cy="1509724"/>
          </a:xfrm>
        </p:grpSpPr>
        <p:grpSp>
          <p:nvGrpSpPr>
            <p:cNvPr id="22560" name="그룹 119"/>
            <p:cNvGrpSpPr>
              <a:grpSpLocks/>
            </p:cNvGrpSpPr>
            <p:nvPr/>
          </p:nvGrpSpPr>
          <p:grpSpPr bwMode="auto">
            <a:xfrm>
              <a:off x="2104977" y="1462074"/>
              <a:ext cx="1509724" cy="1509724"/>
              <a:chOff x="2124027" y="1481124"/>
              <a:chExt cx="1509724" cy="1509724"/>
            </a:xfrm>
          </p:grpSpPr>
          <p:sp>
            <p:nvSpPr>
              <p:cNvPr id="70" name="타원 69"/>
              <p:cNvSpPr/>
              <p:nvPr/>
            </p:nvSpPr>
            <p:spPr>
              <a:xfrm>
                <a:off x="2124057" y="1481124"/>
                <a:ext cx="1509724" cy="15097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2257408" y="1619237"/>
                <a:ext cx="1214447" cy="1214448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61000">
                    <a:schemeClr val="tx2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도넛 71"/>
              <p:cNvSpPr/>
              <p:nvPr/>
            </p:nvSpPr>
            <p:spPr>
              <a:xfrm>
                <a:off x="2238328" y="1604950"/>
                <a:ext cx="1285884" cy="1285884"/>
              </a:xfrm>
              <a:prstGeom prst="donut">
                <a:avLst>
                  <a:gd name="adj" fmla="val 1240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335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61" name="TextBox 68"/>
            <p:cNvSpPr txBox="1">
              <a:spLocks noChangeArrowheads="1"/>
            </p:cNvSpPr>
            <p:nvPr/>
          </p:nvSpPr>
          <p:spPr bwMode="auto">
            <a:xfrm>
              <a:off x="2062145" y="2050012"/>
              <a:ext cx="1643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b="1">
                  <a:solidFill>
                    <a:srgbClr val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질적노출</a:t>
              </a:r>
              <a:endParaRPr kumimoji="0" lang="ko-KR" altLang="ko-KR" sz="1800" b="1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22542" name="그룹 72"/>
          <p:cNvGrpSpPr>
            <a:grpSpLocks/>
          </p:cNvGrpSpPr>
          <p:nvPr/>
        </p:nvGrpSpPr>
        <p:grpSpPr bwMode="auto">
          <a:xfrm>
            <a:off x="5424488" y="1457325"/>
            <a:ext cx="1643062" cy="1509713"/>
            <a:chOff x="2062145" y="1462074"/>
            <a:chExt cx="1643074" cy="1509724"/>
          </a:xfrm>
        </p:grpSpPr>
        <p:grpSp>
          <p:nvGrpSpPr>
            <p:cNvPr id="22551" name="그룹 126"/>
            <p:cNvGrpSpPr>
              <a:grpSpLocks/>
            </p:cNvGrpSpPr>
            <p:nvPr/>
          </p:nvGrpSpPr>
          <p:grpSpPr bwMode="auto">
            <a:xfrm>
              <a:off x="2104977" y="1462074"/>
              <a:ext cx="1509724" cy="1509724"/>
              <a:chOff x="2124027" y="1481124"/>
              <a:chExt cx="1509724" cy="1509724"/>
            </a:xfrm>
          </p:grpSpPr>
          <p:sp>
            <p:nvSpPr>
              <p:cNvPr id="76" name="타원 75"/>
              <p:cNvSpPr/>
              <p:nvPr/>
            </p:nvSpPr>
            <p:spPr>
              <a:xfrm>
                <a:off x="2124057" y="1481124"/>
                <a:ext cx="1509724" cy="15097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2257409" y="1619237"/>
                <a:ext cx="1214446" cy="1214446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6100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5080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도넛 77"/>
              <p:cNvSpPr/>
              <p:nvPr/>
            </p:nvSpPr>
            <p:spPr>
              <a:xfrm>
                <a:off x="2238328" y="1604950"/>
                <a:ext cx="1285884" cy="1285884"/>
              </a:xfrm>
              <a:prstGeom prst="donut">
                <a:avLst>
                  <a:gd name="adj" fmla="val 1240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335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52" name="TextBox 74"/>
            <p:cNvSpPr txBox="1">
              <a:spLocks noChangeArrowheads="1"/>
            </p:cNvSpPr>
            <p:nvPr/>
          </p:nvSpPr>
          <p:spPr bwMode="auto">
            <a:xfrm>
              <a:off x="2062145" y="2050012"/>
              <a:ext cx="1643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b="1">
                  <a:solidFill>
                    <a:srgbClr val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양적노출</a:t>
              </a:r>
              <a:endParaRPr kumimoji="0" lang="ko-KR" altLang="ko-KR" sz="1800" b="1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sp>
        <p:nvSpPr>
          <p:cNvPr id="92" name="타원 91"/>
          <p:cNvSpPr/>
          <p:nvPr/>
        </p:nvSpPr>
        <p:spPr>
          <a:xfrm>
            <a:off x="3580979" y="2985668"/>
            <a:ext cx="1900872" cy="1900871"/>
          </a:xfrm>
          <a:prstGeom prst="ellipse">
            <a:avLst/>
          </a:prstGeom>
          <a:gradFill>
            <a:gsLst>
              <a:gs pos="0">
                <a:schemeClr val="accent6"/>
              </a:gs>
              <a:gs pos="61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3" name="도넛 92"/>
          <p:cNvSpPr/>
          <p:nvPr/>
        </p:nvSpPr>
        <p:spPr>
          <a:xfrm>
            <a:off x="3551113" y="2963306"/>
            <a:ext cx="2012688" cy="2012687"/>
          </a:xfrm>
          <a:prstGeom prst="donut">
            <a:avLst>
              <a:gd name="adj" fmla="val 1240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2549" name="TextBox 93"/>
          <p:cNvSpPr txBox="1">
            <a:spLocks noChangeArrowheads="1"/>
          </p:cNvSpPr>
          <p:nvPr/>
        </p:nvSpPr>
        <p:spPr bwMode="auto">
          <a:xfrm>
            <a:off x="3276600" y="3708400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+mn-lt"/>
                <a:ea typeface="HY헤드라인M" pitchFamily="18" charset="-127"/>
                <a:cs typeface="Arial" pitchFamily="34" charset="0"/>
              </a:rPr>
              <a:t>학습방법</a:t>
            </a:r>
            <a:endParaRPr kumimoji="0" lang="ko-KR" altLang="ko-KR" sz="2800" b="1" dirty="0">
              <a:solidFill>
                <a:srgbClr val="000000"/>
              </a:solidFill>
              <a:latin typeface="+mn-lt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27313" y="5732463"/>
            <a:ext cx="3960812" cy="36988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Korean L2 learners’ mental lexicon</a:t>
            </a:r>
            <a:endParaRPr kumimoji="0" lang="ko-KR" altLang="en-US" b="1" dirty="0">
              <a:solidFill>
                <a:prstClr val="black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4953000" y="1676399"/>
            <a:ext cx="4114800" cy="393038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3" name="직사각형 2"/>
          <p:cNvSpPr/>
          <p:nvPr/>
        </p:nvSpPr>
        <p:spPr>
          <a:xfrm>
            <a:off x="5410200" y="2460601"/>
            <a:ext cx="3429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n-lt"/>
              </a:rPr>
              <a:t>I </a:t>
            </a:r>
            <a:r>
              <a:rPr lang="en-US" altLang="ko-KR" b="1" i="1" dirty="0">
                <a:solidFill>
                  <a:schemeClr val="bg1"/>
                </a:solidFill>
                <a:latin typeface="+mn-lt"/>
              </a:rPr>
              <a:t>suggested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b="1" i="1" dirty="0">
                <a:solidFill>
                  <a:schemeClr val="bg1"/>
                </a:solidFill>
                <a:latin typeface="+mn-lt"/>
              </a:rPr>
              <a:t>goi</a:t>
            </a:r>
            <a:r>
              <a:rPr lang="en-US" altLang="ko-KR" b="1" i="1" u="sng" dirty="0">
                <a:solidFill>
                  <a:schemeClr val="bg1"/>
                </a:solidFill>
                <a:latin typeface="+mn-lt"/>
              </a:rPr>
              <a:t>ng</a:t>
            </a:r>
            <a:r>
              <a:rPr lang="en-US" altLang="ko-KR" b="1" i="1" dirty="0">
                <a:solidFill>
                  <a:schemeClr val="bg1"/>
                </a:solidFill>
                <a:latin typeface="+mn-lt"/>
              </a:rPr>
              <a:t> in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b="1" i="1" dirty="0">
                <a:solidFill>
                  <a:schemeClr val="bg1"/>
                </a:solidFill>
                <a:latin typeface="+mn-lt"/>
              </a:rPr>
              <a:t>my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b="1" i="1" dirty="0" smtClean="0">
                <a:solidFill>
                  <a:schemeClr val="bg1"/>
                </a:solidFill>
                <a:latin typeface="+mn-lt"/>
              </a:rPr>
              <a:t>car.</a:t>
            </a:r>
          </a:p>
          <a:p>
            <a:endParaRPr lang="en-US" altLang="ko-KR" b="1" i="1" dirty="0">
              <a:solidFill>
                <a:schemeClr val="bg1"/>
              </a:solidFill>
              <a:latin typeface="+mn-lt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+mn-lt"/>
              </a:rPr>
              <a:t>I suggest </a:t>
            </a:r>
            <a:r>
              <a:rPr lang="en-US" altLang="ko-KR" b="1" u="sng" dirty="0">
                <a:solidFill>
                  <a:schemeClr val="bg1"/>
                </a:solidFill>
                <a:latin typeface="+mn-lt"/>
              </a:rPr>
              <a:t>that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she </a:t>
            </a:r>
            <a:r>
              <a:rPr lang="en-US" altLang="ko-KR" b="1" u="sng" dirty="0">
                <a:solidFill>
                  <a:schemeClr val="bg1"/>
                </a:solidFill>
                <a:latin typeface="+mn-lt"/>
              </a:rPr>
              <a:t>see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a doctor</a:t>
            </a:r>
            <a:r>
              <a:rPr lang="en-US" altLang="ko-KR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altLang="ko-KR" b="1" dirty="0">
              <a:solidFill>
                <a:schemeClr val="bg1"/>
              </a:solidFill>
              <a:latin typeface="+mn-lt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+mn-lt"/>
              </a:rPr>
              <a:t>Are 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you suggesting (that) I ​look ​fat in this </a:t>
            </a:r>
            <a:r>
              <a:rPr lang="en-US" altLang="ko-KR" b="1" dirty="0" smtClean="0">
                <a:solidFill>
                  <a:schemeClr val="bg1"/>
                </a:solidFill>
                <a:latin typeface="+mn-lt"/>
              </a:rPr>
              <a:t>dress?</a:t>
            </a:r>
          </a:p>
          <a:p>
            <a:endParaRPr lang="en-US" altLang="ko-KR" b="1" dirty="0">
              <a:latin typeface="+mn-lt"/>
            </a:endParaRPr>
          </a:p>
          <a:p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1447800" y="3238500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suggest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 rot="19792401">
            <a:off x="2942945" y="2826156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제안하</a:t>
            </a:r>
            <a:r>
              <a:rPr lang="ko-KR" altLang="en-US" dirty="0"/>
              <a:t>다</a:t>
            </a:r>
          </a:p>
        </p:txBody>
      </p:sp>
      <p:sp>
        <p:nvSpPr>
          <p:cNvPr id="8" name="타원 7"/>
          <p:cNvSpPr/>
          <p:nvPr/>
        </p:nvSpPr>
        <p:spPr>
          <a:xfrm rot="19792401">
            <a:off x="104909" y="603485"/>
            <a:ext cx="2474175" cy="201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요구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주장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명령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제안 </a:t>
            </a:r>
            <a:r>
              <a:rPr lang="en-US" altLang="ko-KR" sz="1600" b="1" dirty="0" smtClean="0"/>
              <a:t>that +</a:t>
            </a:r>
            <a:r>
              <a:rPr lang="ko-KR" altLang="en-US" sz="1600" b="1" dirty="0" smtClean="0"/>
              <a:t>원형동사</a:t>
            </a:r>
            <a:endParaRPr lang="ko-KR" altLang="en-US" sz="1600" b="1" dirty="0"/>
          </a:p>
        </p:txBody>
      </p:sp>
      <p:sp>
        <p:nvSpPr>
          <p:cNvPr id="9" name="타원 8"/>
          <p:cNvSpPr/>
          <p:nvPr/>
        </p:nvSpPr>
        <p:spPr>
          <a:xfrm rot="19792401">
            <a:off x="24893" y="4488909"/>
            <a:ext cx="2699728" cy="223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동명사를 목적어로 취하는 동사</a:t>
            </a:r>
            <a:r>
              <a:rPr lang="en-US" altLang="ko-KR" sz="1600" b="1" dirty="0"/>
              <a:t>: avoid, consider</a:t>
            </a:r>
            <a:r>
              <a:rPr lang="en-US" altLang="ko-KR" sz="1600" b="1" dirty="0" smtClean="0"/>
              <a:t>, enjoy, suggest</a:t>
            </a:r>
            <a:r>
              <a:rPr lang="ko-KR" altLang="en-US" sz="1600" b="1" dirty="0" smtClean="0"/>
              <a:t> </a:t>
            </a:r>
            <a:endParaRPr lang="ko-KR" altLang="en-US" sz="1600" b="1" dirty="0"/>
          </a:p>
        </p:txBody>
      </p:sp>
      <p:sp>
        <p:nvSpPr>
          <p:cNvPr id="6" name="원호 5"/>
          <p:cNvSpPr/>
          <p:nvPr/>
        </p:nvSpPr>
        <p:spPr>
          <a:xfrm rot="19495029">
            <a:off x="2498063" y="3448233"/>
            <a:ext cx="838200" cy="342900"/>
          </a:xfrm>
          <a:prstGeom prst="arc">
            <a:avLst/>
          </a:prstGeom>
          <a:ln w="28575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1676400" y="2590800"/>
            <a:ext cx="304800" cy="647700"/>
          </a:xfrm>
          <a:prstGeom prst="straightConnector1">
            <a:avLst/>
          </a:prstGeom>
          <a:ln w="38100">
            <a:solidFill>
              <a:srgbClr val="FF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5" idx="4"/>
          </p:cNvCxnSpPr>
          <p:nvPr/>
        </p:nvCxnSpPr>
        <p:spPr>
          <a:xfrm flipV="1">
            <a:off x="1946694" y="3771900"/>
            <a:ext cx="301206" cy="693707"/>
          </a:xfrm>
          <a:prstGeom prst="straightConnector1">
            <a:avLst/>
          </a:prstGeom>
          <a:ln w="34925">
            <a:solidFill>
              <a:srgbClr val="FF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3505200" y="1752600"/>
            <a:ext cx="987527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개</a:t>
            </a:r>
            <a:r>
              <a:rPr lang="ko-KR" altLang="en-US" b="1" dirty="0">
                <a:solidFill>
                  <a:schemeClr val="tx1"/>
                </a:solidFill>
              </a:rPr>
              <a:t>념</a:t>
            </a:r>
          </a:p>
        </p:txBody>
      </p:sp>
      <p:sp>
        <p:nvSpPr>
          <p:cNvPr id="19" name="원호 18"/>
          <p:cNvSpPr/>
          <p:nvPr/>
        </p:nvSpPr>
        <p:spPr>
          <a:xfrm rot="4738008">
            <a:off x="3544918" y="2177716"/>
            <a:ext cx="838200" cy="342900"/>
          </a:xfrm>
          <a:prstGeom prst="arc">
            <a:avLst/>
          </a:prstGeom>
          <a:ln w="28575">
            <a:solidFill>
              <a:srgbClr val="FF0000"/>
            </a:solidFill>
            <a:headEnd type="stealth"/>
            <a:tailEnd type="stealt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478536" y="685800"/>
            <a:ext cx="987527" cy="838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개</a:t>
            </a:r>
            <a:r>
              <a:rPr lang="ko-KR" altLang="en-US" b="1" dirty="0">
                <a:solidFill>
                  <a:schemeClr val="bg1"/>
                </a:solidFill>
              </a:rPr>
              <a:t>념</a:t>
            </a:r>
          </a:p>
        </p:txBody>
      </p:sp>
      <p:sp>
        <p:nvSpPr>
          <p:cNvPr id="21" name="원호 20"/>
          <p:cNvSpPr/>
          <p:nvPr/>
        </p:nvSpPr>
        <p:spPr>
          <a:xfrm rot="4738008">
            <a:off x="6414761" y="1289384"/>
            <a:ext cx="838200" cy="342900"/>
          </a:xfrm>
          <a:prstGeom prst="arc">
            <a:avLst/>
          </a:prstGeom>
          <a:ln w="28575">
            <a:solidFill>
              <a:srgbClr val="FF0000"/>
            </a:solidFill>
            <a:headEnd type="stealth"/>
            <a:tailEnd type="stealt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내용 개체 틀 4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36576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ko-KR" altLang="en-US" sz="4800" i="1" dirty="0" smtClean="0">
                <a:latin typeface="휴먼고딕" pitchFamily="2" charset="-127"/>
                <a:ea typeface="휴먼고딕" pitchFamily="2" charset="-127"/>
              </a:rPr>
              <a:t>계란</a:t>
            </a:r>
            <a:r>
              <a:rPr lang="en-US" altLang="ko-KR" sz="4800" i="1" dirty="0" smtClean="0">
                <a:latin typeface="휴먼고딕" pitchFamily="2" charset="-127"/>
                <a:ea typeface="휴먼고딕" pitchFamily="2" charset="-127"/>
              </a:rPr>
              <a:t> </a:t>
            </a:r>
            <a:r>
              <a:rPr lang="ko-KR" altLang="en-US" sz="4800" i="1" dirty="0" smtClean="0">
                <a:latin typeface="휴먼고딕" pitchFamily="2" charset="-127"/>
                <a:ea typeface="휴먼고딕" pitchFamily="2" charset="-127"/>
              </a:rPr>
              <a:t>반숙</a:t>
            </a:r>
            <a:endParaRPr lang="en-US" altLang="ko-KR" sz="4800" i="1" dirty="0" smtClean="0">
              <a:latin typeface="휴먼고딕" pitchFamily="2" charset="-127"/>
              <a:ea typeface="휴먼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08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내용 개체 틀 4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72000"/>
          </a:xfrm>
        </p:spPr>
        <p:txBody>
          <a:bodyPr/>
          <a:lstStyle/>
          <a:p>
            <a:pPr algn="ctr"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altLang="ko-KR" sz="4800" i="1" dirty="0" smtClean="0">
                <a:latin typeface="Monotype Corsiva" pitchFamily="66" charset="0"/>
              </a:rPr>
              <a:t>half-boiled eggs   </a:t>
            </a:r>
          </a:p>
          <a:p>
            <a:pPr algn="ctr"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altLang="ko-KR" i="1" dirty="0" smtClean="0"/>
              <a:t>vs.</a:t>
            </a:r>
          </a:p>
          <a:p>
            <a:pPr algn="ctr"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altLang="ko-KR" sz="4800" dirty="0" smtClean="0"/>
              <a:t>  </a:t>
            </a:r>
            <a:r>
              <a:rPr lang="en-US" altLang="ko-KR" sz="4800" i="1" dirty="0" smtClean="0">
                <a:latin typeface="Monotype Corsiva" pitchFamily="66" charset="0"/>
              </a:rPr>
              <a:t>soft-boiled eggs</a:t>
            </a:r>
            <a:endParaRPr lang="ko-KR" alt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내용 개체 틀 4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3810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US" altLang="ko-KR" i="1" dirty="0" smtClean="0">
              <a:latin typeface="Monotype Corsiva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ko-KR" altLang="en-US" i="1" dirty="0" smtClean="0">
                <a:latin typeface="Monotype Corsiva" pitchFamily="66" charset="0"/>
              </a:rPr>
              <a:t>길을 잃었을 때 </a:t>
            </a:r>
            <a:r>
              <a:rPr lang="en-US" altLang="ko-KR" i="1" dirty="0" smtClean="0">
                <a:latin typeface="Monotype Corsiva" pitchFamily="66" charset="0"/>
              </a:rPr>
              <a:t>(</a:t>
            </a:r>
            <a:r>
              <a:rPr lang="ko-KR" altLang="en-US" i="1" dirty="0" smtClean="0">
                <a:latin typeface="Monotype Corsiva" pitchFamily="66" charset="0"/>
              </a:rPr>
              <a:t>여기가 어딘지 </a:t>
            </a:r>
            <a:r>
              <a:rPr lang="ko-KR" altLang="en-US" i="1" dirty="0" err="1" smtClean="0">
                <a:latin typeface="Monotype Corsiva" pitchFamily="66" charset="0"/>
              </a:rPr>
              <a:t>궁금할때</a:t>
            </a:r>
            <a:r>
              <a:rPr lang="en-US" altLang="ko-KR" i="1" dirty="0" smtClean="0">
                <a:latin typeface="Monotype Corsiva" pitchFamily="66" charset="0"/>
              </a:rPr>
              <a:t>)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ko-KR" i="1" dirty="0" smtClean="0">
              <a:latin typeface="Monotype Corsiva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ko-KR" sz="4000" i="1" dirty="0" smtClean="0">
                <a:latin typeface="Monotype Corsiva" pitchFamily="66" charset="0"/>
              </a:rPr>
              <a:t>Where am I ? </a:t>
            </a:r>
          </a:p>
          <a:p>
            <a:pPr eaLnBrk="1" hangingPunct="1">
              <a:buFont typeface="Arial" pitchFamily="34" charset="0"/>
              <a:buNone/>
            </a:pPr>
            <a:endParaRPr lang="en-US" altLang="ko-KR" i="1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내용 개체 틀 4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3810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US" altLang="ko-KR" i="1" dirty="0" smtClean="0">
              <a:latin typeface="Monotype Corsiva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en-US" altLang="ko-KR" i="1" dirty="0" smtClean="0">
              <a:latin typeface="Monotype Corsiva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ko-KR" sz="7200" i="1" dirty="0" smtClean="0">
                <a:solidFill>
                  <a:srgbClr val="FFFF00"/>
                </a:solidFill>
                <a:latin typeface="Monotype Corsiva" pitchFamily="66" charset="0"/>
              </a:rPr>
              <a:t>Where am I ? </a:t>
            </a:r>
          </a:p>
          <a:p>
            <a:pPr eaLnBrk="1" hangingPunct="1">
              <a:buFont typeface="Arial" pitchFamily="34" charset="0"/>
              <a:buNone/>
            </a:pPr>
            <a:endParaRPr lang="en-US" altLang="ko-KR" i="1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98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내용 개체 틀 4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3810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ko-KR" altLang="en-US" sz="4000" i="1" dirty="0" smtClean="0">
                <a:latin typeface="휴먼고딕" pitchFamily="2" charset="-127"/>
                <a:ea typeface="휴먼고딕" pitchFamily="2" charset="-127"/>
              </a:rPr>
              <a:t>여기가 어디에요</a:t>
            </a:r>
            <a:r>
              <a:rPr lang="en-US" altLang="ko-KR" sz="4000" i="1" dirty="0" smtClean="0">
                <a:latin typeface="휴먼고딕" pitchFamily="2" charset="-127"/>
                <a:ea typeface="휴먼고딕" pitchFamily="2" charset="-127"/>
              </a:rPr>
              <a:t>?</a:t>
            </a:r>
          </a:p>
          <a:p>
            <a:pPr eaLnBrk="1" hangingPunct="1">
              <a:buFont typeface="Arial" pitchFamily="34" charset="0"/>
              <a:buNone/>
            </a:pPr>
            <a:endParaRPr lang="en-US" altLang="ko-KR" i="1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4572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171575"/>
            <a:ext cx="4508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내용 개체 틀 4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72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ko-KR" sz="6000" i="1" dirty="0" smtClean="0">
                <a:latin typeface="Monotype Corsiva" pitchFamily="66" charset="0"/>
              </a:rPr>
              <a:t>Where am I ?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ko-KR" sz="6000" i="1" dirty="0" smtClean="0">
                <a:latin typeface="Monotype Corsiva" pitchFamily="66" charset="0"/>
              </a:rPr>
              <a:t>vs.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ko-KR" sz="6000" i="1" dirty="0" smtClean="0">
                <a:latin typeface="Monotype Corsiva" pitchFamily="66" charset="0"/>
              </a:rPr>
              <a:t>Where is here? </a:t>
            </a:r>
          </a:p>
          <a:p>
            <a:pPr eaLnBrk="1" hangingPunct="1">
              <a:buFont typeface="Arial" pitchFamily="34" charset="0"/>
              <a:buNone/>
            </a:pPr>
            <a:endParaRPr lang="en-US" altLang="ko-KR" i="1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2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내용 개체 틀 4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419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ko-KR" altLang="en-US" sz="2800" dirty="0" smtClean="0">
                <a:ea typeface="휴먼고딕" pitchFamily="2" charset="-127"/>
              </a:rPr>
              <a:t>식사하셨어요</a:t>
            </a:r>
            <a:r>
              <a:rPr lang="en-US" altLang="ko-KR" sz="2800" dirty="0" smtClean="0">
                <a:ea typeface="휴먼고딕" pitchFamily="2" charset="-127"/>
              </a:rPr>
              <a:t>?</a:t>
            </a:r>
            <a:r>
              <a:rPr lang="ko-KR" altLang="en-US" sz="2800" dirty="0" smtClean="0">
                <a:latin typeface="휴먼고딕" pitchFamily="2" charset="-127"/>
                <a:ea typeface="휴먼고딕" pitchFamily="2" charset="-127"/>
              </a:rPr>
              <a:t> </a:t>
            </a:r>
            <a:r>
              <a:rPr lang="en-US" altLang="ko-KR" sz="2800" i="1" dirty="0" smtClean="0"/>
              <a:t>Did you eat your meal?</a:t>
            </a:r>
          </a:p>
          <a:p>
            <a:pPr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ko-KR" altLang="en-US" sz="2800" dirty="0" smtClean="0">
                <a:ea typeface="휴먼고딕" pitchFamily="2" charset="-127"/>
              </a:rPr>
              <a:t>결혼하셨어요</a:t>
            </a:r>
            <a:r>
              <a:rPr lang="en-US" altLang="ko-KR" sz="2800" dirty="0" smtClean="0">
                <a:ea typeface="휴먼고딕" pitchFamily="2" charset="-127"/>
              </a:rPr>
              <a:t>?</a:t>
            </a:r>
            <a:r>
              <a:rPr lang="en-US" altLang="ko-KR" sz="2800" dirty="0" smtClean="0">
                <a:latin typeface="휴먼고딕" pitchFamily="2" charset="-127"/>
                <a:ea typeface="휴먼고딕" pitchFamily="2" charset="-127"/>
              </a:rPr>
              <a:t> </a:t>
            </a:r>
            <a:r>
              <a:rPr lang="en-US" altLang="ko-KR" sz="2800" i="1" dirty="0" smtClean="0"/>
              <a:t>Are you married?</a:t>
            </a:r>
          </a:p>
          <a:p>
            <a:pPr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ko-KR" altLang="en-US" sz="2800" dirty="0" smtClean="0">
                <a:ea typeface="휴먼고딕" pitchFamily="2" charset="-127"/>
              </a:rPr>
              <a:t>혈액형은 뭐에요</a:t>
            </a:r>
            <a:r>
              <a:rPr lang="en-US" altLang="ko-KR" sz="2800" dirty="0" smtClean="0">
                <a:ea typeface="휴먼고딕" pitchFamily="2" charset="-127"/>
              </a:rPr>
              <a:t>? </a:t>
            </a:r>
            <a:r>
              <a:rPr lang="en-US" altLang="ko-KR" sz="2800" i="1" dirty="0" smtClean="0"/>
              <a:t>What is your blood type?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내용 개체 틀 4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257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ko-KR" dirty="0" smtClean="0"/>
              <a:t>Mental lexicon</a:t>
            </a:r>
          </a:p>
          <a:p>
            <a:pPr eaLnBrk="1" hangingPunct="1">
              <a:buFont typeface="Wingdings 2" pitchFamily="18" charset="2"/>
              <a:buNone/>
            </a:pPr>
            <a:endParaRPr lang="ko-KR" altLang="en-US" dirty="0" smtClean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609600" y="1371600"/>
            <a:ext cx="78486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어떤 의</a:t>
            </a:r>
            <a:r>
              <a:rPr lang="ko-KR" altLang="en-US" b="1" dirty="0"/>
              <a:t>미</a:t>
            </a:r>
            <a:r>
              <a:rPr lang="ko-KR" altLang="en-US" b="1" dirty="0" smtClean="0"/>
              <a:t>인지</a:t>
            </a:r>
            <a:endParaRPr lang="en-US" altLang="ko-KR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/>
              <a:t>어떤 뉘앙스를 나타내는지</a:t>
            </a:r>
            <a:endParaRPr lang="en-US" altLang="ko-KR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어느 상황에서 쓰는 것이 적절한지</a:t>
            </a:r>
            <a:endParaRPr lang="en-US" altLang="ko-KR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어떻게 소리 내어 말하는지</a:t>
            </a:r>
            <a:endParaRPr lang="en-US" altLang="ko-KR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어떻게 문자형식으로 쓰는지</a:t>
            </a:r>
            <a:endParaRPr lang="en-US" altLang="ko-KR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다른 어떤 단어와 함께 쓰면 어울리는지</a:t>
            </a:r>
            <a:endParaRPr lang="en-US" altLang="ko-KR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어떤 문법적 패턴을 취할 수 있는지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내용 개체 틀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창의</a:t>
            </a:r>
            <a:r>
              <a:rPr lang="ko-KR" altLang="en-US" dirty="0"/>
              <a:t>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創意力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ko-KR" sz="2800" dirty="0" smtClean="0"/>
              <a:t>[</a:t>
            </a:r>
            <a:r>
              <a:rPr lang="ko-KR" altLang="en-US" sz="2800" dirty="0" smtClean="0"/>
              <a:t>명사</a:t>
            </a:r>
            <a:r>
              <a:rPr lang="en-US" altLang="ko-KR" sz="2800" dirty="0" smtClean="0"/>
              <a:t>] </a:t>
            </a:r>
            <a:r>
              <a:rPr lang="ko-KR" altLang="en-US" sz="2800" dirty="0" smtClean="0"/>
              <a:t>새로운 것을 생각해 내는 능력</a:t>
            </a:r>
            <a:endParaRPr lang="en-US" altLang="ko-KR" sz="2800" dirty="0" smtClean="0"/>
          </a:p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상상력</a:t>
            </a:r>
            <a:r>
              <a:rPr lang="en-US" altLang="ko-KR" dirty="0" smtClean="0"/>
              <a:t>(</a:t>
            </a:r>
            <a:r>
              <a:rPr lang="ko-KR" altLang="en-US" dirty="0" smtClean="0"/>
              <a:t>想像力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ko-KR" sz="2800" dirty="0" smtClean="0"/>
              <a:t>[</a:t>
            </a:r>
            <a:r>
              <a:rPr lang="ko-KR" altLang="en-US" sz="2800" dirty="0" smtClean="0"/>
              <a:t>명사</a:t>
            </a:r>
            <a:r>
              <a:rPr lang="en-US" altLang="ko-KR" sz="2800" dirty="0" smtClean="0"/>
              <a:t>] </a:t>
            </a:r>
            <a:r>
              <a:rPr lang="ko-KR" altLang="en-US" sz="2800" dirty="0" smtClean="0"/>
              <a:t>실제로 경험하지 않은 현상이나 사물에 대하여 마음속으로 그려 보는 힘</a:t>
            </a:r>
            <a:endParaRPr lang="en-US" altLang="ko-KR" sz="2800" dirty="0" smtClean="0"/>
          </a:p>
          <a:p>
            <a:pPr>
              <a:defRPr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ko-KR" altLang="en-US" dirty="0"/>
              <a:t>쉬운 길</a:t>
            </a:r>
            <a:r>
              <a:rPr lang="en-US" altLang="ko-KR" dirty="0"/>
              <a:t>,</a:t>
            </a:r>
            <a:r>
              <a:rPr lang="ko-KR" altLang="en-US" dirty="0"/>
              <a:t> 익숙한 길에 안주하지 않는 것 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ko-KR" altLang="en-US" dirty="0" smtClean="0"/>
              <a:t>기존의 틀을 벗어나 새로움을 더하는 것</a:t>
            </a:r>
            <a:endParaRPr lang="en-US" altLang="ko-KR" dirty="0" smtClean="0"/>
          </a:p>
          <a:p>
            <a:pPr>
              <a:defRPr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내용 개체 틀 4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ko-KR" altLang="en-US" dirty="0" smtClean="0"/>
              <a:t>감사합니다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내용 개체 틀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962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“pear”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altLang="ko-KR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ko-KR" altLang="en-US" dirty="0" smtClean="0"/>
              <a:t>제일 먼저 떠오르는 이미지는 무엇입니까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7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내용 개체 틀 4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3810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en-US" altLang="ko-KR" dirty="0">
                <a:latin typeface="휴먼명조" panose="02010504000101010101" pitchFamily="2" charset="-127"/>
                <a:ea typeface="휴먼명조" panose="02010504000101010101" pitchFamily="2" charset="-127"/>
              </a:rPr>
              <a:t>r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ice”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ko-KR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ko-KR" altLang="en-US" dirty="0" smtClean="0"/>
              <a:t>제일 먼저 떠오르는 이미지는 무엇입니까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52400" y="990600"/>
            <a:ext cx="8839200" cy="563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66800"/>
            <a:ext cx="5791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29042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+mn-lt"/>
              </a:rPr>
              <a:t>밥</a:t>
            </a:r>
            <a:endParaRPr lang="ko-KR" altLang="en-US" sz="3200" b="1" dirty="0">
              <a:latin typeface="+mn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419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내용 개체 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5850" y="685800"/>
            <a:ext cx="4513263" cy="4525963"/>
          </a:xfrm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962400" y="2057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 smtClean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개념</a:t>
            </a:r>
            <a:r>
              <a:rPr lang="en-US" altLang="ko-KR" sz="1800" b="1" dirty="0" smtClean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800" b="1" dirty="0" smtClean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이미지</a:t>
            </a:r>
            <a:r>
              <a:rPr lang="en-US" altLang="ko-KR" sz="1800" b="1" dirty="0" smtClean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800" b="1" dirty="0">
              <a:solidFill>
                <a:schemeClr val="bg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317875" y="1567372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모국어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419600" y="1371600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1800" b="1" dirty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800" b="1" dirty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언어</a:t>
            </a:r>
          </a:p>
        </p:txBody>
      </p:sp>
      <p:sp>
        <p:nvSpPr>
          <p:cNvPr id="7174" name="직사각형 5"/>
          <p:cNvSpPr>
            <a:spLocks noChangeArrowheads="1"/>
          </p:cNvSpPr>
          <p:nvPr/>
        </p:nvSpPr>
        <p:spPr bwMode="auto">
          <a:xfrm>
            <a:off x="304800" y="5562600"/>
            <a:ext cx="8451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+mn-lt"/>
                <a:ea typeface="굴림" pitchFamily="50" charset="-127"/>
              </a:rPr>
              <a:t>-</a:t>
            </a:r>
            <a:r>
              <a:rPr lang="ko-KR" altLang="en-US" sz="1800" b="1" dirty="0">
                <a:latin typeface="+mn-lt"/>
                <a:ea typeface="굴림" pitchFamily="50" charset="-127"/>
              </a:rPr>
              <a:t>언어간 공유된 개념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(Cummins 1980;Fodor 1987)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+mn-lt"/>
                <a:ea typeface="굴림" pitchFamily="50" charset="-127"/>
              </a:rPr>
              <a:t>-</a:t>
            </a:r>
            <a:r>
              <a:rPr lang="ko-KR" altLang="en-US" sz="1800" b="1" dirty="0">
                <a:latin typeface="+mn-lt"/>
                <a:ea typeface="굴림" pitchFamily="50" charset="-127"/>
              </a:rPr>
              <a:t>언어간 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독립적 개념 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(De Bot &amp; </a:t>
            </a:r>
            <a:r>
              <a:rPr lang="en-US" altLang="ko-KR" sz="1800" b="1" dirty="0" err="1">
                <a:latin typeface="+mn-lt"/>
                <a:ea typeface="굴림" pitchFamily="50" charset="-127"/>
              </a:rPr>
              <a:t>Schreuder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 1993; Forster &amp; Jiang 2001)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+mn-lt"/>
                <a:ea typeface="굴림" pitchFamily="50" charset="-127"/>
              </a:rPr>
              <a:t>-</a:t>
            </a:r>
            <a:r>
              <a:rPr lang="ko-KR" altLang="en-US" sz="1800" b="1" dirty="0" err="1">
                <a:latin typeface="+mn-lt"/>
                <a:ea typeface="굴림" pitchFamily="50" charset="-127"/>
              </a:rPr>
              <a:t>절충된견해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 (</a:t>
            </a:r>
            <a:r>
              <a:rPr lang="en-US" altLang="ko-KR" sz="1800" b="1" dirty="0" err="1">
                <a:latin typeface="+mn-lt"/>
                <a:ea typeface="굴림" pitchFamily="50" charset="-127"/>
              </a:rPr>
              <a:t>Keatley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, Spinks and </a:t>
            </a:r>
            <a:r>
              <a:rPr lang="en-US" altLang="ko-KR" sz="1800" b="1" dirty="0" err="1">
                <a:latin typeface="+mn-lt"/>
                <a:ea typeface="굴림" pitchFamily="50" charset="-127"/>
              </a:rPr>
              <a:t>Gelder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, 1994; Kroll and Stewart, 1994)</a:t>
            </a:r>
            <a:endParaRPr lang="ko-KR" altLang="en-US" sz="1800" b="1" dirty="0"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직사각형 4"/>
          <p:cNvSpPr>
            <a:spLocks noChangeArrowheads="1"/>
          </p:cNvSpPr>
          <p:nvPr/>
        </p:nvSpPr>
        <p:spPr bwMode="auto">
          <a:xfrm>
            <a:off x="250825" y="1844675"/>
            <a:ext cx="4092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Century Schoolbook" pitchFamily="18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의미단계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o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어휘단계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</a:t>
            </a:r>
            <a:r>
              <a:rPr lang="en-US" altLang="ko-KR" sz="1800" dirty="0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coffee         </a:t>
            </a:r>
            <a:r>
              <a:rPr lang="ko-KR" altLang="en-US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커피</a:t>
            </a: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</a:rPr>
              <a:t>음성단계</a:t>
            </a:r>
            <a:r>
              <a:rPr lang="ko-KR" altLang="en-US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800" i="1" dirty="0" err="1">
                <a:latin typeface="굴림" pitchFamily="50" charset="-127"/>
                <a:ea typeface="굴림" pitchFamily="50" charset="-127"/>
              </a:rPr>
              <a:t>kɔ:fi</a:t>
            </a:r>
            <a:r>
              <a:rPr lang="en-US" altLang="ko-KR" sz="1800" i="1" dirty="0">
                <a:latin typeface="굴림" pitchFamily="50" charset="-127"/>
                <a:ea typeface="굴림" pitchFamily="50" charset="-127"/>
              </a:rPr>
              <a:t>         </a:t>
            </a:r>
            <a:r>
              <a:rPr lang="en-US" altLang="ko-KR" sz="1800" i="1" dirty="0" err="1">
                <a:latin typeface="굴림" pitchFamily="50" charset="-127"/>
                <a:ea typeface="굴림" pitchFamily="50" charset="-127"/>
              </a:rPr>
              <a:t>kɔ:pi</a:t>
            </a: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195" name="Picture 4" descr="C:\Users\Administrator\AppData\Local\Microsoft\Windows\Temporary Internet Files\Content.IE5\M4OI3GBM\MC900433885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838200"/>
            <a:ext cx="1350962" cy="1350963"/>
          </a:xfr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3275013" y="4127500"/>
            <a:ext cx="107950" cy="1125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221038" y="4114800"/>
            <a:ext cx="215900" cy="1150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2152650" y="4178300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327275" y="4233863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071004" y="2751826"/>
            <a:ext cx="218296" cy="1073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224881" y="2708275"/>
            <a:ext cx="969230" cy="1100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2305050" y="2743993"/>
            <a:ext cx="358775" cy="1081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1908176" y="2743993"/>
            <a:ext cx="576262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직사각형 4"/>
          <p:cNvSpPr>
            <a:spLocks noChangeArrowheads="1"/>
          </p:cNvSpPr>
          <p:nvPr/>
        </p:nvSpPr>
        <p:spPr bwMode="auto">
          <a:xfrm>
            <a:off x="5181600" y="1844675"/>
            <a:ext cx="39624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Century Schoolbook" pitchFamily="18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</a:rPr>
              <a:t>의미단계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  o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어휘단계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</a:t>
            </a:r>
            <a:r>
              <a:rPr lang="ko-KR" altLang="en-US" sz="1800" dirty="0" smtClean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깁스       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cast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음성단계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 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g </a:t>
            </a:r>
            <a:r>
              <a:rPr lang="en-US" altLang="ko-KR" sz="2000" dirty="0" err="1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i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 b s           </a:t>
            </a:r>
            <a:r>
              <a:rPr lang="en-US" altLang="ko-KR" sz="2000" dirty="0" smtClean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k æ s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205" name="Picture 7" descr="C:\Users\Administrator\AppData\Local\Microsoft\Windows\Temporary Internet Files\Content.IE5\4UWP0WZR\MC900324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23900"/>
            <a:ext cx="14335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34"/>
          <p:cNvSpPr txBox="1">
            <a:spLocks noChangeArrowheads="1"/>
          </p:cNvSpPr>
          <p:nvPr/>
        </p:nvSpPr>
        <p:spPr bwMode="auto">
          <a:xfrm>
            <a:off x="3382963" y="381000"/>
            <a:ext cx="280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Mental</a:t>
            </a:r>
            <a:r>
              <a:rPr lang="ko-KR" altLang="en-US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lexicon</a:t>
            </a:r>
            <a:endParaRPr lang="ko-KR" altLang="en-US" sz="2800" dirty="0">
              <a:solidFill>
                <a:srgbClr val="FFFFFF"/>
              </a:solidFill>
              <a:latin typeface="굴림" pitchFamily="50" charset="-127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7019925" y="2708275"/>
            <a:ext cx="69057" cy="12028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8022431" y="2743993"/>
            <a:ext cx="107950" cy="11120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H="1">
            <a:off x="7878763" y="4054475"/>
            <a:ext cx="71437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7872">
            <a:off x="6568509" y="4125890"/>
            <a:ext cx="6651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직선 화살표 연결선 24"/>
          <p:cNvCxnSpPr/>
          <p:nvPr/>
        </p:nvCxnSpPr>
        <p:spPr>
          <a:xfrm flipH="1">
            <a:off x="7891463" y="2751826"/>
            <a:ext cx="490537" cy="1093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>
            <a:off x="6824619" y="2712190"/>
            <a:ext cx="576263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7019925" y="4127500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7950200" y="4054475"/>
            <a:ext cx="144463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직사각형 4"/>
          <p:cNvSpPr>
            <a:spLocks noChangeArrowheads="1"/>
          </p:cNvSpPr>
          <p:nvPr/>
        </p:nvSpPr>
        <p:spPr bwMode="auto">
          <a:xfrm>
            <a:off x="250825" y="1844675"/>
            <a:ext cx="4092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Century Schoolbook" pitchFamily="18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의미단계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o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어휘단계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</a:t>
            </a:r>
            <a:r>
              <a:rPr lang="en-US" altLang="ko-KR" sz="1800" dirty="0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coffee         </a:t>
            </a:r>
            <a:r>
              <a:rPr lang="ko-KR" altLang="en-US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커피</a:t>
            </a: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</a:rPr>
              <a:t>음성단계</a:t>
            </a:r>
            <a:r>
              <a:rPr lang="ko-KR" altLang="en-US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800" i="1" dirty="0" err="1">
                <a:latin typeface="굴림" pitchFamily="50" charset="-127"/>
                <a:ea typeface="굴림" pitchFamily="50" charset="-127"/>
              </a:rPr>
              <a:t>kɔ:fi</a:t>
            </a:r>
            <a:r>
              <a:rPr lang="en-US" altLang="ko-KR" sz="1800" i="1" dirty="0">
                <a:latin typeface="굴림" pitchFamily="50" charset="-127"/>
                <a:ea typeface="굴림" pitchFamily="50" charset="-127"/>
              </a:rPr>
              <a:t>         </a:t>
            </a:r>
            <a:r>
              <a:rPr lang="en-US" altLang="ko-KR" sz="1800" i="1" dirty="0" err="1">
                <a:latin typeface="굴림" pitchFamily="50" charset="-127"/>
                <a:ea typeface="굴림" pitchFamily="50" charset="-127"/>
              </a:rPr>
              <a:t>kɔ:pi</a:t>
            </a: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195" name="Picture 4" descr="C:\Users\Administrator\AppData\Local\Microsoft\Windows\Temporary Internet Files\Content.IE5\M4OI3GBM\MC900433885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838200"/>
            <a:ext cx="1350962" cy="1350963"/>
          </a:xfr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3275013" y="4127500"/>
            <a:ext cx="107950" cy="1125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221038" y="4114800"/>
            <a:ext cx="215900" cy="1150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2152650" y="4178300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327275" y="4233863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071004" y="2751826"/>
            <a:ext cx="218296" cy="1073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224881" y="2708275"/>
            <a:ext cx="969230" cy="1100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2305050" y="2743993"/>
            <a:ext cx="358775" cy="1081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1908176" y="2743993"/>
            <a:ext cx="576262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직사각형 4"/>
          <p:cNvSpPr>
            <a:spLocks noChangeArrowheads="1"/>
          </p:cNvSpPr>
          <p:nvPr/>
        </p:nvSpPr>
        <p:spPr bwMode="auto">
          <a:xfrm>
            <a:off x="5181600" y="1844675"/>
            <a:ext cx="39624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Century Schoolbook" pitchFamily="18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</a:rPr>
              <a:t>의미단계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  o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어휘단계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</a:t>
            </a:r>
            <a:r>
              <a:rPr lang="ko-KR" altLang="en-US" sz="1800" dirty="0" smtClean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깁스</a:t>
            </a: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 smtClean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smtClean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음성단계</a:t>
            </a:r>
            <a:r>
              <a:rPr lang="en-US" altLang="ko-KR" sz="1800" dirty="0" smtClean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 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g </a:t>
            </a:r>
            <a:r>
              <a:rPr lang="en-US" altLang="ko-KR" sz="2000" dirty="0" err="1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i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 b </a:t>
            </a:r>
            <a:r>
              <a:rPr lang="en-US" altLang="ko-KR" sz="2000" dirty="0" smtClean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s</a:t>
            </a: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205" name="Picture 7" descr="C:\Users\Administrator\AppData\Local\Microsoft\Windows\Temporary Internet Files\Content.IE5\4UWP0WZR\MC900324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23900"/>
            <a:ext cx="14335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34"/>
          <p:cNvSpPr txBox="1">
            <a:spLocks noChangeArrowheads="1"/>
          </p:cNvSpPr>
          <p:nvPr/>
        </p:nvSpPr>
        <p:spPr bwMode="auto">
          <a:xfrm>
            <a:off x="3382963" y="381000"/>
            <a:ext cx="280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Mental</a:t>
            </a:r>
            <a:r>
              <a:rPr lang="ko-KR" altLang="en-US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lexicon</a:t>
            </a:r>
            <a:endParaRPr lang="ko-KR" altLang="en-US" sz="2800" dirty="0">
              <a:solidFill>
                <a:srgbClr val="FFFFFF"/>
              </a:solidFill>
              <a:latin typeface="굴림" pitchFamily="50" charset="-127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7019925" y="2708275"/>
            <a:ext cx="69057" cy="12028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7239000" y="2743993"/>
            <a:ext cx="783431" cy="1065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7872">
            <a:off x="6568509" y="4125890"/>
            <a:ext cx="6651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직선 화살표 연결선 26"/>
          <p:cNvCxnSpPr/>
          <p:nvPr/>
        </p:nvCxnSpPr>
        <p:spPr>
          <a:xfrm flipH="1">
            <a:off x="6824619" y="2712190"/>
            <a:ext cx="576263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7019925" y="4127500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1033</Words>
  <Application>Microsoft Office PowerPoint</Application>
  <PresentationFormat>화면 슬라이드 쇼(4:3)</PresentationFormat>
  <Paragraphs>411</Paragraphs>
  <Slides>34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TG</dc:creator>
  <cp:lastModifiedBy>com</cp:lastModifiedBy>
  <cp:revision>51</cp:revision>
  <dcterms:created xsi:type="dcterms:W3CDTF">2011-01-02T04:49:05Z</dcterms:created>
  <dcterms:modified xsi:type="dcterms:W3CDTF">2016-04-19T07:45:28Z</dcterms:modified>
</cp:coreProperties>
</file>