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2" r:id="rId4"/>
    <p:sldId id="257" r:id="rId5"/>
    <p:sldId id="263" r:id="rId6"/>
    <p:sldId id="264" r:id="rId7"/>
    <p:sldId id="265" r:id="rId8"/>
    <p:sldId id="266" r:id="rId9"/>
    <p:sldId id="278" r:id="rId10"/>
    <p:sldId id="269" r:id="rId11"/>
    <p:sldId id="267" r:id="rId12"/>
    <p:sldId id="270" r:id="rId13"/>
    <p:sldId id="272" r:id="rId14"/>
    <p:sldId id="273" r:id="rId15"/>
    <p:sldId id="275" r:id="rId16"/>
    <p:sldId id="282" r:id="rId17"/>
    <p:sldId id="276" r:id="rId18"/>
    <p:sldId id="283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00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05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74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159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AC00-1857-44F7-9C19-A72D6A552CF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4BD17-875B-4504-86BC-615738C23EE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D611-6E44-4EF6-A3E8-82F082602A7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EB3A-A62C-4B30-B1AE-8929C737C2B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44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2003-57A0-46DF-9D90-E69C2618B40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A3B53-26DD-4F94-B282-1641A3608CE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9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642-18E7-4EF3-B0A0-2539B6B653E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D41BD-26DE-405E-B79B-DA46B3AFEAF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6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2D54-A3E3-4544-9982-B74A76EBA5A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A20A-BBC6-438E-B455-E027FCBBC0ED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52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2F47-4272-4130-A57C-05FC3F611F5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90E2-944C-4A88-890F-22F62DF8AEF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39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4DA-DB2A-483B-8FEB-E496D96B430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A89E2-CE58-49C5-985C-46C202E57DB6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97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7D85-E6F0-43E7-A827-26BD8CBB2E98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59F7-59D8-499A-BA54-78003439F9A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7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938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7931B-A4A8-46C4-94BD-7FFDEC59FE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FF6D-6495-421D-8948-0844DE4863A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07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40E2F-8442-4C65-A9A7-8814C9D4077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F886-2892-4596-8D42-2DABFFCD3A0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1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521A1-8797-461E-9D40-1DAAF8F029B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C624-A8E6-4D98-8060-3370F7957683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8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958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1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036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73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82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802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22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2945-6E14-404C-8BF5-6921C9A85A7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88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7C5CF9-59E8-457E-AD37-6C15F0A7602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2019-05-14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308FCE-8F43-4AAB-9603-9CDFF7E133E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8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25"/>
          <p:cNvSpPr txBox="1">
            <a:spLocks/>
          </p:cNvSpPr>
          <p:nvPr/>
        </p:nvSpPr>
        <p:spPr>
          <a:xfrm>
            <a:off x="409575" y="381000"/>
            <a:ext cx="8229600" cy="9223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3600" b="1" dirty="0">
              <a:solidFill>
                <a:prstClr val="white">
                  <a:lumMod val="85000"/>
                  <a:lumOff val="1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-1019175" y="2062163"/>
            <a:ext cx="3581400" cy="3581400"/>
          </a:xfrm>
          <a:prstGeom prst="ellipse">
            <a:avLst/>
          </a:prstGeom>
          <a:noFill/>
          <a:ln w="15875">
            <a:solidFill>
              <a:schemeClr val="tx1">
                <a:lumMod val="50000"/>
                <a:lumOff val="50000"/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96" name="타원 95"/>
          <p:cNvSpPr/>
          <p:nvPr/>
        </p:nvSpPr>
        <p:spPr>
          <a:xfrm>
            <a:off x="-728663" y="2352675"/>
            <a:ext cx="3000376" cy="3000375"/>
          </a:xfrm>
          <a:prstGeom prst="ellipse">
            <a:avLst/>
          </a:prstGeom>
          <a:solidFill>
            <a:schemeClr val="tx1">
              <a:lumMod val="50000"/>
              <a:lumOff val="50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pic>
        <p:nvPicPr>
          <p:cNvPr id="97" name="Picture 4" descr="G:\2010년-kim's file\BIZDESIGN-MARKETING\다이어그램 부속이미지\지구01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5000"/>
          </a:blip>
          <a:srcRect/>
          <a:stretch>
            <a:fillRect/>
          </a:stretch>
        </p:blipFill>
        <p:spPr bwMode="auto">
          <a:xfrm>
            <a:off x="-542961" y="2538406"/>
            <a:ext cx="2628900" cy="262890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98" name="모서리가 둥근 직사각형 97"/>
          <p:cNvSpPr/>
          <p:nvPr/>
        </p:nvSpPr>
        <p:spPr>
          <a:xfrm>
            <a:off x="2643174" y="2776292"/>
            <a:ext cx="5357850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2735681" y="3551977"/>
            <a:ext cx="5570119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/>
              <a:t>          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Role (</a:t>
            </a:r>
            <a:r>
              <a:rPr lang="ko-KR" altLang="ko-KR" sz="2400" b="1" dirty="0" smtClean="0">
                <a:solidFill>
                  <a:schemeClr val="tx1"/>
                </a:solidFill>
              </a:rPr>
              <a:t>교수자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 </a:t>
            </a:r>
            <a:r>
              <a:rPr lang="ko-KR" altLang="ko-KR" sz="2400" b="1" dirty="0" smtClean="0">
                <a:solidFill>
                  <a:schemeClr val="tx1"/>
                </a:solidFill>
              </a:rPr>
              <a:t>역할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  <a:endParaRPr kumimoji="0" lang="ko-KR" altLang="ko-KR" sz="2400" b="1" dirty="0">
              <a:solidFill>
                <a:schemeClr val="tx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2617129" y="4317204"/>
            <a:ext cx="5688671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/>
              <a:t>       </a:t>
            </a:r>
            <a:r>
              <a:rPr lang="en-US" altLang="ko-KR" sz="2400" b="1" dirty="0">
                <a:solidFill>
                  <a:schemeClr val="tx1"/>
                </a:solidFill>
              </a:rPr>
              <a:t>Teaching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methods (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교수법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  <a:endParaRPr kumimoji="0" lang="en-US" altLang="ko-KR" sz="2400" b="1" spc="-1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2359968" y="5094552"/>
            <a:ext cx="5670962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ko-KR" altLang="ko-KR" sz="2200" b="1" dirty="0">
                <a:solidFill>
                  <a:schemeClr val="tx1"/>
                </a:solidFill>
              </a:rPr>
              <a:t>수업활용</a:t>
            </a:r>
            <a:r>
              <a:rPr lang="en-US" altLang="ko-KR" sz="2200" b="1" dirty="0">
                <a:solidFill>
                  <a:schemeClr val="tx1"/>
                </a:solidFill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Activity</a:t>
            </a:r>
            <a:endParaRPr kumimoji="0" lang="en-US" altLang="ko-KR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2339752" y="1988840"/>
            <a:ext cx="5184576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Approach (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접근방법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  <a:endParaRPr kumimoji="0" lang="en-US" altLang="ko-KR" sz="2200" b="1" dirty="0">
              <a:solidFill>
                <a:schemeClr val="tx1"/>
              </a:solidFill>
              <a:ea typeface="휴먼고딕" panose="02010504000101010101" pitchFamily="2" charset="-127"/>
              <a:cs typeface="Arial" pitchFamily="34" charset="0"/>
            </a:endParaRPr>
          </a:p>
        </p:txBody>
      </p:sp>
      <p:sp>
        <p:nvSpPr>
          <p:cNvPr id="2070" name="TextBox 103"/>
          <p:cNvSpPr txBox="1">
            <a:spLocks noChangeArrowheads="1"/>
          </p:cNvSpPr>
          <p:nvPr/>
        </p:nvSpPr>
        <p:spPr bwMode="auto">
          <a:xfrm>
            <a:off x="3276600" y="2852738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rgbClr val="FFFFFF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   </a:t>
            </a:r>
            <a:r>
              <a:rPr lang="en-US" altLang="ko-KR" sz="2400" b="1" dirty="0" smtClean="0"/>
              <a:t>Rapport (</a:t>
            </a:r>
            <a:r>
              <a:rPr lang="ko-KR" altLang="ko-KR" sz="2400" b="1" dirty="0" smtClean="0"/>
              <a:t>관계</a:t>
            </a:r>
            <a:r>
              <a:rPr lang="en-US" altLang="ko-KR" sz="2400" b="1" dirty="0" smtClean="0"/>
              <a:t>)</a:t>
            </a:r>
            <a:endParaRPr kumimoji="0" lang="ko-KR" altLang="ko-KR" sz="2200" b="1" dirty="0">
              <a:solidFill>
                <a:srgbClr val="FFFFFF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2071" name="그룹 107"/>
          <p:cNvGrpSpPr>
            <a:grpSpLocks/>
          </p:cNvGrpSpPr>
          <p:nvPr/>
        </p:nvGrpSpPr>
        <p:grpSpPr bwMode="auto">
          <a:xfrm>
            <a:off x="2333625" y="1938338"/>
            <a:ext cx="742950" cy="742950"/>
            <a:chOff x="2104977" y="4186242"/>
            <a:chExt cx="1285884" cy="1285884"/>
          </a:xfrm>
        </p:grpSpPr>
        <p:sp>
          <p:nvSpPr>
            <p:cNvPr id="109" name="타원 108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0" name="도넛 10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00" name="TextBox 110"/>
          <p:cNvSpPr txBox="1">
            <a:spLocks noChangeArrowheads="1"/>
          </p:cNvSpPr>
          <p:nvPr/>
        </p:nvSpPr>
        <p:spPr bwMode="auto">
          <a:xfrm>
            <a:off x="2527300" y="2081213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1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grpSp>
        <p:nvGrpSpPr>
          <p:cNvPr id="2073" name="그룹 107"/>
          <p:cNvGrpSpPr>
            <a:grpSpLocks/>
          </p:cNvGrpSpPr>
          <p:nvPr/>
        </p:nvGrpSpPr>
        <p:grpSpPr bwMode="auto">
          <a:xfrm>
            <a:off x="2562225" y="2725738"/>
            <a:ext cx="742950" cy="742950"/>
            <a:chOff x="2104977" y="4186242"/>
            <a:chExt cx="1285884" cy="1285884"/>
          </a:xfrm>
        </p:grpSpPr>
        <p:sp>
          <p:nvSpPr>
            <p:cNvPr id="34" name="타원 33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도넛 34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74" name="그룹 107"/>
          <p:cNvGrpSpPr>
            <a:grpSpLocks/>
          </p:cNvGrpSpPr>
          <p:nvPr/>
        </p:nvGrpSpPr>
        <p:grpSpPr bwMode="auto">
          <a:xfrm>
            <a:off x="2735263" y="3511550"/>
            <a:ext cx="742950" cy="742950"/>
            <a:chOff x="2104977" y="4186242"/>
            <a:chExt cx="1285884" cy="1285884"/>
          </a:xfrm>
        </p:grpSpPr>
        <p:sp>
          <p:nvSpPr>
            <p:cNvPr id="37" name="타원 36"/>
            <p:cNvSpPr/>
            <p:nvPr/>
          </p:nvSpPr>
          <p:spPr>
            <a:xfrm>
              <a:off x="2118714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도넛 37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75" name="그룹 107"/>
          <p:cNvGrpSpPr>
            <a:grpSpLocks/>
          </p:cNvGrpSpPr>
          <p:nvPr/>
        </p:nvGrpSpPr>
        <p:grpSpPr bwMode="auto">
          <a:xfrm>
            <a:off x="2511425" y="4273550"/>
            <a:ext cx="742950" cy="742950"/>
            <a:chOff x="2104977" y="4186242"/>
            <a:chExt cx="1285884" cy="1285884"/>
          </a:xfrm>
        </p:grpSpPr>
        <p:sp>
          <p:nvSpPr>
            <p:cNvPr id="40" name="타원 39"/>
            <p:cNvSpPr/>
            <p:nvPr/>
          </p:nvSpPr>
          <p:spPr>
            <a:xfrm>
              <a:off x="2118716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도넛 40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76" name="그룹 107"/>
          <p:cNvGrpSpPr>
            <a:grpSpLocks/>
          </p:cNvGrpSpPr>
          <p:nvPr/>
        </p:nvGrpSpPr>
        <p:grpSpPr bwMode="auto">
          <a:xfrm>
            <a:off x="2314575" y="5045075"/>
            <a:ext cx="742950" cy="742950"/>
            <a:chOff x="2104977" y="4186242"/>
            <a:chExt cx="1285884" cy="1285884"/>
          </a:xfrm>
        </p:grpSpPr>
        <p:sp>
          <p:nvSpPr>
            <p:cNvPr id="43" name="타원 42"/>
            <p:cNvSpPr/>
            <p:nvPr/>
          </p:nvSpPr>
          <p:spPr>
            <a:xfrm>
              <a:off x="2118716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도넛 43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05" name="TextBox 123"/>
          <p:cNvSpPr txBox="1">
            <a:spLocks noChangeArrowheads="1"/>
          </p:cNvSpPr>
          <p:nvPr/>
        </p:nvSpPr>
        <p:spPr bwMode="auto">
          <a:xfrm>
            <a:off x="2755900" y="28765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2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3106" name="TextBox 124"/>
          <p:cNvSpPr txBox="1">
            <a:spLocks noChangeArrowheads="1"/>
          </p:cNvSpPr>
          <p:nvPr/>
        </p:nvSpPr>
        <p:spPr bwMode="auto">
          <a:xfrm>
            <a:off x="2913063" y="3662363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3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3107" name="TextBox 125"/>
          <p:cNvSpPr txBox="1">
            <a:spLocks noChangeArrowheads="1"/>
          </p:cNvSpPr>
          <p:nvPr/>
        </p:nvSpPr>
        <p:spPr bwMode="auto">
          <a:xfrm>
            <a:off x="2701925" y="44243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4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3108" name="TextBox 126"/>
          <p:cNvSpPr txBox="1">
            <a:spLocks noChangeArrowheads="1"/>
          </p:cNvSpPr>
          <p:nvPr/>
        </p:nvSpPr>
        <p:spPr bwMode="auto">
          <a:xfrm>
            <a:off x="2527300" y="51943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5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5205" y="549780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토론주제</a:t>
            </a:r>
            <a:endParaRPr lang="ko-KR" altLang="en-US" sz="44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22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1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ko-KR" sz="2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한 학생이 그룹을 독점할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때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group work</a:t>
            </a: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에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참여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안 하는 </a:t>
            </a:r>
            <a:r>
              <a:rPr lang="ko-KR" altLang="ko-KR" sz="2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학생이 </a:t>
            </a: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있을 때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질문에 </a:t>
            </a:r>
            <a:r>
              <a:rPr lang="ko-KR" altLang="ko-KR" sz="2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대답을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안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할 때</a:t>
            </a:r>
            <a:endParaRPr lang="en-US" altLang="ko-KR" sz="28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coloring </a:t>
            </a:r>
          </a:p>
          <a:p>
            <a:pPr>
              <a:buFontTx/>
              <a:buChar char="-"/>
            </a:pPr>
            <a:r>
              <a:rPr lang="ko-KR" altLang="ko-KR" dirty="0" err="1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아메리카노</a:t>
            </a: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,</a:t>
            </a:r>
            <a:r>
              <a:rPr lang="ko-KR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dirty="0" err="1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라테</a:t>
            </a: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,</a:t>
            </a:r>
            <a:r>
              <a:rPr lang="ko-KR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dirty="0" err="1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카푸치노</a:t>
            </a: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,</a:t>
            </a:r>
            <a:r>
              <a:rPr lang="ko-KR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dirty="0" err="1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에스프레소</a:t>
            </a:r>
            <a:endParaRPr lang="ko-KR" altLang="ko-KR" dirty="0">
              <a:solidFill>
                <a:srgbClr val="CC00CC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16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2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이론수업이 지루할 때</a:t>
            </a:r>
            <a:endParaRPr lang="en-US" altLang="ko-KR" sz="28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endParaRPr lang="en-US" altLang="ko-KR" sz="2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 - </a:t>
            </a:r>
            <a:r>
              <a:rPr lang="en-US" altLang="ko-KR" sz="2800" b="1" dirty="0" smtClean="0">
                <a:solidFill>
                  <a:srgbClr val="0000FF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Expert GROUP </a:t>
            </a:r>
            <a:endParaRPr lang="ko-KR" altLang="ko-KR" sz="2800" b="1" dirty="0" smtClean="0">
              <a:solidFill>
                <a:srgbClr val="0000FF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12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ko-KR" altLang="en-US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0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3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중간고사 전후에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6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en-US" altLang="ko-KR" sz="2800" b="1" dirty="0" smtClean="0">
                <a:solidFill>
                  <a:srgbClr val="7030A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- TIC-TAC-TOE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b="1" dirty="0" smtClean="0">
                <a:solidFill>
                  <a:srgbClr val="7030A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 - </a:t>
            </a:r>
            <a:r>
              <a:rPr lang="ko-KR" altLang="ko-KR" sz="2800" b="1" dirty="0" smtClean="0">
                <a:solidFill>
                  <a:srgbClr val="7030A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오목</a:t>
            </a:r>
            <a:endParaRPr lang="ko-KR" altLang="en-US" b="1" dirty="0">
              <a:solidFill>
                <a:srgbClr val="7030A0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89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4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이론 설명 후 확인용으로 </a:t>
            </a:r>
            <a:r>
              <a:rPr lang="en-US" altLang="ko-KR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 종료 </a:t>
            </a:r>
            <a:r>
              <a:rPr lang="en-US" altLang="ko-KR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15</a:t>
            </a:r>
            <a:r>
              <a:rPr lang="ko-KR" altLang="en-US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분전</a:t>
            </a:r>
            <a:r>
              <a:rPr lang="en-US" altLang="ko-KR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</a:p>
          <a:p>
            <a:pPr marL="0" indent="0">
              <a:lnSpc>
                <a:spcPct val="200000"/>
              </a:lnSpc>
              <a:buNone/>
            </a:pPr>
            <a:endParaRPr lang="en-US" altLang="ko-KR" sz="12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- </a:t>
            </a:r>
            <a:r>
              <a:rPr lang="en-US" altLang="ko-KR" sz="2800" dirty="0">
                <a:solidFill>
                  <a:srgbClr val="FF000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Defense </a:t>
            </a:r>
            <a:endParaRPr lang="en-US" altLang="ko-KR" sz="2800" dirty="0" smtClean="0">
              <a:solidFill>
                <a:srgbClr val="FF0000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: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카드</a:t>
            </a: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3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개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에 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본인이 가장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자신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있는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이론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3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개를 씀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상대방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의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질문</a:t>
            </a: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5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(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카드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1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)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에 대답하여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방어함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대답을 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못하면 카드를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빼앗김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카드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5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개가 되면   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일찍집에감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ko-KR" sz="28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70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5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693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35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암기할 것이 많은 내용을 가르칠 때</a:t>
            </a:r>
            <a:endParaRPr lang="en-US" altLang="ko-KR" sz="35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15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35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- </a:t>
            </a:r>
            <a:r>
              <a:rPr lang="en-US" altLang="ko-KR" sz="3500" dirty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Memory 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game (</a:t>
            </a:r>
            <a:r>
              <a:rPr lang="ko-KR" altLang="en-US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제한시간 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10</a:t>
            </a:r>
            <a:r>
              <a:rPr lang="ko-KR" altLang="en-US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분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복도끝에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암기내용의 종이를 붙여놓는다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각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team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의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학생들은 순서대로 달려가서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외울수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있는 만큼 외워와서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team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별로 적는다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제한시간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후 정확도가 가장 높은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team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이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승리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ko-KR" sz="28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 </a:t>
            </a:r>
            <a:endParaRPr lang="ko-KR" altLang="ko-KR" sz="28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4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latin typeface="HY바다M" panose="02030600000101010101" pitchFamily="18" charset="-127"/>
                <a:ea typeface="HY바다M" panose="02030600000101010101" pitchFamily="18" charset="-127"/>
              </a:rPr>
              <a:t>ACTIVITY </a:t>
            </a:r>
            <a:r>
              <a:rPr lang="ko-KR" altLang="en-US" dirty="0" smtClean="0">
                <a:latin typeface="HY바다M" panose="02030600000101010101" pitchFamily="18" charset="-127"/>
                <a:ea typeface="HY바다M" panose="02030600000101010101" pitchFamily="18" charset="-127"/>
              </a:rPr>
              <a:t>활용 시 주의사항</a:t>
            </a:r>
            <a:endParaRPr lang="en-US" altLang="ko-KR" dirty="0" smtClean="0"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marL="0" indent="0">
              <a:buNone/>
            </a:pPr>
            <a:endParaRPr lang="en-US" altLang="ko-KR" dirty="0"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solidFill>
                  <a:srgbClr val="CC00CC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학생과의 긍정적 관계</a:t>
            </a:r>
            <a:r>
              <a:rPr lang="en-US" altLang="ko-KR" dirty="0" smtClean="0">
                <a:solidFill>
                  <a:srgbClr val="CC00CC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CC00CC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신뢰가 구축될 때만</a:t>
            </a:r>
            <a:endParaRPr lang="en-US" altLang="ko-KR" dirty="0" smtClean="0">
              <a:solidFill>
                <a:srgbClr val="CC00CC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marL="0" indent="0">
              <a:buNone/>
            </a:pPr>
            <a:endParaRPr lang="en-US" altLang="ko-KR" dirty="0">
              <a:solidFill>
                <a:srgbClr val="0070C0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교수자가 먼저 시연을 할 것</a:t>
            </a:r>
            <a:endParaRPr lang="en-US" altLang="ko-KR" dirty="0" smtClean="0">
              <a:solidFill>
                <a:srgbClr val="0000FF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solidFill>
                <a:srgbClr val="0000FF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제한시간 조절 </a:t>
            </a:r>
            <a:endParaRPr lang="ko-KR" altLang="en-US" dirty="0">
              <a:solidFill>
                <a:srgbClr val="0000FF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640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40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오늘 특강의 </a:t>
            </a:r>
            <a:r>
              <a:rPr lang="en-US" altLang="ko-KR" sz="540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KEY </a:t>
            </a:r>
            <a:r>
              <a:rPr lang="en-US" altLang="ko-KR" sz="5400" dirty="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WORD?</a:t>
            </a:r>
          </a:p>
        </p:txBody>
      </p:sp>
    </p:spTree>
    <p:extLst>
      <p:ext uri="{BB962C8B-B14F-4D97-AF65-F5344CB8AC3E}">
        <p14:creationId xmlns:p14="http://schemas.microsoft.com/office/powerpoint/2010/main" val="16959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4800" dirty="0" smtClean="0">
                <a:latin typeface="HY바다M" panose="02030600000101010101" pitchFamily="18" charset="-127"/>
                <a:ea typeface="HY바다M" panose="02030600000101010101" pitchFamily="18" charset="-127"/>
              </a:rPr>
              <a:t>감사합니다</a:t>
            </a:r>
            <a:r>
              <a:rPr lang="en-US" altLang="ko-KR" sz="4800" dirty="0" smtClean="0">
                <a:latin typeface="HY바다M" panose="02030600000101010101" pitchFamily="18" charset="-127"/>
                <a:ea typeface="HY바다M" panose="02030600000101010101" pitchFamily="18" charset="-127"/>
              </a:rPr>
              <a:t>.</a:t>
            </a:r>
            <a:endParaRPr lang="ko-KR" altLang="en-US" sz="4800" dirty="0">
              <a:latin typeface="HY바다M" panose="02030600000101010101" pitchFamily="18" charset="-127"/>
              <a:ea typeface="HY바다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740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196752"/>
            <a:ext cx="914400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8215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Approach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접근방법</a:t>
            </a:r>
            <a:r>
              <a:rPr lang="en-US" altLang="ko-KR" sz="3600" dirty="0" smtClean="0"/>
              <a:t>)</a:t>
            </a:r>
            <a:br>
              <a:rPr lang="en-US" altLang="ko-KR" sz="3600" dirty="0" smtClean="0"/>
            </a:br>
            <a:r>
              <a:rPr lang="en-US" altLang="ko-KR" sz="4000" dirty="0" smtClean="0">
                <a:latin typeface="Monotype Corsiva" panose="03010101010201010101" pitchFamily="66" charset="0"/>
              </a:rPr>
              <a:t>“Student-centered”</a:t>
            </a:r>
            <a:endParaRPr lang="ko-KR" altLang="en-US" sz="4900" dirty="0">
              <a:latin typeface="Monotype Corsiva" panose="03010101010201010101" pitchFamily="66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ko-KR" altLang="ko-KR" dirty="0" err="1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젊은엄마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vs.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할머니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양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vs.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질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권위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vs.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동기부여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endParaRPr lang="ko-KR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437833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3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2059"/>
            <a:ext cx="7128792" cy="662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연결선 2"/>
          <p:cNvCxnSpPr/>
          <p:nvPr/>
        </p:nvCxnSpPr>
        <p:spPr>
          <a:xfrm>
            <a:off x="5580112" y="3573016"/>
            <a:ext cx="252028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81128"/>
            <a:ext cx="252412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267" y="5877272"/>
            <a:ext cx="252412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직선 연결선 3"/>
          <p:cNvCxnSpPr/>
          <p:nvPr/>
        </p:nvCxnSpPr>
        <p:spPr>
          <a:xfrm>
            <a:off x="3491880" y="1412776"/>
            <a:ext cx="151216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0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Rapport</a:t>
            </a:r>
            <a:r>
              <a:rPr lang="en-US" altLang="ko-KR" sz="36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36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관계</a:t>
            </a:r>
            <a:r>
              <a:rPr lang="en-US" altLang="ko-KR" sz="36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rgbClr val="7030A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Recognizing students </a:t>
            </a:r>
            <a:endParaRPr lang="en-US" altLang="ko-KR" dirty="0" smtClean="0">
              <a:solidFill>
                <a:srgbClr val="7030A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조용한 </a:t>
            </a:r>
            <a:r>
              <a:rPr lang="ko-KR" altLang="en-US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학생이름을 예문으로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Listening to students </a:t>
            </a:r>
            <a:endParaRPr lang="en-US" altLang="ko-KR" dirty="0" smtClean="0">
              <a:solidFill>
                <a:srgbClr val="FF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(</a:t>
            </a:r>
            <a:r>
              <a:rPr lang="ko-KR" altLang="en-US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일대일로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Respecting students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지적할때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-positive reinforcement)</a:t>
            </a:r>
            <a:endParaRPr lang="en-US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Being even-handed </a:t>
            </a:r>
            <a:endParaRPr lang="en-US" altLang="ko-KR" dirty="0" smtClean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소외되는 </a:t>
            </a:r>
            <a:r>
              <a:rPr lang="ko-KR" altLang="en-US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학생에게 기회를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3000" dirty="0" err="1" smtClean="0">
                <a:solidFill>
                  <a:srgbClr val="00B05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포기하기전에</a:t>
            </a:r>
            <a:r>
              <a:rPr lang="ko-KR" altLang="en-US" sz="3000" dirty="0" smtClean="0">
                <a:solidFill>
                  <a:srgbClr val="00B05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충분히 기다려주기</a:t>
            </a:r>
            <a:endParaRPr lang="ko-KR" altLang="en-US" sz="3000" dirty="0">
              <a:solidFill>
                <a:srgbClr val="00B05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37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교수자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역할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7030A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Facilitator </a:t>
            </a:r>
            <a:endParaRPr lang="ko-KR" altLang="ko-KR" dirty="0">
              <a:solidFill>
                <a:srgbClr val="7030A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B0F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Feedback </a:t>
            </a:r>
            <a:r>
              <a:rPr lang="en-US" altLang="ko-KR" dirty="0">
                <a:solidFill>
                  <a:srgbClr val="00B0F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provider</a:t>
            </a:r>
            <a:endParaRPr lang="ko-KR" altLang="ko-KR" dirty="0">
              <a:solidFill>
                <a:srgbClr val="00B0F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chemeClr val="accent6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Resource</a:t>
            </a:r>
            <a:endParaRPr lang="ko-KR" altLang="ko-KR" dirty="0">
              <a:solidFill>
                <a:schemeClr val="accent6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Advisor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400" dirty="0">
                <a:latin typeface="HY바다L" panose="02030600000101010101" pitchFamily="18" charset="-127"/>
                <a:ea typeface="HY바다L" panose="02030600000101010101" pitchFamily="18" charset="-127"/>
              </a:rPr>
              <a:t>---</a:t>
            </a:r>
            <a:r>
              <a:rPr lang="ko-KR" altLang="ko-KR" sz="24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실수담</a:t>
            </a:r>
            <a:r>
              <a:rPr lang="ko-KR" altLang="en-US" sz="24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을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400" dirty="0">
                <a:latin typeface="HY바다L" panose="02030600000101010101" pitchFamily="18" charset="-127"/>
                <a:ea typeface="HY바다L" panose="02030600000101010101" pitchFamily="18" charset="-127"/>
              </a:rPr>
              <a:t>중심으로 </a:t>
            </a:r>
            <a:endParaRPr lang="ko-KR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Actor/actress </a:t>
            </a:r>
            <a:endParaRPr lang="ko-KR" altLang="ko-KR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13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Teaching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methods 1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-review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5</a:t>
            </a:r>
            <a:r>
              <a:rPr lang="ko-KR" altLang="en-US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분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학생이 </a:t>
            </a:r>
            <a:r>
              <a:rPr lang="ko-KR" altLang="en-US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짝꿍에게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설명하</a:t>
            </a:r>
            <a:r>
              <a:rPr lang="ko-KR" altLang="en-US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도록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) 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/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Q&amp;A</a:t>
            </a:r>
          </a:p>
          <a:p>
            <a:pPr marL="0" indent="0">
              <a:buNone/>
            </a:pPr>
            <a:endParaRPr lang="ko-KR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후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review 5</a:t>
            </a:r>
            <a:r>
              <a:rPr lang="ko-KR" altLang="en-US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분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(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학생이 </a:t>
            </a:r>
            <a:r>
              <a:rPr lang="ko-KR" altLang="en-US" dirty="0">
                <a:latin typeface="HY바다L" panose="02030600000101010101" pitchFamily="18" charset="-127"/>
                <a:ea typeface="HY바다L" panose="02030600000101010101" pitchFamily="18" charset="-127"/>
              </a:rPr>
              <a:t>짝꿍에게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설명하</a:t>
            </a:r>
            <a:r>
              <a:rPr lang="ko-KR" altLang="en-US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도록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) /Q&amp;A</a:t>
            </a:r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51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설명</a:t>
            </a:r>
            <a:r>
              <a:rPr lang="en-US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</a:t>
            </a:r>
            <a:endParaRPr lang="en-US" altLang="ko-KR" sz="45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-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왜 중요한가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?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어떻게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적용할 수 있을까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?</a:t>
            </a:r>
            <a:endParaRPr lang="ko-KR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설명</a:t>
            </a:r>
            <a:endParaRPr lang="en-US" altLang="ko-KR" sz="40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-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긴 설명보다는 보여주기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/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비유와 예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/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적용방법</a:t>
            </a:r>
            <a:endParaRPr lang="ko-KR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설명</a:t>
            </a:r>
            <a:r>
              <a:rPr lang="en-US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후</a:t>
            </a:r>
            <a:endParaRPr lang="en-US" altLang="ko-KR" sz="45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-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이해했는지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확인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endParaRPr lang="ko-KR" altLang="en-US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Teaching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methods 2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5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4"/>
          <p:cNvSpPr>
            <a:spLocks noGrp="1"/>
          </p:cNvSpPr>
          <p:nvPr>
            <p:ph idx="1"/>
          </p:nvPr>
        </p:nvSpPr>
        <p:spPr>
          <a:xfrm>
            <a:off x="611560" y="333375"/>
            <a:ext cx="8013328" cy="4454525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ko-KR" sz="3000" b="1" dirty="0" smtClean="0">
                <a:latin typeface="Calibri" pitchFamily="34" charset="0"/>
              </a:rPr>
              <a:t>Lexical chunks</a:t>
            </a:r>
            <a:endParaRPr lang="en-US" altLang="ko-KR" sz="1200" b="1" dirty="0" smtClean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Font typeface="Arial" charset="0"/>
              <a:buNone/>
            </a:pPr>
            <a:endParaRPr lang="en-US" altLang="ko-KR" sz="1400" dirty="0" smtClean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ko-KR" sz="3000" dirty="0" smtClean="0">
                <a:latin typeface="Calibri" pitchFamily="34" charset="0"/>
              </a:rPr>
              <a:t>Learning “lexical chunks” alleviates the learners’ burden to learn grammar rules and then to fit words in the grammar slots for each production. </a:t>
            </a:r>
            <a:r>
              <a:rPr lang="en-US" altLang="ko-KR" sz="3000" dirty="0">
                <a:latin typeface="Calibri" pitchFamily="34" charset="0"/>
              </a:rPr>
              <a:t>T</a:t>
            </a:r>
            <a:r>
              <a:rPr lang="en-US" altLang="ko-KR" sz="3000" dirty="0" smtClean="0">
                <a:latin typeface="Calibri" pitchFamily="34" charset="0"/>
              </a:rPr>
              <a:t>he prefabricated lexical items guarantee grammatically accurate, culturally authentic, pragmatically acceptable and native-like fluent utterances.</a:t>
            </a:r>
          </a:p>
        </p:txBody>
      </p:sp>
      <p:sp>
        <p:nvSpPr>
          <p:cNvPr id="4" name="타원형 설명선 3"/>
          <p:cNvSpPr/>
          <p:nvPr/>
        </p:nvSpPr>
        <p:spPr>
          <a:xfrm>
            <a:off x="6228184" y="116632"/>
            <a:ext cx="2736304" cy="108012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372200" y="472026"/>
            <a:ext cx="24482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tx2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비유와 예로 설명하기</a:t>
            </a:r>
            <a:endParaRPr lang="ko-KR" altLang="en-US" b="1" dirty="0">
              <a:solidFill>
                <a:schemeClr val="tx2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8640"/>
            <a:ext cx="100811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300" b="1" dirty="0" smtClean="0">
                <a:solidFill>
                  <a:srgbClr val="FF0000"/>
                </a:solidFill>
                <a:latin typeface="한컴 윤고딕 240" panose="02020603020101020101" pitchFamily="18" charset="-127"/>
                <a:ea typeface="한컴 윤고딕 240" panose="02020603020101020101" pitchFamily="18" charset="-127"/>
              </a:rPr>
              <a:t>&lt;</a:t>
            </a:r>
            <a:r>
              <a:rPr lang="ko-KR" altLang="en-US" sz="2300" b="1" dirty="0" smtClean="0">
                <a:solidFill>
                  <a:srgbClr val="FF0000"/>
                </a:solidFill>
                <a:latin typeface="한컴 윤고딕 240" panose="02020603020101020101" pitchFamily="18" charset="-127"/>
                <a:ea typeface="한컴 윤고딕 240" panose="02020603020101020101" pitchFamily="18" charset="-127"/>
              </a:rPr>
              <a:t>예시</a:t>
            </a:r>
            <a:r>
              <a:rPr lang="en-US" altLang="ko-KR" sz="2300" b="1" dirty="0" smtClean="0">
                <a:solidFill>
                  <a:srgbClr val="FF0000"/>
                </a:solidFill>
                <a:latin typeface="한컴 윤고딕 240" panose="02020603020101020101" pitchFamily="18" charset="-127"/>
                <a:ea typeface="한컴 윤고딕 240" panose="02020603020101020101" pitchFamily="18" charset="-127"/>
              </a:rPr>
              <a:t>&gt;</a:t>
            </a:r>
            <a:endParaRPr lang="ko-KR" altLang="en-US" sz="2300" b="1" dirty="0">
              <a:solidFill>
                <a:srgbClr val="FF0000"/>
              </a:solidFill>
              <a:latin typeface="한컴 윤고딕 240" panose="02020603020101020101" pitchFamily="18" charset="-127"/>
              <a:ea typeface="한컴 윤고딕 24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07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Summary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/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Repetition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-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수업내용을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짧게 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끊어서 확인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후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다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음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400" dirty="0">
                <a:latin typeface="HY바다L" panose="02030600000101010101" pitchFamily="18" charset="-127"/>
                <a:ea typeface="HY바다L" panose="02030600000101010101" pitchFamily="18" charset="-127"/>
              </a:rPr>
              <a:t>내용으로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진행</a:t>
            </a:r>
            <a:endParaRPr lang="en-US" altLang="ko-KR" sz="24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ko-KR" altLang="ko-KR" sz="20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Task-based Teaching 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-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전체학생에게 묻지 말고 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group/pair work</a:t>
            </a:r>
            <a:endParaRPr lang="ko-KR" altLang="ko-KR" sz="24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Teaching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methods 3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83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432</Words>
  <Application>Microsoft Office PowerPoint</Application>
  <PresentationFormat>화면 슬라이드 쇼(4:3)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Office 테마</vt:lpstr>
      <vt:lpstr>1_Office 테마</vt:lpstr>
      <vt:lpstr>PowerPoint 프레젠테이션</vt:lpstr>
      <vt:lpstr>Approach(접근방법) “Student-centered”</vt:lpstr>
      <vt:lpstr>PowerPoint 프레젠테이션</vt:lpstr>
      <vt:lpstr>Rapport(관계)</vt:lpstr>
      <vt:lpstr>교수자 역할</vt:lpstr>
      <vt:lpstr>Teaching methods 1</vt:lpstr>
      <vt:lpstr>Teaching methods 2</vt:lpstr>
      <vt:lpstr>PowerPoint 프레젠테이션</vt:lpstr>
      <vt:lpstr>Teaching methods 3</vt:lpstr>
      <vt:lpstr>수업활용 ACTIVITY 1</vt:lpstr>
      <vt:lpstr>수업활용 ACTIVITY 2</vt:lpstr>
      <vt:lpstr>수업활용 ACTIVITY 3</vt:lpstr>
      <vt:lpstr>수업활용 ACTIVITY 4</vt:lpstr>
      <vt:lpstr>수업활용 ACTIVITY 5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34</cp:revision>
  <dcterms:created xsi:type="dcterms:W3CDTF">2018-03-27T07:58:40Z</dcterms:created>
  <dcterms:modified xsi:type="dcterms:W3CDTF">2019-05-14T04:29:47Z</dcterms:modified>
</cp:coreProperties>
</file>